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12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66C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66CC"/>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66CC"/>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11187" y="1125537"/>
            <a:ext cx="7921625" cy="719455"/>
          </a:xfrm>
          <a:prstGeom prst="rect">
            <a:avLst/>
          </a:prstGeom>
        </p:spPr>
        <p:txBody>
          <a:bodyPr wrap="square" lIns="0" tIns="0" rIns="0" bIns="0">
            <a:spAutoFit/>
          </a:bodyPr>
          <a:lstStyle>
            <a:lvl1pPr>
              <a:defRPr sz="2800" b="1" i="0">
                <a:solidFill>
                  <a:srgbClr val="0066CC"/>
                </a:solidFill>
                <a:latin typeface="Arial"/>
                <a:cs typeface="Arial"/>
              </a:defRPr>
            </a:lvl1pPr>
          </a:lstStyle>
          <a:p>
            <a:endParaRPr/>
          </a:p>
        </p:txBody>
      </p:sp>
      <p:sp>
        <p:nvSpPr>
          <p:cNvPr id="3" name="Holder 3"/>
          <p:cNvSpPr>
            <a:spLocks noGrp="1"/>
          </p:cNvSpPr>
          <p:nvPr>
            <p:ph type="body" idx="1"/>
          </p:nvPr>
        </p:nvSpPr>
        <p:spPr>
          <a:xfrm>
            <a:off x="1128774" y="2848304"/>
            <a:ext cx="7327900" cy="1519554"/>
          </a:xfrm>
          <a:prstGeom prst="rect">
            <a:avLst/>
          </a:prstGeom>
        </p:spPr>
        <p:txBody>
          <a:bodyPr wrap="square" lIns="0" tIns="0" rIns="0" bIns="0">
            <a:spAutoFit/>
          </a:bodyPr>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6/3/2022</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xml"/><Relationship Id="rId4" Type="http://schemas.openxmlformats.org/officeDocument/2006/relationships/image" Target="../media/image97.png"/></Relationships>
</file>

<file path=ppt/slides/_rels/slide4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xml"/><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7997"/>
          </a:xfrm>
          <a:prstGeom prst="rect">
            <a:avLst/>
          </a:prstGeom>
        </p:spPr>
      </p:pic>
      <p:sp>
        <p:nvSpPr>
          <p:cNvPr id="3" name="object 3"/>
          <p:cNvSpPr txBox="1"/>
          <p:nvPr/>
        </p:nvSpPr>
        <p:spPr>
          <a:xfrm>
            <a:off x="381000" y="727075"/>
            <a:ext cx="8238490" cy="1987550"/>
          </a:xfrm>
          <a:prstGeom prst="rect">
            <a:avLst/>
          </a:prstGeom>
        </p:spPr>
        <p:txBody>
          <a:bodyPr vert="horz" wrap="square" lIns="0" tIns="12700" rIns="0" bIns="0" rtlCol="0">
            <a:spAutoFit/>
          </a:bodyPr>
          <a:lstStyle/>
          <a:p>
            <a:pPr marL="12700">
              <a:lnSpc>
                <a:spcPct val="100000"/>
              </a:lnSpc>
              <a:spcBef>
                <a:spcPts val="100"/>
              </a:spcBef>
            </a:pPr>
            <a:r>
              <a:rPr sz="3000" b="1" dirty="0">
                <a:latin typeface="Arial"/>
                <a:cs typeface="Arial"/>
              </a:rPr>
              <a:t>CURSO</a:t>
            </a:r>
            <a:r>
              <a:rPr sz="3000" b="1" spc="-85" dirty="0">
                <a:latin typeface="Arial"/>
                <a:cs typeface="Arial"/>
              </a:rPr>
              <a:t> </a:t>
            </a:r>
            <a:r>
              <a:rPr sz="3000" b="1" dirty="0">
                <a:latin typeface="Arial"/>
                <a:cs typeface="Arial"/>
              </a:rPr>
              <a:t>DE</a:t>
            </a:r>
            <a:r>
              <a:rPr sz="3000" b="1" spc="-85" dirty="0">
                <a:latin typeface="Arial"/>
                <a:cs typeface="Arial"/>
              </a:rPr>
              <a:t> </a:t>
            </a:r>
            <a:r>
              <a:rPr sz="3000" b="1" dirty="0">
                <a:latin typeface="Arial"/>
                <a:cs typeface="Arial"/>
              </a:rPr>
              <a:t>ANALISIS</a:t>
            </a:r>
            <a:r>
              <a:rPr sz="3000" b="1" spc="-80" dirty="0">
                <a:latin typeface="Arial"/>
                <a:cs typeface="Arial"/>
              </a:rPr>
              <a:t> </a:t>
            </a:r>
            <a:r>
              <a:rPr sz="3000" b="1" dirty="0">
                <a:latin typeface="Arial"/>
                <a:cs typeface="Arial"/>
              </a:rPr>
              <a:t>DE</a:t>
            </a:r>
            <a:r>
              <a:rPr sz="3000" b="1" spc="-85" dirty="0">
                <a:latin typeface="Arial"/>
                <a:cs typeface="Arial"/>
              </a:rPr>
              <a:t> </a:t>
            </a:r>
            <a:r>
              <a:rPr sz="3000" b="1" spc="-10" dirty="0">
                <a:latin typeface="Arial"/>
                <a:cs typeface="Arial"/>
              </a:rPr>
              <a:t>PERTURBACIONES</a:t>
            </a:r>
            <a:endParaRPr sz="3000">
              <a:latin typeface="Arial"/>
              <a:cs typeface="Arial"/>
            </a:endParaRPr>
          </a:p>
          <a:p>
            <a:pPr>
              <a:lnSpc>
                <a:spcPct val="100000"/>
              </a:lnSpc>
            </a:pPr>
            <a:endParaRPr sz="3300">
              <a:latin typeface="Arial"/>
              <a:cs typeface="Arial"/>
            </a:endParaRPr>
          </a:p>
          <a:p>
            <a:pPr>
              <a:lnSpc>
                <a:spcPct val="100000"/>
              </a:lnSpc>
              <a:spcBef>
                <a:spcPts val="25"/>
              </a:spcBef>
            </a:pPr>
            <a:endParaRPr sz="3850">
              <a:latin typeface="Arial"/>
              <a:cs typeface="Arial"/>
            </a:endParaRPr>
          </a:p>
          <a:p>
            <a:pPr marL="993775">
              <a:lnSpc>
                <a:spcPct val="100000"/>
              </a:lnSpc>
            </a:pPr>
            <a:r>
              <a:rPr sz="3000" b="1" i="1" dirty="0">
                <a:latin typeface="Times New Roman"/>
                <a:cs typeface="Times New Roman"/>
              </a:rPr>
              <a:t>PUCMM - JULIO </a:t>
            </a:r>
            <a:r>
              <a:rPr sz="3000" b="1" i="1" spc="-20" dirty="0">
                <a:latin typeface="Times New Roman"/>
                <a:cs typeface="Times New Roman"/>
              </a:rPr>
              <a:t>2019</a:t>
            </a:r>
            <a:endParaRPr sz="300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47700" y="1074419"/>
            <a:ext cx="7848600" cy="902335"/>
            <a:chOff x="647700" y="1074419"/>
            <a:chExt cx="7848600" cy="902335"/>
          </a:xfrm>
        </p:grpSpPr>
        <p:sp>
          <p:nvSpPr>
            <p:cNvPr id="3" name="object 3"/>
            <p:cNvSpPr/>
            <p:nvPr/>
          </p:nvSpPr>
          <p:spPr>
            <a:xfrm>
              <a:off x="647700" y="1125600"/>
              <a:ext cx="7848600" cy="647700"/>
            </a:xfrm>
            <a:custGeom>
              <a:avLst/>
              <a:gdLst/>
              <a:ahLst/>
              <a:cxnLst/>
              <a:rect l="l" t="t" r="r" b="b"/>
              <a:pathLst>
                <a:path w="7848600" h="647700">
                  <a:moveTo>
                    <a:pt x="7848600" y="0"/>
                  </a:moveTo>
                  <a:lnTo>
                    <a:pt x="0" y="0"/>
                  </a:lnTo>
                  <a:lnTo>
                    <a:pt x="0" y="647700"/>
                  </a:lnTo>
                  <a:lnTo>
                    <a:pt x="7848600" y="647700"/>
                  </a:lnTo>
                  <a:lnTo>
                    <a:pt x="7848600" y="0"/>
                  </a:lnTo>
                  <a:close/>
                </a:path>
              </a:pathLst>
            </a:custGeom>
            <a:solidFill>
              <a:srgbClr val="EAEAEA"/>
            </a:solidFill>
          </p:spPr>
          <p:txBody>
            <a:bodyPr wrap="square" lIns="0" tIns="0" rIns="0" bIns="0" rtlCol="0"/>
            <a:lstStyle/>
            <a:p>
              <a:endParaRPr/>
            </a:p>
          </p:txBody>
        </p:sp>
        <p:pic>
          <p:nvPicPr>
            <p:cNvPr id="4" name="object 4"/>
            <p:cNvPicPr/>
            <p:nvPr/>
          </p:nvPicPr>
          <p:blipFill>
            <a:blip r:embed="rId2" cstate="print"/>
            <a:stretch>
              <a:fillRect/>
            </a:stretch>
          </p:blipFill>
          <p:spPr>
            <a:xfrm>
              <a:off x="3096767" y="1074419"/>
              <a:ext cx="2979420" cy="902208"/>
            </a:xfrm>
            <a:prstGeom prst="rect">
              <a:avLst/>
            </a:prstGeom>
          </p:spPr>
        </p:pic>
      </p:grpSp>
      <p:sp>
        <p:nvSpPr>
          <p:cNvPr id="5" name="object 5"/>
          <p:cNvSpPr txBox="1">
            <a:spLocks noGrp="1"/>
          </p:cNvSpPr>
          <p:nvPr>
            <p:ph type="title"/>
          </p:nvPr>
        </p:nvSpPr>
        <p:spPr>
          <a:prstGeom prst="rect">
            <a:avLst/>
          </a:prstGeom>
        </p:spPr>
        <p:txBody>
          <a:bodyPr vert="horz" wrap="square" lIns="0" tIns="67945" rIns="0" bIns="0" rtlCol="0">
            <a:spAutoFit/>
          </a:bodyPr>
          <a:lstStyle/>
          <a:p>
            <a:pPr algn="ctr">
              <a:lnSpc>
                <a:spcPct val="100000"/>
              </a:lnSpc>
              <a:spcBef>
                <a:spcPts val="535"/>
              </a:spcBef>
            </a:pPr>
            <a:r>
              <a:rPr sz="3200" spc="-10" dirty="0">
                <a:solidFill>
                  <a:srgbClr val="000099"/>
                </a:solidFill>
              </a:rPr>
              <a:t>CONTENIDO</a:t>
            </a:r>
            <a:endParaRPr sz="3200"/>
          </a:p>
        </p:txBody>
      </p:sp>
      <p:sp>
        <p:nvSpPr>
          <p:cNvPr id="6" name="object 6"/>
          <p:cNvSpPr txBox="1"/>
          <p:nvPr/>
        </p:nvSpPr>
        <p:spPr>
          <a:xfrm>
            <a:off x="870915" y="1870964"/>
            <a:ext cx="6092825" cy="4100195"/>
          </a:xfrm>
          <a:prstGeom prst="rect">
            <a:avLst/>
          </a:prstGeom>
        </p:spPr>
        <p:txBody>
          <a:bodyPr vert="horz" wrap="square" lIns="0" tIns="108585" rIns="0" bIns="0" rtlCol="0">
            <a:spAutoFit/>
          </a:bodyPr>
          <a:lstStyle/>
          <a:p>
            <a:pPr marL="279400" indent="-267335">
              <a:lnSpc>
                <a:spcPct val="100000"/>
              </a:lnSpc>
              <a:spcBef>
                <a:spcPts val="855"/>
              </a:spcBef>
              <a:buFont typeface="Wingdings"/>
              <a:buChar char=""/>
              <a:tabLst>
                <a:tab pos="279400" algn="l"/>
                <a:tab pos="280035" algn="l"/>
              </a:tabLst>
            </a:pPr>
            <a:r>
              <a:rPr sz="1800" spc="-10" dirty="0">
                <a:solidFill>
                  <a:srgbClr val="000099"/>
                </a:solidFill>
                <a:latin typeface="Arial"/>
                <a:cs typeface="Arial"/>
              </a:rPr>
              <a:t>Objetivo</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spc="-10" dirty="0">
                <a:solidFill>
                  <a:srgbClr val="000099"/>
                </a:solidFill>
                <a:latin typeface="Arial"/>
                <a:cs typeface="Arial"/>
              </a:rPr>
              <a:t>Introducción</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dirty="0">
                <a:solidFill>
                  <a:srgbClr val="000099"/>
                </a:solidFill>
                <a:latin typeface="Arial"/>
                <a:cs typeface="Arial"/>
              </a:rPr>
              <a:t>Condiciones</a:t>
            </a:r>
            <a:r>
              <a:rPr sz="1800" spc="-15" dirty="0">
                <a:solidFill>
                  <a:srgbClr val="000099"/>
                </a:solidFill>
                <a:latin typeface="Arial"/>
                <a:cs typeface="Arial"/>
              </a:rPr>
              <a:t> </a:t>
            </a:r>
            <a:r>
              <a:rPr sz="1800" dirty="0">
                <a:solidFill>
                  <a:srgbClr val="000099"/>
                </a:solidFill>
                <a:latin typeface="Arial"/>
                <a:cs typeface="Arial"/>
              </a:rPr>
              <a:t>normales</a:t>
            </a:r>
            <a:r>
              <a:rPr sz="1800" spc="-20" dirty="0">
                <a:solidFill>
                  <a:srgbClr val="000099"/>
                </a:solidFill>
                <a:latin typeface="Arial"/>
                <a:cs typeface="Arial"/>
              </a:rPr>
              <a:t> </a:t>
            </a:r>
            <a:r>
              <a:rPr sz="1800" dirty="0">
                <a:solidFill>
                  <a:srgbClr val="000099"/>
                </a:solidFill>
                <a:latin typeface="Arial"/>
                <a:cs typeface="Arial"/>
              </a:rPr>
              <a:t>de</a:t>
            </a:r>
            <a:r>
              <a:rPr sz="1800" spc="-30" dirty="0">
                <a:solidFill>
                  <a:srgbClr val="000099"/>
                </a:solidFill>
                <a:latin typeface="Arial"/>
                <a:cs typeface="Arial"/>
              </a:rPr>
              <a:t> </a:t>
            </a:r>
            <a:r>
              <a:rPr sz="1800" spc="-10" dirty="0">
                <a:solidFill>
                  <a:srgbClr val="000099"/>
                </a:solidFill>
                <a:latin typeface="Arial"/>
                <a:cs typeface="Arial"/>
              </a:rPr>
              <a:t>operación</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dirty="0">
                <a:solidFill>
                  <a:srgbClr val="000099"/>
                </a:solidFill>
                <a:latin typeface="Arial"/>
                <a:cs typeface="Arial"/>
              </a:rPr>
              <a:t>Sistema</a:t>
            </a:r>
            <a:r>
              <a:rPr sz="1800" spc="-10" dirty="0">
                <a:solidFill>
                  <a:srgbClr val="000099"/>
                </a:solidFill>
                <a:latin typeface="Arial"/>
                <a:cs typeface="Arial"/>
              </a:rPr>
              <a:t> </a:t>
            </a:r>
            <a:r>
              <a:rPr sz="1800" dirty="0">
                <a:solidFill>
                  <a:srgbClr val="000099"/>
                </a:solidFill>
                <a:latin typeface="Arial"/>
                <a:cs typeface="Arial"/>
              </a:rPr>
              <a:t>aterrado y</a:t>
            </a:r>
            <a:r>
              <a:rPr sz="1800" spc="-10" dirty="0">
                <a:solidFill>
                  <a:srgbClr val="000099"/>
                </a:solidFill>
                <a:latin typeface="Arial"/>
                <a:cs typeface="Arial"/>
              </a:rPr>
              <a:t> </a:t>
            </a:r>
            <a:r>
              <a:rPr sz="1800" dirty="0">
                <a:solidFill>
                  <a:srgbClr val="000099"/>
                </a:solidFill>
                <a:latin typeface="Arial"/>
                <a:cs typeface="Arial"/>
              </a:rPr>
              <a:t>sistema</a:t>
            </a:r>
            <a:r>
              <a:rPr sz="1800" spc="-5" dirty="0">
                <a:solidFill>
                  <a:srgbClr val="000099"/>
                </a:solidFill>
                <a:latin typeface="Arial"/>
                <a:cs typeface="Arial"/>
              </a:rPr>
              <a:t> </a:t>
            </a:r>
            <a:r>
              <a:rPr sz="1800" spc="-10" dirty="0">
                <a:solidFill>
                  <a:srgbClr val="000099"/>
                </a:solidFill>
                <a:latin typeface="Arial"/>
                <a:cs typeface="Arial"/>
              </a:rPr>
              <a:t>aislado</a:t>
            </a:r>
            <a:endParaRPr sz="1800">
              <a:latin typeface="Arial"/>
              <a:cs typeface="Arial"/>
            </a:endParaRPr>
          </a:p>
          <a:p>
            <a:pPr marL="279400" indent="-267335">
              <a:lnSpc>
                <a:spcPct val="100000"/>
              </a:lnSpc>
              <a:spcBef>
                <a:spcPts val="760"/>
              </a:spcBef>
              <a:buFont typeface="Wingdings"/>
              <a:buChar char=""/>
              <a:tabLst>
                <a:tab pos="279400" algn="l"/>
                <a:tab pos="280035" algn="l"/>
              </a:tabLst>
            </a:pPr>
            <a:r>
              <a:rPr sz="1800" dirty="0">
                <a:solidFill>
                  <a:srgbClr val="000099"/>
                </a:solidFill>
                <a:latin typeface="Arial"/>
                <a:cs typeface="Arial"/>
              </a:rPr>
              <a:t>Cortocircuitos</a:t>
            </a:r>
            <a:r>
              <a:rPr sz="1800" spc="-20" dirty="0">
                <a:solidFill>
                  <a:srgbClr val="000099"/>
                </a:solidFill>
                <a:latin typeface="Arial"/>
                <a:cs typeface="Arial"/>
              </a:rPr>
              <a:t> </a:t>
            </a:r>
            <a:r>
              <a:rPr sz="1800" dirty="0">
                <a:solidFill>
                  <a:srgbClr val="000099"/>
                </a:solidFill>
                <a:latin typeface="Arial"/>
                <a:cs typeface="Arial"/>
              </a:rPr>
              <a:t>-</a:t>
            </a:r>
            <a:r>
              <a:rPr sz="1800" spc="-45" dirty="0">
                <a:solidFill>
                  <a:srgbClr val="000099"/>
                </a:solidFill>
                <a:latin typeface="Arial"/>
                <a:cs typeface="Arial"/>
              </a:rPr>
              <a:t> </a:t>
            </a:r>
            <a:r>
              <a:rPr sz="1800" spc="-10" dirty="0">
                <a:solidFill>
                  <a:srgbClr val="000099"/>
                </a:solidFill>
                <a:latin typeface="Arial"/>
                <a:cs typeface="Arial"/>
              </a:rPr>
              <a:t>Tipos</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dirty="0">
                <a:solidFill>
                  <a:srgbClr val="000099"/>
                </a:solidFill>
                <a:latin typeface="Arial"/>
                <a:cs typeface="Arial"/>
              </a:rPr>
              <a:t>Oscilación</a:t>
            </a:r>
            <a:r>
              <a:rPr sz="1800" spc="-15" dirty="0">
                <a:solidFill>
                  <a:srgbClr val="000099"/>
                </a:solidFill>
                <a:latin typeface="Arial"/>
                <a:cs typeface="Arial"/>
              </a:rPr>
              <a:t> </a:t>
            </a:r>
            <a:r>
              <a:rPr sz="1800" dirty="0">
                <a:solidFill>
                  <a:srgbClr val="000099"/>
                </a:solidFill>
                <a:latin typeface="Arial"/>
                <a:cs typeface="Arial"/>
              </a:rPr>
              <a:t>de</a:t>
            </a:r>
            <a:r>
              <a:rPr sz="1800" spc="-15" dirty="0">
                <a:solidFill>
                  <a:srgbClr val="000099"/>
                </a:solidFill>
                <a:latin typeface="Arial"/>
                <a:cs typeface="Arial"/>
              </a:rPr>
              <a:t> </a:t>
            </a:r>
            <a:r>
              <a:rPr sz="1800" spc="-10" dirty="0">
                <a:solidFill>
                  <a:srgbClr val="000099"/>
                </a:solidFill>
                <a:latin typeface="Arial"/>
                <a:cs typeface="Arial"/>
              </a:rPr>
              <a:t>Potencia</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dirty="0">
                <a:solidFill>
                  <a:srgbClr val="000099"/>
                </a:solidFill>
                <a:latin typeface="Arial"/>
                <a:cs typeface="Arial"/>
              </a:rPr>
              <a:t>Magnetización</a:t>
            </a:r>
            <a:r>
              <a:rPr sz="1800" spc="-50" dirty="0">
                <a:solidFill>
                  <a:srgbClr val="000099"/>
                </a:solidFill>
                <a:latin typeface="Arial"/>
                <a:cs typeface="Arial"/>
              </a:rPr>
              <a:t> </a:t>
            </a:r>
            <a:r>
              <a:rPr sz="1800" dirty="0">
                <a:solidFill>
                  <a:srgbClr val="000099"/>
                </a:solidFill>
                <a:latin typeface="Arial"/>
                <a:cs typeface="Arial"/>
              </a:rPr>
              <a:t>Transitoria</a:t>
            </a:r>
            <a:r>
              <a:rPr sz="1800" spc="-35" dirty="0">
                <a:solidFill>
                  <a:srgbClr val="000099"/>
                </a:solidFill>
                <a:latin typeface="Arial"/>
                <a:cs typeface="Arial"/>
              </a:rPr>
              <a:t> </a:t>
            </a:r>
            <a:r>
              <a:rPr sz="1800" dirty="0">
                <a:solidFill>
                  <a:srgbClr val="000099"/>
                </a:solidFill>
                <a:latin typeface="Arial"/>
                <a:cs typeface="Arial"/>
              </a:rPr>
              <a:t>del</a:t>
            </a:r>
            <a:r>
              <a:rPr sz="1800" spc="-65" dirty="0">
                <a:solidFill>
                  <a:srgbClr val="000099"/>
                </a:solidFill>
                <a:latin typeface="Arial"/>
                <a:cs typeface="Arial"/>
              </a:rPr>
              <a:t> </a:t>
            </a:r>
            <a:r>
              <a:rPr sz="1800" dirty="0">
                <a:solidFill>
                  <a:srgbClr val="000099"/>
                </a:solidFill>
                <a:latin typeface="Arial"/>
                <a:cs typeface="Arial"/>
              </a:rPr>
              <a:t>Transformador</a:t>
            </a:r>
            <a:r>
              <a:rPr sz="1800" spc="-30" dirty="0">
                <a:solidFill>
                  <a:srgbClr val="000099"/>
                </a:solidFill>
                <a:latin typeface="Arial"/>
                <a:cs typeface="Arial"/>
              </a:rPr>
              <a:t> </a:t>
            </a:r>
            <a:r>
              <a:rPr sz="1800" dirty="0">
                <a:solidFill>
                  <a:srgbClr val="000099"/>
                </a:solidFill>
                <a:latin typeface="Arial"/>
                <a:cs typeface="Arial"/>
              </a:rPr>
              <a:t>de</a:t>
            </a:r>
            <a:r>
              <a:rPr sz="1800" spc="-25" dirty="0">
                <a:solidFill>
                  <a:srgbClr val="000099"/>
                </a:solidFill>
                <a:latin typeface="Arial"/>
                <a:cs typeface="Arial"/>
              </a:rPr>
              <a:t> </a:t>
            </a:r>
            <a:r>
              <a:rPr sz="1800" spc="-10" dirty="0">
                <a:solidFill>
                  <a:srgbClr val="000099"/>
                </a:solidFill>
                <a:latin typeface="Arial"/>
                <a:cs typeface="Arial"/>
              </a:rPr>
              <a:t>Potencia</a:t>
            </a:r>
            <a:endParaRPr sz="1800">
              <a:latin typeface="Arial"/>
              <a:cs typeface="Arial"/>
            </a:endParaRPr>
          </a:p>
          <a:p>
            <a:pPr marL="279400" indent="-267335">
              <a:lnSpc>
                <a:spcPct val="100000"/>
              </a:lnSpc>
              <a:spcBef>
                <a:spcPts val="760"/>
              </a:spcBef>
              <a:buFont typeface="Wingdings"/>
              <a:buChar char=""/>
              <a:tabLst>
                <a:tab pos="279400" algn="l"/>
                <a:tab pos="280035" algn="l"/>
              </a:tabLst>
            </a:pPr>
            <a:r>
              <a:rPr sz="1800" dirty="0">
                <a:solidFill>
                  <a:srgbClr val="000099"/>
                </a:solidFill>
                <a:latin typeface="Arial"/>
                <a:cs typeface="Arial"/>
              </a:rPr>
              <a:t>Saturación de</a:t>
            </a:r>
            <a:r>
              <a:rPr sz="1800" spc="-35" dirty="0">
                <a:solidFill>
                  <a:srgbClr val="000099"/>
                </a:solidFill>
                <a:latin typeface="Arial"/>
                <a:cs typeface="Arial"/>
              </a:rPr>
              <a:t> </a:t>
            </a:r>
            <a:r>
              <a:rPr sz="1800" spc="-25" dirty="0">
                <a:solidFill>
                  <a:srgbClr val="000099"/>
                </a:solidFill>
                <a:latin typeface="Arial"/>
                <a:cs typeface="Arial"/>
              </a:rPr>
              <a:t>TC</a:t>
            </a:r>
            <a:endParaRPr sz="1800">
              <a:latin typeface="Arial"/>
              <a:cs typeface="Arial"/>
            </a:endParaRPr>
          </a:p>
          <a:p>
            <a:pPr marL="279400" indent="-267335">
              <a:lnSpc>
                <a:spcPct val="100000"/>
              </a:lnSpc>
              <a:spcBef>
                <a:spcPts val="760"/>
              </a:spcBef>
              <a:buFont typeface="Wingdings"/>
              <a:buChar char=""/>
              <a:tabLst>
                <a:tab pos="279400" algn="l"/>
                <a:tab pos="280035" algn="l"/>
              </a:tabLst>
            </a:pPr>
            <a:r>
              <a:rPr sz="1800" dirty="0">
                <a:solidFill>
                  <a:srgbClr val="000099"/>
                </a:solidFill>
                <a:latin typeface="Arial"/>
                <a:cs typeface="Arial"/>
              </a:rPr>
              <a:t>Abertura</a:t>
            </a:r>
            <a:r>
              <a:rPr sz="1800" spc="-20" dirty="0">
                <a:solidFill>
                  <a:srgbClr val="000099"/>
                </a:solidFill>
                <a:latin typeface="Arial"/>
                <a:cs typeface="Arial"/>
              </a:rPr>
              <a:t> </a:t>
            </a:r>
            <a:r>
              <a:rPr sz="1800" dirty="0">
                <a:solidFill>
                  <a:srgbClr val="000099"/>
                </a:solidFill>
                <a:latin typeface="Arial"/>
                <a:cs typeface="Arial"/>
              </a:rPr>
              <a:t>del</a:t>
            </a:r>
            <a:r>
              <a:rPr sz="1800" spc="-15" dirty="0">
                <a:solidFill>
                  <a:srgbClr val="000099"/>
                </a:solidFill>
                <a:latin typeface="Arial"/>
                <a:cs typeface="Arial"/>
              </a:rPr>
              <a:t> </a:t>
            </a:r>
            <a:r>
              <a:rPr sz="1800" dirty="0">
                <a:solidFill>
                  <a:srgbClr val="000099"/>
                </a:solidFill>
                <a:latin typeface="Arial"/>
                <a:cs typeface="Arial"/>
              </a:rPr>
              <a:t>secundario de</a:t>
            </a:r>
            <a:r>
              <a:rPr sz="1800" spc="-45" dirty="0">
                <a:solidFill>
                  <a:srgbClr val="000099"/>
                </a:solidFill>
                <a:latin typeface="Arial"/>
                <a:cs typeface="Arial"/>
              </a:rPr>
              <a:t> </a:t>
            </a:r>
            <a:r>
              <a:rPr sz="1800" spc="-25" dirty="0">
                <a:solidFill>
                  <a:srgbClr val="000099"/>
                </a:solidFill>
                <a:latin typeface="Arial"/>
                <a:cs typeface="Arial"/>
              </a:rPr>
              <a:t>TC</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dirty="0">
                <a:solidFill>
                  <a:srgbClr val="000099"/>
                </a:solidFill>
                <a:latin typeface="Arial"/>
                <a:cs typeface="Arial"/>
              </a:rPr>
              <a:t>Energización</a:t>
            </a:r>
            <a:r>
              <a:rPr sz="1800" spc="5" dirty="0">
                <a:solidFill>
                  <a:srgbClr val="000099"/>
                </a:solidFill>
                <a:latin typeface="Arial"/>
                <a:cs typeface="Arial"/>
              </a:rPr>
              <a:t> </a:t>
            </a:r>
            <a:r>
              <a:rPr sz="1800" dirty="0">
                <a:solidFill>
                  <a:srgbClr val="000099"/>
                </a:solidFill>
                <a:latin typeface="Arial"/>
                <a:cs typeface="Arial"/>
              </a:rPr>
              <a:t>del</a:t>
            </a:r>
            <a:r>
              <a:rPr sz="1800" spc="-5" dirty="0">
                <a:solidFill>
                  <a:srgbClr val="000099"/>
                </a:solidFill>
                <a:latin typeface="Arial"/>
                <a:cs typeface="Arial"/>
              </a:rPr>
              <a:t> </a:t>
            </a:r>
            <a:r>
              <a:rPr sz="1800" dirty="0">
                <a:solidFill>
                  <a:srgbClr val="000099"/>
                </a:solidFill>
                <a:latin typeface="Arial"/>
                <a:cs typeface="Arial"/>
              </a:rPr>
              <a:t>Banco</a:t>
            </a:r>
            <a:r>
              <a:rPr sz="1800" spc="-5" dirty="0">
                <a:solidFill>
                  <a:srgbClr val="000099"/>
                </a:solidFill>
                <a:latin typeface="Arial"/>
                <a:cs typeface="Arial"/>
              </a:rPr>
              <a:t> </a:t>
            </a:r>
            <a:r>
              <a:rPr sz="1800" dirty="0">
                <a:solidFill>
                  <a:srgbClr val="000099"/>
                </a:solidFill>
                <a:latin typeface="Arial"/>
                <a:cs typeface="Arial"/>
              </a:rPr>
              <a:t>de</a:t>
            </a:r>
            <a:r>
              <a:rPr sz="1800" spc="-10" dirty="0">
                <a:solidFill>
                  <a:srgbClr val="000099"/>
                </a:solidFill>
                <a:latin typeface="Arial"/>
                <a:cs typeface="Arial"/>
              </a:rPr>
              <a:t> Capacitores</a:t>
            </a:r>
            <a:endParaRPr sz="1800">
              <a:latin typeface="Arial"/>
              <a:cs typeface="Arial"/>
            </a:endParaRPr>
          </a:p>
          <a:p>
            <a:pPr marL="279400" indent="-267335">
              <a:lnSpc>
                <a:spcPct val="100000"/>
              </a:lnSpc>
              <a:spcBef>
                <a:spcPts val="755"/>
              </a:spcBef>
              <a:buFont typeface="Wingdings"/>
              <a:buChar char=""/>
              <a:tabLst>
                <a:tab pos="279400" algn="l"/>
                <a:tab pos="280035" algn="l"/>
              </a:tabLst>
            </a:pPr>
            <a:r>
              <a:rPr sz="1800" spc="-10" dirty="0">
                <a:solidFill>
                  <a:srgbClr val="000099"/>
                </a:solidFill>
                <a:latin typeface="Arial"/>
                <a:cs typeface="Arial"/>
              </a:rPr>
              <a:t>Ferroresonancia</a:t>
            </a:r>
            <a:endParaRPr sz="1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84212" y="1109472"/>
            <a:ext cx="7848600" cy="902335"/>
            <a:chOff x="684212" y="1109472"/>
            <a:chExt cx="7848600" cy="902335"/>
          </a:xfrm>
        </p:grpSpPr>
        <p:sp>
          <p:nvSpPr>
            <p:cNvPr id="3" name="object 3"/>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4" name="object 4"/>
            <p:cNvPicPr/>
            <p:nvPr/>
          </p:nvPicPr>
          <p:blipFill>
            <a:blip r:embed="rId2" cstate="print"/>
            <a:stretch>
              <a:fillRect/>
            </a:stretch>
          </p:blipFill>
          <p:spPr>
            <a:xfrm>
              <a:off x="3325367" y="1109472"/>
              <a:ext cx="2593848" cy="902208"/>
            </a:xfrm>
            <a:prstGeom prst="rect">
              <a:avLst/>
            </a:prstGeom>
          </p:spPr>
        </p:pic>
      </p:grpSp>
      <p:sp>
        <p:nvSpPr>
          <p:cNvPr id="5" name="object 5"/>
          <p:cNvSpPr txBox="1">
            <a:spLocks noGrp="1"/>
          </p:cNvSpPr>
          <p:nvPr>
            <p:ph type="title"/>
          </p:nvPr>
        </p:nvSpPr>
        <p:spPr>
          <a:prstGeom prst="rect">
            <a:avLst/>
          </a:prstGeom>
        </p:spPr>
        <p:txBody>
          <a:bodyPr vert="horz" wrap="square" lIns="0" tIns="104139" rIns="0" bIns="0" rtlCol="0">
            <a:spAutoFit/>
          </a:bodyPr>
          <a:lstStyle/>
          <a:p>
            <a:pPr marL="73025" algn="ctr">
              <a:lnSpc>
                <a:spcPct val="100000"/>
              </a:lnSpc>
              <a:spcBef>
                <a:spcPts val="819"/>
              </a:spcBef>
            </a:pPr>
            <a:r>
              <a:rPr sz="3200" spc="-10" dirty="0">
                <a:solidFill>
                  <a:srgbClr val="000099"/>
                </a:solidFill>
              </a:rPr>
              <a:t>OBJETIVO</a:t>
            </a:r>
            <a:endParaRPr sz="3200"/>
          </a:p>
        </p:txBody>
      </p:sp>
      <p:sp>
        <p:nvSpPr>
          <p:cNvPr id="6" name="object 6"/>
          <p:cNvSpPr txBox="1"/>
          <p:nvPr/>
        </p:nvSpPr>
        <p:spPr>
          <a:xfrm>
            <a:off x="763015" y="2375407"/>
            <a:ext cx="7693659" cy="3013710"/>
          </a:xfrm>
          <a:prstGeom prst="rect">
            <a:avLst/>
          </a:prstGeom>
        </p:spPr>
        <p:txBody>
          <a:bodyPr vert="horz" wrap="square" lIns="0" tIns="13335" rIns="0" bIns="0" rtlCol="0">
            <a:spAutoFit/>
          </a:bodyPr>
          <a:lstStyle/>
          <a:p>
            <a:pPr marL="378460" marR="5715" indent="-365760">
              <a:lnSpc>
                <a:spcPct val="100000"/>
              </a:lnSpc>
              <a:spcBef>
                <a:spcPts val="105"/>
              </a:spcBef>
              <a:buChar char="•"/>
              <a:tabLst>
                <a:tab pos="377825" algn="l"/>
                <a:tab pos="378460" algn="l"/>
              </a:tabLst>
            </a:pPr>
            <a:r>
              <a:rPr sz="2000" dirty="0">
                <a:latin typeface="Arial"/>
                <a:cs typeface="Arial"/>
              </a:rPr>
              <a:t>Identificar</a:t>
            </a:r>
            <a:r>
              <a:rPr sz="2000" spc="60" dirty="0">
                <a:latin typeface="Arial"/>
                <a:cs typeface="Arial"/>
              </a:rPr>
              <a:t> </a:t>
            </a:r>
            <a:r>
              <a:rPr sz="2000" dirty="0">
                <a:latin typeface="Arial"/>
                <a:cs typeface="Arial"/>
              </a:rPr>
              <a:t>las</a:t>
            </a:r>
            <a:r>
              <a:rPr sz="2000" spc="60" dirty="0">
                <a:latin typeface="Arial"/>
                <a:cs typeface="Arial"/>
              </a:rPr>
              <a:t> </a:t>
            </a:r>
            <a:r>
              <a:rPr sz="2000" dirty="0">
                <a:latin typeface="Arial"/>
                <a:cs typeface="Arial"/>
              </a:rPr>
              <a:t>condiciones</a:t>
            </a:r>
            <a:r>
              <a:rPr sz="2000" spc="60" dirty="0">
                <a:latin typeface="Arial"/>
                <a:cs typeface="Arial"/>
              </a:rPr>
              <a:t> </a:t>
            </a:r>
            <a:r>
              <a:rPr sz="2000" dirty="0">
                <a:latin typeface="Arial"/>
                <a:cs typeface="Arial"/>
              </a:rPr>
              <a:t>normales</a:t>
            </a:r>
            <a:r>
              <a:rPr sz="2000" spc="70" dirty="0">
                <a:latin typeface="Arial"/>
                <a:cs typeface="Arial"/>
              </a:rPr>
              <a:t> </a:t>
            </a:r>
            <a:r>
              <a:rPr sz="2000" dirty="0">
                <a:latin typeface="Arial"/>
                <a:cs typeface="Arial"/>
              </a:rPr>
              <a:t>de</a:t>
            </a:r>
            <a:r>
              <a:rPr sz="2000" spc="50" dirty="0">
                <a:latin typeface="Arial"/>
                <a:cs typeface="Arial"/>
              </a:rPr>
              <a:t> </a:t>
            </a:r>
            <a:r>
              <a:rPr sz="2000" dirty="0">
                <a:latin typeface="Arial"/>
                <a:cs typeface="Arial"/>
              </a:rPr>
              <a:t>operación</a:t>
            </a:r>
            <a:r>
              <a:rPr sz="2000" spc="60" dirty="0">
                <a:latin typeface="Arial"/>
                <a:cs typeface="Arial"/>
              </a:rPr>
              <a:t> </a:t>
            </a:r>
            <a:r>
              <a:rPr sz="2000" dirty="0">
                <a:latin typeface="Arial"/>
                <a:cs typeface="Arial"/>
              </a:rPr>
              <a:t>en</a:t>
            </a:r>
            <a:r>
              <a:rPr sz="2000" spc="55" dirty="0">
                <a:latin typeface="Arial"/>
                <a:cs typeface="Arial"/>
              </a:rPr>
              <a:t> </a:t>
            </a:r>
            <a:r>
              <a:rPr sz="2000" dirty="0">
                <a:latin typeface="Arial"/>
                <a:cs typeface="Arial"/>
              </a:rPr>
              <a:t>un</a:t>
            </a:r>
            <a:r>
              <a:rPr sz="2000" spc="65" dirty="0">
                <a:latin typeface="Arial"/>
                <a:cs typeface="Arial"/>
              </a:rPr>
              <a:t> </a:t>
            </a:r>
            <a:r>
              <a:rPr sz="2000" spc="-10" dirty="0">
                <a:latin typeface="Arial"/>
                <a:cs typeface="Arial"/>
              </a:rPr>
              <a:t>sistema </a:t>
            </a:r>
            <a:r>
              <a:rPr sz="2000" dirty="0">
                <a:latin typeface="Arial"/>
                <a:cs typeface="Arial"/>
              </a:rPr>
              <a:t>eléctrico</a:t>
            </a:r>
            <a:r>
              <a:rPr sz="2000" spc="-25" dirty="0">
                <a:latin typeface="Arial"/>
                <a:cs typeface="Arial"/>
              </a:rPr>
              <a:t> </a:t>
            </a:r>
            <a:r>
              <a:rPr sz="2000" dirty="0">
                <a:latin typeface="Arial"/>
                <a:cs typeface="Arial"/>
              </a:rPr>
              <a:t>de</a:t>
            </a:r>
            <a:r>
              <a:rPr sz="2000" spc="-20" dirty="0">
                <a:latin typeface="Arial"/>
                <a:cs typeface="Arial"/>
              </a:rPr>
              <a:t> </a:t>
            </a:r>
            <a:r>
              <a:rPr sz="2000" spc="-10" dirty="0">
                <a:latin typeface="Arial"/>
                <a:cs typeface="Arial"/>
              </a:rPr>
              <a:t>potencia.</a:t>
            </a:r>
            <a:endParaRPr sz="2000">
              <a:latin typeface="Arial"/>
              <a:cs typeface="Arial"/>
            </a:endParaRPr>
          </a:p>
          <a:p>
            <a:pPr marL="378460" indent="-365760">
              <a:lnSpc>
                <a:spcPct val="100000"/>
              </a:lnSpc>
              <a:spcBef>
                <a:spcPts val="1080"/>
              </a:spcBef>
              <a:buChar char="•"/>
              <a:tabLst>
                <a:tab pos="377825" algn="l"/>
                <a:tab pos="378460" algn="l"/>
              </a:tabLst>
            </a:pPr>
            <a:r>
              <a:rPr sz="2000" dirty="0">
                <a:latin typeface="Arial"/>
                <a:cs typeface="Arial"/>
              </a:rPr>
              <a:t>Definir</a:t>
            </a:r>
            <a:r>
              <a:rPr sz="2000" spc="-45" dirty="0">
                <a:latin typeface="Arial"/>
                <a:cs typeface="Arial"/>
              </a:rPr>
              <a:t> </a:t>
            </a:r>
            <a:r>
              <a:rPr sz="2000" dirty="0">
                <a:latin typeface="Arial"/>
                <a:cs typeface="Arial"/>
              </a:rPr>
              <a:t>los</a:t>
            </a:r>
            <a:r>
              <a:rPr sz="2000" spc="-30" dirty="0">
                <a:latin typeface="Arial"/>
                <a:cs typeface="Arial"/>
              </a:rPr>
              <a:t> </a:t>
            </a:r>
            <a:r>
              <a:rPr sz="2000" dirty="0">
                <a:latin typeface="Arial"/>
                <a:cs typeface="Arial"/>
              </a:rPr>
              <a:t>tipos</a:t>
            </a:r>
            <a:r>
              <a:rPr sz="2000" spc="-20" dirty="0">
                <a:latin typeface="Arial"/>
                <a:cs typeface="Arial"/>
              </a:rPr>
              <a:t> </a:t>
            </a:r>
            <a:r>
              <a:rPr sz="2000" dirty="0">
                <a:latin typeface="Arial"/>
                <a:cs typeface="Arial"/>
              </a:rPr>
              <a:t>de</a:t>
            </a:r>
            <a:r>
              <a:rPr sz="2000" spc="-20" dirty="0">
                <a:latin typeface="Arial"/>
                <a:cs typeface="Arial"/>
              </a:rPr>
              <a:t> </a:t>
            </a:r>
            <a:r>
              <a:rPr sz="2000" dirty="0">
                <a:latin typeface="Arial"/>
                <a:cs typeface="Arial"/>
              </a:rPr>
              <a:t>sistemas</a:t>
            </a:r>
            <a:r>
              <a:rPr sz="2000" spc="-50" dirty="0">
                <a:latin typeface="Arial"/>
                <a:cs typeface="Arial"/>
              </a:rPr>
              <a:t> </a:t>
            </a:r>
            <a:r>
              <a:rPr sz="2000" dirty="0">
                <a:latin typeface="Arial"/>
                <a:cs typeface="Arial"/>
              </a:rPr>
              <a:t>eléctricos</a:t>
            </a:r>
            <a:r>
              <a:rPr sz="2000" spc="-40" dirty="0">
                <a:latin typeface="Arial"/>
                <a:cs typeface="Arial"/>
              </a:rPr>
              <a:t> </a:t>
            </a:r>
            <a:r>
              <a:rPr sz="2000" dirty="0">
                <a:latin typeface="Arial"/>
                <a:cs typeface="Arial"/>
              </a:rPr>
              <a:t>(aterrados</a:t>
            </a:r>
            <a:r>
              <a:rPr sz="2000" spc="-60" dirty="0">
                <a:latin typeface="Arial"/>
                <a:cs typeface="Arial"/>
              </a:rPr>
              <a:t> </a:t>
            </a:r>
            <a:r>
              <a:rPr sz="2000" dirty="0">
                <a:latin typeface="Arial"/>
                <a:cs typeface="Arial"/>
              </a:rPr>
              <a:t>y</a:t>
            </a:r>
            <a:r>
              <a:rPr sz="2000" spc="-20" dirty="0">
                <a:latin typeface="Arial"/>
                <a:cs typeface="Arial"/>
              </a:rPr>
              <a:t> </a:t>
            </a:r>
            <a:r>
              <a:rPr sz="2000" spc="-10" dirty="0">
                <a:latin typeface="Arial"/>
                <a:cs typeface="Arial"/>
              </a:rPr>
              <a:t>aislados).</a:t>
            </a:r>
            <a:endParaRPr sz="2000">
              <a:latin typeface="Arial"/>
              <a:cs typeface="Arial"/>
            </a:endParaRPr>
          </a:p>
          <a:p>
            <a:pPr marL="378460" marR="5080" indent="-365760">
              <a:lnSpc>
                <a:spcPct val="100000"/>
              </a:lnSpc>
              <a:spcBef>
                <a:spcPts val="1080"/>
              </a:spcBef>
              <a:buChar char="•"/>
              <a:tabLst>
                <a:tab pos="377825" algn="l"/>
                <a:tab pos="378460" algn="l"/>
                <a:tab pos="1496695" algn="l"/>
                <a:tab pos="2018030" algn="l"/>
                <a:tab pos="3329304" algn="l"/>
                <a:tab pos="4064000" algn="l"/>
                <a:tab pos="4544060" algn="l"/>
                <a:tab pos="6237605" algn="l"/>
                <a:tab pos="7480934" algn="l"/>
              </a:tabLst>
            </a:pPr>
            <a:r>
              <a:rPr sz="2000" spc="-10" dirty="0">
                <a:latin typeface="Arial"/>
                <a:cs typeface="Arial"/>
              </a:rPr>
              <a:t>Analizar</a:t>
            </a:r>
            <a:r>
              <a:rPr sz="2000" dirty="0">
                <a:latin typeface="Arial"/>
                <a:cs typeface="Arial"/>
              </a:rPr>
              <a:t>	</a:t>
            </a:r>
            <a:r>
              <a:rPr sz="2000" spc="-25" dirty="0">
                <a:latin typeface="Arial"/>
                <a:cs typeface="Arial"/>
              </a:rPr>
              <a:t>los</a:t>
            </a:r>
            <a:r>
              <a:rPr sz="2000" dirty="0">
                <a:latin typeface="Arial"/>
                <a:cs typeface="Arial"/>
              </a:rPr>
              <a:t>	</a:t>
            </a:r>
            <a:r>
              <a:rPr sz="2000" spc="-10" dirty="0">
                <a:latin typeface="Arial"/>
                <a:cs typeface="Arial"/>
              </a:rPr>
              <a:t>diferentes</a:t>
            </a:r>
            <a:r>
              <a:rPr sz="2000" dirty="0">
                <a:latin typeface="Arial"/>
                <a:cs typeface="Arial"/>
              </a:rPr>
              <a:t>	</a:t>
            </a:r>
            <a:r>
              <a:rPr sz="2000" spc="-10" dirty="0">
                <a:latin typeface="Arial"/>
                <a:cs typeface="Arial"/>
              </a:rPr>
              <a:t>tipos</a:t>
            </a:r>
            <a:r>
              <a:rPr sz="2000" dirty="0">
                <a:latin typeface="Arial"/>
                <a:cs typeface="Arial"/>
              </a:rPr>
              <a:t>	</a:t>
            </a:r>
            <a:r>
              <a:rPr sz="2000" spc="-25" dirty="0">
                <a:latin typeface="Arial"/>
                <a:cs typeface="Arial"/>
              </a:rPr>
              <a:t>de</a:t>
            </a:r>
            <a:r>
              <a:rPr sz="2000" dirty="0">
                <a:latin typeface="Arial"/>
                <a:cs typeface="Arial"/>
              </a:rPr>
              <a:t>	</a:t>
            </a:r>
            <a:r>
              <a:rPr sz="2000" spc="-10" dirty="0">
                <a:latin typeface="Arial"/>
                <a:cs typeface="Arial"/>
              </a:rPr>
              <a:t>cortocircuitos</a:t>
            </a:r>
            <a:r>
              <a:rPr sz="2000" dirty="0">
                <a:latin typeface="Arial"/>
                <a:cs typeface="Arial"/>
              </a:rPr>
              <a:t>	</a:t>
            </a:r>
            <a:r>
              <a:rPr sz="2000" spc="-10" dirty="0">
                <a:latin typeface="Arial"/>
                <a:cs typeface="Arial"/>
              </a:rPr>
              <a:t>mediante</a:t>
            </a:r>
            <a:r>
              <a:rPr sz="2000" dirty="0">
                <a:latin typeface="Arial"/>
                <a:cs typeface="Arial"/>
              </a:rPr>
              <a:t>	</a:t>
            </a:r>
            <a:r>
              <a:rPr sz="2000" spc="-25" dirty="0">
                <a:latin typeface="Arial"/>
                <a:cs typeface="Arial"/>
              </a:rPr>
              <a:t>el </a:t>
            </a:r>
            <a:r>
              <a:rPr sz="2000" dirty="0">
                <a:latin typeface="Arial"/>
                <a:cs typeface="Arial"/>
              </a:rPr>
              <a:t>empleo</a:t>
            </a:r>
            <a:r>
              <a:rPr sz="2000" spc="-35" dirty="0">
                <a:latin typeface="Arial"/>
                <a:cs typeface="Arial"/>
              </a:rPr>
              <a:t> </a:t>
            </a:r>
            <a:r>
              <a:rPr sz="2000" dirty="0">
                <a:latin typeface="Arial"/>
                <a:cs typeface="Arial"/>
              </a:rPr>
              <a:t>de</a:t>
            </a:r>
            <a:r>
              <a:rPr sz="2000" spc="-25" dirty="0">
                <a:latin typeface="Arial"/>
                <a:cs typeface="Arial"/>
              </a:rPr>
              <a:t> </a:t>
            </a:r>
            <a:r>
              <a:rPr sz="2000" dirty="0">
                <a:latin typeface="Arial"/>
                <a:cs typeface="Arial"/>
              </a:rPr>
              <a:t>los</a:t>
            </a:r>
            <a:r>
              <a:rPr sz="2000" spc="-20" dirty="0">
                <a:latin typeface="Arial"/>
                <a:cs typeface="Arial"/>
              </a:rPr>
              <a:t> </a:t>
            </a:r>
            <a:r>
              <a:rPr sz="2000" spc="-10" dirty="0">
                <a:latin typeface="Arial"/>
                <a:cs typeface="Arial"/>
              </a:rPr>
              <a:t>oscilogramas.</a:t>
            </a:r>
            <a:endParaRPr sz="2000">
              <a:latin typeface="Arial"/>
              <a:cs typeface="Arial"/>
            </a:endParaRPr>
          </a:p>
          <a:p>
            <a:pPr marL="378460" indent="-365760">
              <a:lnSpc>
                <a:spcPct val="100000"/>
              </a:lnSpc>
              <a:spcBef>
                <a:spcPts val="1080"/>
              </a:spcBef>
              <a:buChar char="•"/>
              <a:tabLst>
                <a:tab pos="377825" algn="l"/>
                <a:tab pos="378460" algn="l"/>
              </a:tabLst>
            </a:pPr>
            <a:r>
              <a:rPr sz="2000" dirty="0">
                <a:latin typeface="Arial"/>
                <a:cs typeface="Arial"/>
              </a:rPr>
              <a:t>Evaluar</a:t>
            </a:r>
            <a:r>
              <a:rPr sz="2000" spc="-25" dirty="0">
                <a:latin typeface="Arial"/>
                <a:cs typeface="Arial"/>
              </a:rPr>
              <a:t> </a:t>
            </a:r>
            <a:r>
              <a:rPr sz="2000" dirty="0">
                <a:latin typeface="Arial"/>
                <a:cs typeface="Arial"/>
              </a:rPr>
              <a:t>la</a:t>
            </a:r>
            <a:r>
              <a:rPr sz="2000" spc="-20" dirty="0">
                <a:latin typeface="Arial"/>
                <a:cs typeface="Arial"/>
              </a:rPr>
              <a:t> </a:t>
            </a:r>
            <a:r>
              <a:rPr sz="2000" dirty="0">
                <a:latin typeface="Arial"/>
                <a:cs typeface="Arial"/>
              </a:rPr>
              <a:t>evolución</a:t>
            </a:r>
            <a:r>
              <a:rPr sz="2000" spc="-5" dirty="0">
                <a:latin typeface="Arial"/>
                <a:cs typeface="Arial"/>
              </a:rPr>
              <a:t> </a:t>
            </a:r>
            <a:r>
              <a:rPr sz="2000" dirty="0">
                <a:latin typeface="Arial"/>
                <a:cs typeface="Arial"/>
              </a:rPr>
              <a:t>de</a:t>
            </a:r>
            <a:r>
              <a:rPr sz="2000" spc="-30" dirty="0">
                <a:latin typeface="Arial"/>
                <a:cs typeface="Arial"/>
              </a:rPr>
              <a:t> </a:t>
            </a:r>
            <a:r>
              <a:rPr sz="2000" dirty="0">
                <a:latin typeface="Arial"/>
                <a:cs typeface="Arial"/>
              </a:rPr>
              <a:t>la</a:t>
            </a:r>
            <a:r>
              <a:rPr sz="2000" spc="-15" dirty="0">
                <a:latin typeface="Arial"/>
                <a:cs typeface="Arial"/>
              </a:rPr>
              <a:t> </a:t>
            </a:r>
            <a:r>
              <a:rPr sz="2000" dirty="0">
                <a:latin typeface="Arial"/>
                <a:cs typeface="Arial"/>
              </a:rPr>
              <a:t>corriente</a:t>
            </a:r>
            <a:r>
              <a:rPr sz="2000" spc="-55" dirty="0">
                <a:latin typeface="Arial"/>
                <a:cs typeface="Arial"/>
              </a:rPr>
              <a:t> </a:t>
            </a:r>
            <a:r>
              <a:rPr sz="2000" dirty="0">
                <a:latin typeface="Arial"/>
                <a:cs typeface="Arial"/>
              </a:rPr>
              <a:t>de</a:t>
            </a:r>
            <a:r>
              <a:rPr sz="2000" spc="-25" dirty="0">
                <a:latin typeface="Arial"/>
                <a:cs typeface="Arial"/>
              </a:rPr>
              <a:t> </a:t>
            </a:r>
            <a:r>
              <a:rPr sz="2000" spc="-10" dirty="0">
                <a:latin typeface="Arial"/>
                <a:cs typeface="Arial"/>
              </a:rPr>
              <a:t>cortocircuito</a:t>
            </a:r>
            <a:endParaRPr sz="2000">
              <a:latin typeface="Arial"/>
              <a:cs typeface="Arial"/>
            </a:endParaRPr>
          </a:p>
          <a:p>
            <a:pPr marL="377825" marR="5080" indent="-365760">
              <a:lnSpc>
                <a:spcPct val="100000"/>
              </a:lnSpc>
              <a:spcBef>
                <a:spcPts val="1085"/>
              </a:spcBef>
              <a:buChar char="•"/>
              <a:tabLst>
                <a:tab pos="377825" algn="l"/>
                <a:tab pos="378460" algn="l"/>
                <a:tab pos="1529080" algn="l"/>
                <a:tab pos="1999614" algn="l"/>
                <a:tab pos="3261995" algn="l"/>
                <a:tab pos="4664710" algn="l"/>
                <a:tab pos="5854700" algn="l"/>
                <a:tab pos="7552690" algn="l"/>
              </a:tabLst>
            </a:pPr>
            <a:r>
              <a:rPr sz="2000" spc="-10" dirty="0">
                <a:latin typeface="Arial"/>
                <a:cs typeface="Arial"/>
              </a:rPr>
              <a:t>Describir</a:t>
            </a:r>
            <a:r>
              <a:rPr sz="2000" dirty="0">
                <a:latin typeface="Arial"/>
                <a:cs typeface="Arial"/>
              </a:rPr>
              <a:t>	</a:t>
            </a:r>
            <a:r>
              <a:rPr sz="2000" spc="-25" dirty="0">
                <a:latin typeface="Arial"/>
                <a:cs typeface="Arial"/>
              </a:rPr>
              <a:t>los</a:t>
            </a:r>
            <a:r>
              <a:rPr sz="2000" dirty="0">
                <a:latin typeface="Arial"/>
                <a:cs typeface="Arial"/>
              </a:rPr>
              <a:t>	</a:t>
            </a:r>
            <a:r>
              <a:rPr sz="2000" spc="-10" dirty="0">
                <a:latin typeface="Arial"/>
                <a:cs typeface="Arial"/>
              </a:rPr>
              <a:t>diferentes</a:t>
            </a:r>
            <a:r>
              <a:rPr sz="2000" dirty="0">
                <a:latin typeface="Arial"/>
                <a:cs typeface="Arial"/>
              </a:rPr>
              <a:t>	</a:t>
            </a:r>
            <a:r>
              <a:rPr sz="2000" spc="-10" dirty="0">
                <a:latin typeface="Arial"/>
                <a:cs typeface="Arial"/>
              </a:rPr>
              <a:t>fenómenos</a:t>
            </a:r>
            <a:r>
              <a:rPr sz="2000" dirty="0">
                <a:latin typeface="Arial"/>
                <a:cs typeface="Arial"/>
              </a:rPr>
              <a:t>	</a:t>
            </a:r>
            <a:r>
              <a:rPr sz="2000" spc="-10" dirty="0">
                <a:latin typeface="Arial"/>
                <a:cs typeface="Arial"/>
              </a:rPr>
              <a:t>ocurridos</a:t>
            </a:r>
            <a:r>
              <a:rPr sz="2000" dirty="0">
                <a:latin typeface="Arial"/>
                <a:cs typeface="Arial"/>
              </a:rPr>
              <a:t>	</a:t>
            </a:r>
            <a:r>
              <a:rPr sz="2000" spc="-10" dirty="0">
                <a:latin typeface="Arial"/>
                <a:cs typeface="Arial"/>
              </a:rPr>
              <a:t>antes,durante</a:t>
            </a:r>
            <a:r>
              <a:rPr sz="2000" dirty="0">
                <a:latin typeface="Arial"/>
                <a:cs typeface="Arial"/>
              </a:rPr>
              <a:t>	</a:t>
            </a:r>
            <a:r>
              <a:rPr sz="2000" spc="-50" dirty="0">
                <a:latin typeface="Arial"/>
                <a:cs typeface="Arial"/>
              </a:rPr>
              <a:t>y </a:t>
            </a:r>
            <a:r>
              <a:rPr sz="2000" dirty="0">
                <a:latin typeface="Arial"/>
                <a:cs typeface="Arial"/>
              </a:rPr>
              <a:t>después</a:t>
            </a:r>
            <a:r>
              <a:rPr sz="2000" spc="-40" dirty="0">
                <a:latin typeface="Arial"/>
                <a:cs typeface="Arial"/>
              </a:rPr>
              <a:t> </a:t>
            </a:r>
            <a:r>
              <a:rPr sz="2000" dirty="0">
                <a:latin typeface="Arial"/>
                <a:cs typeface="Arial"/>
              </a:rPr>
              <a:t>de</a:t>
            </a:r>
            <a:r>
              <a:rPr sz="2000" spc="-15" dirty="0">
                <a:latin typeface="Arial"/>
                <a:cs typeface="Arial"/>
              </a:rPr>
              <a:t> </a:t>
            </a:r>
            <a:r>
              <a:rPr sz="2000" dirty="0">
                <a:latin typeface="Arial"/>
                <a:cs typeface="Arial"/>
              </a:rPr>
              <a:t>una</a:t>
            </a:r>
            <a:r>
              <a:rPr sz="2000" spc="-15" dirty="0">
                <a:latin typeface="Arial"/>
                <a:cs typeface="Arial"/>
              </a:rPr>
              <a:t> </a:t>
            </a:r>
            <a:r>
              <a:rPr sz="2000" dirty="0">
                <a:latin typeface="Arial"/>
                <a:cs typeface="Arial"/>
              </a:rPr>
              <a:t>falla</a:t>
            </a:r>
            <a:r>
              <a:rPr sz="2000" spc="-15" dirty="0">
                <a:latin typeface="Arial"/>
                <a:cs typeface="Arial"/>
              </a:rPr>
              <a:t> </a:t>
            </a:r>
            <a:r>
              <a:rPr sz="2000" dirty="0">
                <a:latin typeface="Arial"/>
                <a:cs typeface="Arial"/>
              </a:rPr>
              <a:t>en</a:t>
            </a:r>
            <a:r>
              <a:rPr sz="2000" spc="-5" dirty="0">
                <a:latin typeface="Arial"/>
                <a:cs typeface="Arial"/>
              </a:rPr>
              <a:t> </a:t>
            </a:r>
            <a:r>
              <a:rPr sz="2000" dirty="0">
                <a:latin typeface="Arial"/>
                <a:cs typeface="Arial"/>
              </a:rPr>
              <a:t>el</a:t>
            </a:r>
            <a:r>
              <a:rPr sz="2000" spc="-5" dirty="0">
                <a:latin typeface="Arial"/>
                <a:cs typeface="Arial"/>
              </a:rPr>
              <a:t> </a:t>
            </a:r>
            <a:r>
              <a:rPr sz="2000" dirty="0">
                <a:latin typeface="Arial"/>
                <a:cs typeface="Arial"/>
              </a:rPr>
              <a:t>sistema</a:t>
            </a:r>
            <a:r>
              <a:rPr sz="2000" spc="-45" dirty="0">
                <a:latin typeface="Arial"/>
                <a:cs typeface="Arial"/>
              </a:rPr>
              <a:t> </a:t>
            </a:r>
            <a:r>
              <a:rPr sz="2000" spc="-10" dirty="0">
                <a:latin typeface="Arial"/>
                <a:cs typeface="Arial"/>
              </a:rPr>
              <a:t>eléctrico.</a:t>
            </a:r>
            <a:endParaRPr sz="20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84212" y="1109472"/>
            <a:ext cx="7848600" cy="902335"/>
            <a:chOff x="684212" y="1109472"/>
            <a:chExt cx="7848600" cy="902335"/>
          </a:xfrm>
        </p:grpSpPr>
        <p:sp>
          <p:nvSpPr>
            <p:cNvPr id="3" name="object 3"/>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4" name="object 4"/>
            <p:cNvPicPr/>
            <p:nvPr/>
          </p:nvPicPr>
          <p:blipFill>
            <a:blip r:embed="rId2" cstate="print"/>
            <a:stretch>
              <a:fillRect/>
            </a:stretch>
          </p:blipFill>
          <p:spPr>
            <a:xfrm>
              <a:off x="2772155" y="1109472"/>
              <a:ext cx="3701796" cy="902208"/>
            </a:xfrm>
            <a:prstGeom prst="rect">
              <a:avLst/>
            </a:prstGeom>
          </p:spPr>
        </p:pic>
      </p:grpSp>
      <p:sp>
        <p:nvSpPr>
          <p:cNvPr id="5" name="object 5"/>
          <p:cNvSpPr txBox="1">
            <a:spLocks noGrp="1"/>
          </p:cNvSpPr>
          <p:nvPr>
            <p:ph type="title"/>
          </p:nvPr>
        </p:nvSpPr>
        <p:spPr>
          <a:prstGeom prst="rect">
            <a:avLst/>
          </a:prstGeom>
        </p:spPr>
        <p:txBody>
          <a:bodyPr vert="horz" wrap="square" lIns="0" tIns="104139" rIns="0" bIns="0" rtlCol="0">
            <a:spAutoFit/>
          </a:bodyPr>
          <a:lstStyle/>
          <a:p>
            <a:pPr marL="75565" algn="ctr">
              <a:lnSpc>
                <a:spcPct val="100000"/>
              </a:lnSpc>
              <a:spcBef>
                <a:spcPts val="819"/>
              </a:spcBef>
            </a:pPr>
            <a:r>
              <a:rPr sz="3200" spc="-10" dirty="0">
                <a:solidFill>
                  <a:srgbClr val="000099"/>
                </a:solidFill>
              </a:rPr>
              <a:t>INTRODUCCIÓN</a:t>
            </a:r>
            <a:endParaRPr sz="3200"/>
          </a:p>
        </p:txBody>
      </p:sp>
      <p:sp>
        <p:nvSpPr>
          <p:cNvPr id="6" name="object 6"/>
          <p:cNvSpPr txBox="1"/>
          <p:nvPr/>
        </p:nvSpPr>
        <p:spPr>
          <a:xfrm>
            <a:off x="763016" y="2375407"/>
            <a:ext cx="114935" cy="330835"/>
          </a:xfrm>
          <a:prstGeom prst="rect">
            <a:avLst/>
          </a:prstGeom>
        </p:spPr>
        <p:txBody>
          <a:bodyPr vert="horz" wrap="square" lIns="0" tIns="13335" rIns="0" bIns="0" rtlCol="0">
            <a:spAutoFit/>
          </a:bodyPr>
          <a:lstStyle/>
          <a:p>
            <a:pPr marL="12700">
              <a:lnSpc>
                <a:spcPct val="100000"/>
              </a:lnSpc>
              <a:spcBef>
                <a:spcPts val="105"/>
              </a:spcBef>
            </a:pPr>
            <a:r>
              <a:rPr sz="2000" dirty="0">
                <a:latin typeface="Arial"/>
                <a:cs typeface="Arial"/>
              </a:rPr>
              <a:t>•</a:t>
            </a:r>
            <a:endParaRPr sz="2000">
              <a:latin typeface="Arial"/>
              <a:cs typeface="Arial"/>
            </a:endParaRPr>
          </a:p>
        </p:txBody>
      </p:sp>
      <p:sp>
        <p:nvSpPr>
          <p:cNvPr id="7" name="object 7"/>
          <p:cNvSpPr txBox="1"/>
          <p:nvPr/>
        </p:nvSpPr>
        <p:spPr>
          <a:xfrm>
            <a:off x="1128775" y="2375407"/>
            <a:ext cx="2893060" cy="330835"/>
          </a:xfrm>
          <a:prstGeom prst="rect">
            <a:avLst/>
          </a:prstGeom>
        </p:spPr>
        <p:txBody>
          <a:bodyPr vert="horz" wrap="square" lIns="0" tIns="13335" rIns="0" bIns="0" rtlCol="0">
            <a:spAutoFit/>
          </a:bodyPr>
          <a:lstStyle/>
          <a:p>
            <a:pPr marL="12700">
              <a:lnSpc>
                <a:spcPct val="100000"/>
              </a:lnSpc>
              <a:spcBef>
                <a:spcPts val="105"/>
              </a:spcBef>
              <a:tabLst>
                <a:tab pos="480695" algn="l"/>
                <a:tab pos="1651000" algn="l"/>
              </a:tabLst>
            </a:pPr>
            <a:r>
              <a:rPr sz="2000" spc="-25" dirty="0">
                <a:latin typeface="Arial"/>
                <a:cs typeface="Arial"/>
              </a:rPr>
              <a:t>La</a:t>
            </a:r>
            <a:r>
              <a:rPr sz="2000" dirty="0">
                <a:latin typeface="Arial"/>
                <a:cs typeface="Arial"/>
              </a:rPr>
              <a:t>	</a:t>
            </a:r>
            <a:r>
              <a:rPr sz="2000" spc="-10" dirty="0">
                <a:latin typeface="Arial"/>
                <a:cs typeface="Arial"/>
              </a:rPr>
              <a:t>presente</a:t>
            </a:r>
            <a:r>
              <a:rPr sz="2000" dirty="0">
                <a:latin typeface="Arial"/>
                <a:cs typeface="Arial"/>
              </a:rPr>
              <a:t>	</a:t>
            </a:r>
            <a:r>
              <a:rPr sz="2000" spc="-10" dirty="0">
                <a:latin typeface="Arial"/>
                <a:cs typeface="Arial"/>
              </a:rPr>
              <a:t>disertación</a:t>
            </a:r>
            <a:endParaRPr sz="2000">
              <a:latin typeface="Arial"/>
              <a:cs typeface="Arial"/>
            </a:endParaRPr>
          </a:p>
        </p:txBody>
      </p:sp>
      <p:sp>
        <p:nvSpPr>
          <p:cNvPr id="8" name="object 8"/>
          <p:cNvSpPr txBox="1"/>
          <p:nvPr/>
        </p:nvSpPr>
        <p:spPr>
          <a:xfrm>
            <a:off x="1128774" y="2680207"/>
            <a:ext cx="1455420" cy="330835"/>
          </a:xfrm>
          <a:prstGeom prst="rect">
            <a:avLst/>
          </a:prstGeom>
        </p:spPr>
        <p:txBody>
          <a:bodyPr vert="horz" wrap="square" lIns="0" tIns="13335" rIns="0" bIns="0" rtlCol="0">
            <a:spAutoFit/>
          </a:bodyPr>
          <a:lstStyle/>
          <a:p>
            <a:pPr marL="12700">
              <a:lnSpc>
                <a:spcPct val="100000"/>
              </a:lnSpc>
              <a:spcBef>
                <a:spcPts val="105"/>
              </a:spcBef>
              <a:tabLst>
                <a:tab pos="1158875" algn="l"/>
              </a:tabLst>
            </a:pPr>
            <a:r>
              <a:rPr sz="2000" spc="-10" dirty="0">
                <a:latin typeface="Arial"/>
                <a:cs typeface="Arial"/>
              </a:rPr>
              <a:t>técnicas</a:t>
            </a:r>
            <a:r>
              <a:rPr sz="2000" dirty="0">
                <a:latin typeface="Arial"/>
                <a:cs typeface="Arial"/>
              </a:rPr>
              <a:t>	</a:t>
            </a:r>
            <a:r>
              <a:rPr sz="2000" spc="-25" dirty="0">
                <a:latin typeface="Arial"/>
                <a:cs typeface="Arial"/>
              </a:rPr>
              <a:t>de</a:t>
            </a:r>
            <a:endParaRPr sz="2000">
              <a:latin typeface="Arial"/>
              <a:cs typeface="Arial"/>
            </a:endParaRPr>
          </a:p>
        </p:txBody>
      </p:sp>
      <p:sp>
        <p:nvSpPr>
          <p:cNvPr id="9" name="object 9"/>
          <p:cNvSpPr txBox="1"/>
          <p:nvPr/>
        </p:nvSpPr>
        <p:spPr>
          <a:xfrm>
            <a:off x="2770376" y="2680207"/>
            <a:ext cx="5189220" cy="330835"/>
          </a:xfrm>
          <a:prstGeom prst="rect">
            <a:avLst/>
          </a:prstGeom>
        </p:spPr>
        <p:txBody>
          <a:bodyPr vert="horz" wrap="square" lIns="0" tIns="13335" rIns="0" bIns="0" rtlCol="0">
            <a:spAutoFit/>
          </a:bodyPr>
          <a:lstStyle/>
          <a:p>
            <a:pPr marL="12700">
              <a:lnSpc>
                <a:spcPct val="100000"/>
              </a:lnSpc>
              <a:spcBef>
                <a:spcPts val="105"/>
              </a:spcBef>
              <a:tabLst>
                <a:tab pos="1076325" algn="l"/>
                <a:tab pos="1430020" algn="l"/>
                <a:tab pos="3182620" algn="l"/>
                <a:tab pos="3679825" algn="l"/>
              </a:tabLst>
            </a:pPr>
            <a:r>
              <a:rPr sz="2000" spc="-10" dirty="0">
                <a:latin typeface="Arial"/>
                <a:cs typeface="Arial"/>
              </a:rPr>
              <a:t>análisis</a:t>
            </a:r>
            <a:r>
              <a:rPr sz="2000" dirty="0">
                <a:latin typeface="Arial"/>
                <a:cs typeface="Arial"/>
              </a:rPr>
              <a:t>	</a:t>
            </a:r>
            <a:r>
              <a:rPr sz="2000" spc="-50" dirty="0">
                <a:latin typeface="Arial"/>
                <a:cs typeface="Arial"/>
              </a:rPr>
              <a:t>e</a:t>
            </a:r>
            <a:r>
              <a:rPr sz="2000" dirty="0">
                <a:latin typeface="Arial"/>
                <a:cs typeface="Arial"/>
              </a:rPr>
              <a:t>	</a:t>
            </a:r>
            <a:r>
              <a:rPr sz="2000" spc="-10" dirty="0">
                <a:latin typeface="Arial"/>
                <a:cs typeface="Arial"/>
              </a:rPr>
              <a:t>interpretación</a:t>
            </a:r>
            <a:r>
              <a:rPr sz="2000" dirty="0">
                <a:latin typeface="Arial"/>
                <a:cs typeface="Arial"/>
              </a:rPr>
              <a:t>	</a:t>
            </a:r>
            <a:r>
              <a:rPr sz="2000" spc="-25" dirty="0">
                <a:latin typeface="Arial"/>
                <a:cs typeface="Arial"/>
              </a:rPr>
              <a:t>de</a:t>
            </a:r>
            <a:r>
              <a:rPr sz="2000" dirty="0">
                <a:latin typeface="Arial"/>
                <a:cs typeface="Arial"/>
              </a:rPr>
              <a:t>	</a:t>
            </a:r>
            <a:r>
              <a:rPr sz="2000" spc="-10" dirty="0">
                <a:latin typeface="Arial"/>
                <a:cs typeface="Arial"/>
              </a:rPr>
              <a:t>oscilogramas</a:t>
            </a:r>
            <a:endParaRPr sz="2000">
              <a:latin typeface="Arial"/>
              <a:cs typeface="Arial"/>
            </a:endParaRPr>
          </a:p>
        </p:txBody>
      </p:sp>
      <p:sp>
        <p:nvSpPr>
          <p:cNvPr id="10" name="object 10"/>
          <p:cNvSpPr txBox="1"/>
          <p:nvPr/>
        </p:nvSpPr>
        <p:spPr>
          <a:xfrm>
            <a:off x="4180459" y="2375407"/>
            <a:ext cx="4274820" cy="635635"/>
          </a:xfrm>
          <a:prstGeom prst="rect">
            <a:avLst/>
          </a:prstGeom>
        </p:spPr>
        <p:txBody>
          <a:bodyPr vert="horz" wrap="square" lIns="0" tIns="13335" rIns="0" bIns="0" rtlCol="0">
            <a:spAutoFit/>
          </a:bodyPr>
          <a:lstStyle/>
          <a:p>
            <a:pPr marR="5080" algn="r">
              <a:lnSpc>
                <a:spcPct val="100000"/>
              </a:lnSpc>
              <a:spcBef>
                <a:spcPts val="105"/>
              </a:spcBef>
              <a:tabLst>
                <a:tab pos="734060" algn="l"/>
                <a:tab pos="1537335" algn="l"/>
                <a:tab pos="2668270" algn="l"/>
                <a:tab pos="3926204" algn="l"/>
              </a:tabLst>
            </a:pPr>
            <a:r>
              <a:rPr sz="2000" spc="-10" dirty="0">
                <a:latin typeface="Arial"/>
                <a:cs typeface="Arial"/>
              </a:rPr>
              <a:t>tiene</a:t>
            </a:r>
            <a:r>
              <a:rPr sz="2000" dirty="0">
                <a:latin typeface="Arial"/>
                <a:cs typeface="Arial"/>
              </a:rPr>
              <a:t>	</a:t>
            </a:r>
            <a:r>
              <a:rPr sz="2000" spc="-20" dirty="0">
                <a:latin typeface="Arial"/>
                <a:cs typeface="Arial"/>
              </a:rPr>
              <a:t>como</a:t>
            </a:r>
            <a:r>
              <a:rPr sz="2000" dirty="0">
                <a:latin typeface="Arial"/>
                <a:cs typeface="Arial"/>
              </a:rPr>
              <a:t>	</a:t>
            </a:r>
            <a:r>
              <a:rPr sz="2000" spc="-10" dirty="0">
                <a:latin typeface="Arial"/>
                <a:cs typeface="Arial"/>
              </a:rPr>
              <a:t>finalidad</a:t>
            </a:r>
            <a:r>
              <a:rPr sz="2000" dirty="0">
                <a:latin typeface="Arial"/>
                <a:cs typeface="Arial"/>
              </a:rPr>
              <a:t>	</a:t>
            </a:r>
            <a:r>
              <a:rPr sz="2000" spc="-10" dirty="0">
                <a:latin typeface="Arial"/>
                <a:cs typeface="Arial"/>
              </a:rPr>
              <a:t>presentar</a:t>
            </a:r>
            <a:r>
              <a:rPr sz="2000" dirty="0">
                <a:latin typeface="Arial"/>
                <a:cs typeface="Arial"/>
              </a:rPr>
              <a:t>	</a:t>
            </a:r>
            <a:r>
              <a:rPr sz="2000" spc="-25" dirty="0">
                <a:latin typeface="Arial"/>
                <a:cs typeface="Arial"/>
              </a:rPr>
              <a:t>las</a:t>
            </a:r>
            <a:endParaRPr sz="2000">
              <a:latin typeface="Arial"/>
              <a:cs typeface="Arial"/>
            </a:endParaRPr>
          </a:p>
          <a:p>
            <a:pPr marR="5715" algn="r">
              <a:lnSpc>
                <a:spcPct val="100000"/>
              </a:lnSpc>
            </a:pPr>
            <a:r>
              <a:rPr sz="2000" spc="-25" dirty="0">
                <a:latin typeface="Arial"/>
                <a:cs typeface="Arial"/>
              </a:rPr>
              <a:t>de</a:t>
            </a:r>
            <a:endParaRPr sz="2000">
              <a:latin typeface="Arial"/>
              <a:cs typeface="Arial"/>
            </a:endParaRPr>
          </a:p>
        </p:txBody>
      </p:sp>
      <p:sp>
        <p:nvSpPr>
          <p:cNvPr id="11" name="object 11"/>
          <p:cNvSpPr txBox="1">
            <a:spLocks noGrp="1"/>
          </p:cNvSpPr>
          <p:nvPr>
            <p:ph type="body" idx="1"/>
          </p:nvPr>
        </p:nvSpPr>
        <p:spPr>
          <a:prstGeom prst="rect">
            <a:avLst/>
          </a:prstGeom>
        </p:spPr>
        <p:txBody>
          <a:bodyPr vert="horz" wrap="square" lIns="0" tIns="149860" rIns="0" bIns="0" rtlCol="0">
            <a:spAutoFit/>
          </a:bodyPr>
          <a:lstStyle/>
          <a:p>
            <a:pPr marL="12700" algn="just">
              <a:lnSpc>
                <a:spcPct val="100000"/>
              </a:lnSpc>
              <a:spcBef>
                <a:spcPts val="1180"/>
              </a:spcBef>
            </a:pPr>
            <a:r>
              <a:rPr dirty="0"/>
              <a:t>ocurrencias</a:t>
            </a:r>
            <a:r>
              <a:rPr spc="-55" dirty="0"/>
              <a:t> </a:t>
            </a:r>
            <a:r>
              <a:rPr dirty="0"/>
              <a:t>en</a:t>
            </a:r>
            <a:r>
              <a:rPr spc="-10" dirty="0"/>
              <a:t> </a:t>
            </a:r>
            <a:r>
              <a:rPr dirty="0"/>
              <a:t>el</a:t>
            </a:r>
            <a:r>
              <a:rPr spc="-15" dirty="0"/>
              <a:t> </a:t>
            </a:r>
            <a:r>
              <a:rPr dirty="0"/>
              <a:t>sistema</a:t>
            </a:r>
            <a:r>
              <a:rPr spc="-40" dirty="0"/>
              <a:t> </a:t>
            </a:r>
            <a:r>
              <a:rPr spc="-10" dirty="0"/>
              <a:t>eléctrico.</a:t>
            </a:r>
          </a:p>
          <a:p>
            <a:pPr marL="12700" marR="5080" algn="just">
              <a:lnSpc>
                <a:spcPct val="100000"/>
              </a:lnSpc>
              <a:spcBef>
                <a:spcPts val="1080"/>
              </a:spcBef>
            </a:pPr>
            <a:r>
              <a:rPr dirty="0"/>
              <a:t>Se</a:t>
            </a:r>
            <a:r>
              <a:rPr spc="75" dirty="0"/>
              <a:t> </a:t>
            </a:r>
            <a:r>
              <a:rPr dirty="0"/>
              <a:t>explicará</a:t>
            </a:r>
            <a:r>
              <a:rPr spc="65" dirty="0"/>
              <a:t> </a:t>
            </a:r>
            <a:r>
              <a:rPr dirty="0"/>
              <a:t>brevemente</a:t>
            </a:r>
            <a:r>
              <a:rPr spc="75" dirty="0"/>
              <a:t> </a:t>
            </a:r>
            <a:r>
              <a:rPr dirty="0"/>
              <a:t>los</a:t>
            </a:r>
            <a:r>
              <a:rPr spc="70" dirty="0"/>
              <a:t> </a:t>
            </a:r>
            <a:r>
              <a:rPr dirty="0"/>
              <a:t>conceptos</a:t>
            </a:r>
            <a:r>
              <a:rPr spc="75" dirty="0"/>
              <a:t> </a:t>
            </a:r>
            <a:r>
              <a:rPr dirty="0"/>
              <a:t>de</a:t>
            </a:r>
            <a:r>
              <a:rPr spc="60" dirty="0"/>
              <a:t> </a:t>
            </a:r>
            <a:r>
              <a:rPr dirty="0"/>
              <a:t>sistemas</a:t>
            </a:r>
            <a:r>
              <a:rPr spc="65" dirty="0"/>
              <a:t> </a:t>
            </a:r>
            <a:r>
              <a:rPr dirty="0"/>
              <a:t>aterrados</a:t>
            </a:r>
            <a:r>
              <a:rPr spc="85" dirty="0"/>
              <a:t> </a:t>
            </a:r>
            <a:r>
              <a:rPr spc="-50" dirty="0"/>
              <a:t>y </a:t>
            </a:r>
            <a:r>
              <a:rPr dirty="0"/>
              <a:t>aislados,</a:t>
            </a:r>
            <a:r>
              <a:rPr spc="100" dirty="0"/>
              <a:t> </a:t>
            </a:r>
            <a:r>
              <a:rPr dirty="0"/>
              <a:t>tipos</a:t>
            </a:r>
            <a:r>
              <a:rPr spc="114" dirty="0"/>
              <a:t> </a:t>
            </a:r>
            <a:r>
              <a:rPr dirty="0"/>
              <a:t>de</a:t>
            </a:r>
            <a:r>
              <a:rPr spc="105" dirty="0"/>
              <a:t> </a:t>
            </a:r>
            <a:r>
              <a:rPr dirty="0"/>
              <a:t>cortocircuitos</a:t>
            </a:r>
            <a:r>
              <a:rPr spc="114" dirty="0"/>
              <a:t> </a:t>
            </a:r>
            <a:r>
              <a:rPr dirty="0"/>
              <a:t>y</a:t>
            </a:r>
            <a:r>
              <a:rPr spc="105" dirty="0"/>
              <a:t> </a:t>
            </a:r>
            <a:r>
              <a:rPr dirty="0"/>
              <a:t>sus</a:t>
            </a:r>
            <a:r>
              <a:rPr spc="100" dirty="0"/>
              <a:t> </a:t>
            </a:r>
            <a:r>
              <a:rPr dirty="0"/>
              <a:t>respectivos</a:t>
            </a:r>
            <a:r>
              <a:rPr spc="105" dirty="0"/>
              <a:t> </a:t>
            </a:r>
            <a:r>
              <a:rPr spc="-10" dirty="0"/>
              <a:t>oscilogramas, </a:t>
            </a:r>
            <a:r>
              <a:rPr dirty="0"/>
              <a:t>oscilaciones</a:t>
            </a:r>
            <a:r>
              <a:rPr spc="520" dirty="0"/>
              <a:t> </a:t>
            </a:r>
            <a:r>
              <a:rPr dirty="0"/>
              <a:t>de</a:t>
            </a:r>
            <a:r>
              <a:rPr spc="509" dirty="0"/>
              <a:t> </a:t>
            </a:r>
            <a:r>
              <a:rPr dirty="0"/>
              <a:t>potencia,</a:t>
            </a:r>
            <a:r>
              <a:rPr spc="509" dirty="0"/>
              <a:t> </a:t>
            </a:r>
            <a:r>
              <a:rPr dirty="0"/>
              <a:t>magnetizaciones</a:t>
            </a:r>
            <a:r>
              <a:rPr spc="525" dirty="0"/>
              <a:t> </a:t>
            </a:r>
            <a:r>
              <a:rPr dirty="0"/>
              <a:t>transitorias</a:t>
            </a:r>
            <a:r>
              <a:rPr spc="525" dirty="0"/>
              <a:t> </a:t>
            </a:r>
            <a:r>
              <a:rPr dirty="0"/>
              <a:t>de</a:t>
            </a:r>
            <a:r>
              <a:rPr spc="509" dirty="0"/>
              <a:t> </a:t>
            </a:r>
            <a:r>
              <a:rPr spc="-25" dirty="0"/>
              <a:t>los</a:t>
            </a:r>
          </a:p>
        </p:txBody>
      </p:sp>
      <p:sp>
        <p:nvSpPr>
          <p:cNvPr id="12" name="object 12"/>
          <p:cNvSpPr txBox="1"/>
          <p:nvPr/>
        </p:nvSpPr>
        <p:spPr>
          <a:xfrm>
            <a:off x="1128776" y="4341621"/>
            <a:ext cx="5468620" cy="330835"/>
          </a:xfrm>
          <a:prstGeom prst="rect">
            <a:avLst/>
          </a:prstGeom>
        </p:spPr>
        <p:txBody>
          <a:bodyPr vert="horz" wrap="square" lIns="0" tIns="12700" rIns="0" bIns="0" rtlCol="0">
            <a:spAutoFit/>
          </a:bodyPr>
          <a:lstStyle/>
          <a:p>
            <a:pPr marL="12700">
              <a:lnSpc>
                <a:spcPct val="100000"/>
              </a:lnSpc>
              <a:spcBef>
                <a:spcPts val="100"/>
              </a:spcBef>
              <a:tabLst>
                <a:tab pos="2140585" algn="l"/>
                <a:tab pos="2702560" algn="l"/>
                <a:tab pos="4013835" algn="l"/>
              </a:tabLst>
            </a:pPr>
            <a:r>
              <a:rPr sz="2000" spc="-10" dirty="0">
                <a:latin typeface="Arial"/>
                <a:cs typeface="Arial"/>
              </a:rPr>
              <a:t>transformadores</a:t>
            </a:r>
            <a:r>
              <a:rPr sz="2000" dirty="0">
                <a:latin typeface="Arial"/>
                <a:cs typeface="Arial"/>
              </a:rPr>
              <a:t>	</a:t>
            </a:r>
            <a:r>
              <a:rPr sz="2000" spc="-25" dirty="0">
                <a:latin typeface="Arial"/>
                <a:cs typeface="Arial"/>
              </a:rPr>
              <a:t>de</a:t>
            </a:r>
            <a:r>
              <a:rPr sz="2000" dirty="0">
                <a:latin typeface="Arial"/>
                <a:cs typeface="Arial"/>
              </a:rPr>
              <a:t>	</a:t>
            </a:r>
            <a:r>
              <a:rPr sz="2000" spc="-10" dirty="0">
                <a:latin typeface="Arial"/>
                <a:cs typeface="Arial"/>
              </a:rPr>
              <a:t>potencia,</a:t>
            </a:r>
            <a:r>
              <a:rPr sz="2000" dirty="0">
                <a:latin typeface="Arial"/>
                <a:cs typeface="Arial"/>
              </a:rPr>
              <a:t>	</a:t>
            </a:r>
            <a:r>
              <a:rPr sz="2000" spc="-10" dirty="0">
                <a:latin typeface="Arial"/>
                <a:cs typeface="Arial"/>
              </a:rPr>
              <a:t>saturaciones</a:t>
            </a:r>
            <a:endParaRPr sz="2000">
              <a:latin typeface="Arial"/>
              <a:cs typeface="Arial"/>
            </a:endParaRPr>
          </a:p>
        </p:txBody>
      </p:sp>
      <p:sp>
        <p:nvSpPr>
          <p:cNvPr id="13" name="object 13"/>
          <p:cNvSpPr txBox="1"/>
          <p:nvPr/>
        </p:nvSpPr>
        <p:spPr>
          <a:xfrm>
            <a:off x="1128776" y="4646498"/>
            <a:ext cx="5493385" cy="331470"/>
          </a:xfrm>
          <a:prstGeom prst="rect">
            <a:avLst/>
          </a:prstGeom>
        </p:spPr>
        <p:txBody>
          <a:bodyPr vert="horz" wrap="square" lIns="0" tIns="13335" rIns="0" bIns="0" rtlCol="0">
            <a:spAutoFit/>
          </a:bodyPr>
          <a:lstStyle/>
          <a:p>
            <a:pPr marL="12700">
              <a:lnSpc>
                <a:spcPct val="100000"/>
              </a:lnSpc>
              <a:spcBef>
                <a:spcPts val="105"/>
              </a:spcBef>
              <a:tabLst>
                <a:tab pos="1679575" algn="l"/>
                <a:tab pos="2245360" algn="l"/>
                <a:tab pos="3162935" algn="l"/>
                <a:tab pos="3672204" algn="l"/>
              </a:tabLst>
            </a:pPr>
            <a:r>
              <a:rPr sz="2000" spc="-10" dirty="0">
                <a:latin typeface="Arial"/>
                <a:cs typeface="Arial"/>
              </a:rPr>
              <a:t>energización</a:t>
            </a:r>
            <a:r>
              <a:rPr sz="2000" dirty="0">
                <a:latin typeface="Arial"/>
                <a:cs typeface="Arial"/>
              </a:rPr>
              <a:t>	</a:t>
            </a:r>
            <a:r>
              <a:rPr sz="2000" spc="-25" dirty="0">
                <a:latin typeface="Arial"/>
                <a:cs typeface="Arial"/>
              </a:rPr>
              <a:t>del</a:t>
            </a:r>
            <a:r>
              <a:rPr sz="2000" dirty="0">
                <a:latin typeface="Arial"/>
                <a:cs typeface="Arial"/>
              </a:rPr>
              <a:t>	</a:t>
            </a:r>
            <a:r>
              <a:rPr sz="2000" spc="-10" dirty="0">
                <a:latin typeface="Arial"/>
                <a:cs typeface="Arial"/>
              </a:rPr>
              <a:t>banco</a:t>
            </a:r>
            <a:r>
              <a:rPr sz="2000" dirty="0">
                <a:latin typeface="Arial"/>
                <a:cs typeface="Arial"/>
              </a:rPr>
              <a:t>	</a:t>
            </a:r>
            <a:r>
              <a:rPr sz="2000" spc="-25" dirty="0">
                <a:latin typeface="Arial"/>
                <a:cs typeface="Arial"/>
              </a:rPr>
              <a:t>de</a:t>
            </a:r>
            <a:r>
              <a:rPr sz="2000" dirty="0">
                <a:latin typeface="Arial"/>
                <a:cs typeface="Arial"/>
              </a:rPr>
              <a:t>	</a:t>
            </a:r>
            <a:r>
              <a:rPr sz="2000" spc="-10" dirty="0">
                <a:latin typeface="Arial"/>
                <a:cs typeface="Arial"/>
              </a:rPr>
              <a:t>condensadores,</a:t>
            </a:r>
            <a:endParaRPr sz="2000">
              <a:latin typeface="Arial"/>
              <a:cs typeface="Arial"/>
            </a:endParaRPr>
          </a:p>
        </p:txBody>
      </p:sp>
      <p:sp>
        <p:nvSpPr>
          <p:cNvPr id="14" name="object 14"/>
          <p:cNvSpPr txBox="1"/>
          <p:nvPr/>
        </p:nvSpPr>
        <p:spPr>
          <a:xfrm>
            <a:off x="6821805" y="4341621"/>
            <a:ext cx="1633855" cy="636270"/>
          </a:xfrm>
          <a:prstGeom prst="rect">
            <a:avLst/>
          </a:prstGeom>
        </p:spPr>
        <p:txBody>
          <a:bodyPr vert="horz" wrap="square" lIns="0" tIns="12700" rIns="0" bIns="0" rtlCol="0">
            <a:spAutoFit/>
          </a:bodyPr>
          <a:lstStyle/>
          <a:p>
            <a:pPr marL="42545">
              <a:lnSpc>
                <a:spcPct val="100000"/>
              </a:lnSpc>
              <a:spcBef>
                <a:spcPts val="100"/>
              </a:spcBef>
              <a:tabLst>
                <a:tab pos="603885" algn="l"/>
                <a:tab pos="1210310" algn="l"/>
              </a:tabLst>
            </a:pPr>
            <a:r>
              <a:rPr sz="2000" spc="-25" dirty="0">
                <a:latin typeface="Arial"/>
                <a:cs typeface="Arial"/>
              </a:rPr>
              <a:t>de</a:t>
            </a:r>
            <a:r>
              <a:rPr sz="2000" dirty="0">
                <a:latin typeface="Arial"/>
                <a:cs typeface="Arial"/>
              </a:rPr>
              <a:t>	</a:t>
            </a:r>
            <a:r>
              <a:rPr sz="2000" spc="-25" dirty="0">
                <a:latin typeface="Arial"/>
                <a:cs typeface="Arial"/>
              </a:rPr>
              <a:t>los</a:t>
            </a:r>
            <a:r>
              <a:rPr sz="2000" dirty="0">
                <a:latin typeface="Arial"/>
                <a:cs typeface="Arial"/>
              </a:rPr>
              <a:t>	</a:t>
            </a:r>
            <a:r>
              <a:rPr sz="2000" spc="-25" dirty="0">
                <a:latin typeface="Arial"/>
                <a:cs typeface="Arial"/>
              </a:rPr>
              <a:t>TC,</a:t>
            </a:r>
            <a:endParaRPr sz="2000">
              <a:latin typeface="Arial"/>
              <a:cs typeface="Arial"/>
            </a:endParaRPr>
          </a:p>
          <a:p>
            <a:pPr marL="12700">
              <a:lnSpc>
                <a:spcPct val="100000"/>
              </a:lnSpc>
              <a:spcBef>
                <a:spcPts val="5"/>
              </a:spcBef>
              <a:tabLst>
                <a:tab pos="576580" algn="l"/>
                <a:tab pos="1422400" algn="l"/>
              </a:tabLst>
            </a:pPr>
            <a:r>
              <a:rPr sz="2000" spc="-25" dirty="0">
                <a:latin typeface="Arial"/>
                <a:cs typeface="Arial"/>
              </a:rPr>
              <a:t>así</a:t>
            </a:r>
            <a:r>
              <a:rPr sz="2000" dirty="0">
                <a:latin typeface="Arial"/>
                <a:cs typeface="Arial"/>
              </a:rPr>
              <a:t>	</a:t>
            </a:r>
            <a:r>
              <a:rPr sz="2000" spc="-20" dirty="0">
                <a:latin typeface="Arial"/>
                <a:cs typeface="Arial"/>
              </a:rPr>
              <a:t>como</a:t>
            </a:r>
            <a:r>
              <a:rPr sz="2000" dirty="0">
                <a:latin typeface="Arial"/>
                <a:cs typeface="Arial"/>
              </a:rPr>
              <a:t>	</a:t>
            </a:r>
            <a:r>
              <a:rPr sz="2000" spc="-25" dirty="0">
                <a:latin typeface="Arial"/>
                <a:cs typeface="Arial"/>
              </a:rPr>
              <a:t>el</a:t>
            </a:r>
            <a:endParaRPr sz="2000">
              <a:latin typeface="Arial"/>
              <a:cs typeface="Arial"/>
            </a:endParaRPr>
          </a:p>
        </p:txBody>
      </p:sp>
      <p:sp>
        <p:nvSpPr>
          <p:cNvPr id="15" name="object 15"/>
          <p:cNvSpPr txBox="1"/>
          <p:nvPr/>
        </p:nvSpPr>
        <p:spPr>
          <a:xfrm>
            <a:off x="763016" y="4815077"/>
            <a:ext cx="7691755" cy="1214120"/>
          </a:xfrm>
          <a:prstGeom prst="rect">
            <a:avLst/>
          </a:prstGeom>
        </p:spPr>
        <p:txBody>
          <a:bodyPr vert="horz" wrap="square" lIns="0" tIns="149860" rIns="0" bIns="0" rtlCol="0">
            <a:spAutoFit/>
          </a:bodyPr>
          <a:lstStyle/>
          <a:p>
            <a:pPr marL="378460">
              <a:lnSpc>
                <a:spcPct val="100000"/>
              </a:lnSpc>
              <a:spcBef>
                <a:spcPts val="1180"/>
              </a:spcBef>
            </a:pPr>
            <a:r>
              <a:rPr sz="2000" dirty="0">
                <a:latin typeface="Arial"/>
                <a:cs typeface="Arial"/>
              </a:rPr>
              <a:t>fenómeno</a:t>
            </a:r>
            <a:r>
              <a:rPr sz="2000" spc="-40" dirty="0">
                <a:latin typeface="Arial"/>
                <a:cs typeface="Arial"/>
              </a:rPr>
              <a:t> </a:t>
            </a:r>
            <a:r>
              <a:rPr sz="2000" dirty="0">
                <a:latin typeface="Arial"/>
                <a:cs typeface="Arial"/>
              </a:rPr>
              <a:t>de</a:t>
            </a:r>
            <a:r>
              <a:rPr sz="2000" spc="-5" dirty="0">
                <a:latin typeface="Arial"/>
                <a:cs typeface="Arial"/>
              </a:rPr>
              <a:t> </a:t>
            </a:r>
            <a:r>
              <a:rPr sz="2000" spc="-10" dirty="0">
                <a:latin typeface="Arial"/>
                <a:cs typeface="Arial"/>
              </a:rPr>
              <a:t>resonancia.</a:t>
            </a:r>
            <a:endParaRPr sz="2000">
              <a:latin typeface="Arial"/>
              <a:cs typeface="Arial"/>
            </a:endParaRPr>
          </a:p>
          <a:p>
            <a:pPr marL="378460" marR="5080" indent="-365760">
              <a:lnSpc>
                <a:spcPct val="100000"/>
              </a:lnSpc>
              <a:spcBef>
                <a:spcPts val="1075"/>
              </a:spcBef>
              <a:buChar char="•"/>
              <a:tabLst>
                <a:tab pos="377825" algn="l"/>
                <a:tab pos="378460" algn="l"/>
                <a:tab pos="1801495" algn="l"/>
                <a:tab pos="2234565" algn="l"/>
                <a:tab pos="3742054" algn="l"/>
                <a:tab pos="4190365" algn="l"/>
                <a:tab pos="4891405" algn="l"/>
                <a:tab pos="6015990" algn="l"/>
                <a:tab pos="7411084" algn="l"/>
              </a:tabLst>
            </a:pPr>
            <a:r>
              <a:rPr sz="2000" spc="-10" dirty="0">
                <a:latin typeface="Arial"/>
                <a:cs typeface="Arial"/>
              </a:rPr>
              <a:t>Finalmente</a:t>
            </a:r>
            <a:r>
              <a:rPr sz="2000" dirty="0">
                <a:latin typeface="Arial"/>
                <a:cs typeface="Arial"/>
              </a:rPr>
              <a:t>	</a:t>
            </a:r>
            <a:r>
              <a:rPr sz="2000" spc="-25" dirty="0">
                <a:latin typeface="Arial"/>
                <a:cs typeface="Arial"/>
              </a:rPr>
              <a:t>se</a:t>
            </a:r>
            <a:r>
              <a:rPr sz="2000" dirty="0">
                <a:latin typeface="Arial"/>
                <a:cs typeface="Arial"/>
              </a:rPr>
              <a:t>	</a:t>
            </a:r>
            <a:r>
              <a:rPr sz="2000" spc="-10" dirty="0">
                <a:latin typeface="Arial"/>
                <a:cs typeface="Arial"/>
              </a:rPr>
              <a:t>desarrollará</a:t>
            </a:r>
            <a:r>
              <a:rPr sz="2000" dirty="0">
                <a:latin typeface="Arial"/>
                <a:cs typeface="Arial"/>
              </a:rPr>
              <a:t>	</a:t>
            </a:r>
            <a:r>
              <a:rPr sz="2000" spc="-25" dirty="0">
                <a:latin typeface="Arial"/>
                <a:cs typeface="Arial"/>
              </a:rPr>
              <a:t>un</a:t>
            </a:r>
            <a:r>
              <a:rPr sz="2000" dirty="0">
                <a:latin typeface="Arial"/>
                <a:cs typeface="Arial"/>
              </a:rPr>
              <a:t>	</a:t>
            </a:r>
            <a:r>
              <a:rPr sz="2000" spc="-20" dirty="0">
                <a:latin typeface="Arial"/>
                <a:cs typeface="Arial"/>
              </a:rPr>
              <a:t>caso</a:t>
            </a:r>
            <a:r>
              <a:rPr sz="2000" dirty="0">
                <a:latin typeface="Arial"/>
                <a:cs typeface="Arial"/>
              </a:rPr>
              <a:t>	</a:t>
            </a:r>
            <a:r>
              <a:rPr sz="2000" spc="-10" dirty="0">
                <a:latin typeface="Arial"/>
                <a:cs typeface="Arial"/>
              </a:rPr>
              <a:t>práctico,</a:t>
            </a:r>
            <a:r>
              <a:rPr sz="2000" dirty="0">
                <a:latin typeface="Arial"/>
                <a:cs typeface="Arial"/>
              </a:rPr>
              <a:t>	</a:t>
            </a:r>
            <a:r>
              <a:rPr sz="2000" spc="-10" dirty="0">
                <a:latin typeface="Arial"/>
                <a:cs typeface="Arial"/>
              </a:rPr>
              <a:t>analizando</a:t>
            </a:r>
            <a:r>
              <a:rPr sz="2000" dirty="0">
                <a:latin typeface="Arial"/>
                <a:cs typeface="Arial"/>
              </a:rPr>
              <a:t>	</a:t>
            </a:r>
            <a:r>
              <a:rPr sz="2000" spc="-25" dirty="0">
                <a:latin typeface="Arial"/>
                <a:cs typeface="Arial"/>
              </a:rPr>
              <a:t>su </a:t>
            </a:r>
            <a:r>
              <a:rPr sz="2000" dirty="0">
                <a:latin typeface="Arial"/>
                <a:cs typeface="Arial"/>
              </a:rPr>
              <a:t>comportamiento</a:t>
            </a:r>
            <a:r>
              <a:rPr sz="2000" spc="-65" dirty="0">
                <a:latin typeface="Arial"/>
                <a:cs typeface="Arial"/>
              </a:rPr>
              <a:t> </a:t>
            </a:r>
            <a:r>
              <a:rPr sz="2000" dirty="0">
                <a:latin typeface="Arial"/>
                <a:cs typeface="Arial"/>
              </a:rPr>
              <a:t>mediante</a:t>
            </a:r>
            <a:r>
              <a:rPr sz="2000" spc="-40" dirty="0">
                <a:latin typeface="Arial"/>
                <a:cs typeface="Arial"/>
              </a:rPr>
              <a:t> </a:t>
            </a:r>
            <a:r>
              <a:rPr sz="2000" dirty="0">
                <a:latin typeface="Arial"/>
                <a:cs typeface="Arial"/>
              </a:rPr>
              <a:t>los</a:t>
            </a:r>
            <a:r>
              <a:rPr sz="2000" spc="-25" dirty="0">
                <a:latin typeface="Arial"/>
                <a:cs typeface="Arial"/>
              </a:rPr>
              <a:t> </a:t>
            </a:r>
            <a:r>
              <a:rPr sz="2000" spc="-10" dirty="0">
                <a:latin typeface="Arial"/>
                <a:cs typeface="Arial"/>
              </a:rPr>
              <a:t>oscilogramas.</a:t>
            </a:r>
            <a:endParaRPr sz="20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14880" y="2845688"/>
            <a:ext cx="5714365" cy="696595"/>
          </a:xfrm>
          <a:prstGeom prst="rect">
            <a:avLst/>
          </a:prstGeom>
        </p:spPr>
        <p:txBody>
          <a:bodyPr vert="horz" wrap="square" lIns="0" tIns="13335" rIns="0" bIns="0" rtlCol="0">
            <a:spAutoFit/>
          </a:bodyPr>
          <a:lstStyle/>
          <a:p>
            <a:pPr marL="12700">
              <a:lnSpc>
                <a:spcPct val="100000"/>
              </a:lnSpc>
              <a:spcBef>
                <a:spcPts val="105"/>
              </a:spcBef>
            </a:pPr>
            <a:r>
              <a:rPr sz="4400" b="0" dirty="0">
                <a:solidFill>
                  <a:srgbClr val="000000"/>
                </a:solidFill>
                <a:latin typeface="Arial"/>
                <a:cs typeface="Arial"/>
              </a:rPr>
              <a:t>ANÁLISIS DE </a:t>
            </a:r>
            <a:r>
              <a:rPr sz="4400" b="0" spc="-10" dirty="0">
                <a:solidFill>
                  <a:srgbClr val="000000"/>
                </a:solidFill>
                <a:latin typeface="Arial"/>
                <a:cs typeface="Arial"/>
              </a:rPr>
              <a:t>FALLAS</a:t>
            </a:r>
            <a:endParaRPr sz="44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3016" y="2086483"/>
            <a:ext cx="6268720" cy="1003300"/>
          </a:xfrm>
          <a:prstGeom prst="rect">
            <a:avLst/>
          </a:prstGeom>
        </p:spPr>
        <p:txBody>
          <a:bodyPr vert="horz" wrap="square" lIns="0" tIns="12700" rIns="0" bIns="0" rtlCol="0">
            <a:spAutoFit/>
          </a:bodyPr>
          <a:lstStyle/>
          <a:p>
            <a:pPr marL="12700">
              <a:lnSpc>
                <a:spcPct val="100000"/>
              </a:lnSpc>
              <a:spcBef>
                <a:spcPts val="100"/>
              </a:spcBef>
            </a:pPr>
            <a:r>
              <a:rPr sz="2400" b="1" u="sng" dirty="0">
                <a:uFill>
                  <a:solidFill>
                    <a:srgbClr val="000000"/>
                  </a:solidFill>
                </a:uFill>
                <a:latin typeface="Arial"/>
                <a:cs typeface="Arial"/>
              </a:rPr>
              <a:t>Condición</a:t>
            </a:r>
            <a:r>
              <a:rPr sz="2400" b="1" u="sng" spc="-90" dirty="0">
                <a:uFill>
                  <a:solidFill>
                    <a:srgbClr val="000000"/>
                  </a:solidFill>
                </a:uFill>
                <a:latin typeface="Arial"/>
                <a:cs typeface="Arial"/>
              </a:rPr>
              <a:t> </a:t>
            </a:r>
            <a:r>
              <a:rPr sz="2400" b="1" u="sng" dirty="0">
                <a:uFill>
                  <a:solidFill>
                    <a:srgbClr val="000000"/>
                  </a:solidFill>
                </a:uFill>
                <a:latin typeface="Arial"/>
                <a:cs typeface="Arial"/>
              </a:rPr>
              <a:t>de</a:t>
            </a:r>
            <a:r>
              <a:rPr sz="2400" b="1" u="sng" spc="-70" dirty="0">
                <a:uFill>
                  <a:solidFill>
                    <a:srgbClr val="000000"/>
                  </a:solidFill>
                </a:uFill>
                <a:latin typeface="Arial"/>
                <a:cs typeface="Arial"/>
              </a:rPr>
              <a:t> </a:t>
            </a:r>
            <a:r>
              <a:rPr sz="2400" b="1" u="sng" dirty="0">
                <a:uFill>
                  <a:solidFill>
                    <a:srgbClr val="000000"/>
                  </a:solidFill>
                </a:uFill>
                <a:latin typeface="Arial"/>
                <a:cs typeface="Arial"/>
              </a:rPr>
              <a:t>Equilibrio</a:t>
            </a:r>
            <a:r>
              <a:rPr sz="2400" b="1" u="sng" spc="-110" dirty="0">
                <a:uFill>
                  <a:solidFill>
                    <a:srgbClr val="000000"/>
                  </a:solidFill>
                </a:uFill>
                <a:latin typeface="Arial"/>
                <a:cs typeface="Arial"/>
              </a:rPr>
              <a:t> </a:t>
            </a:r>
            <a:r>
              <a:rPr sz="2400" b="1" u="sng" dirty="0">
                <a:uFill>
                  <a:solidFill>
                    <a:srgbClr val="000000"/>
                  </a:solidFill>
                </a:uFill>
                <a:latin typeface="Arial"/>
                <a:cs typeface="Arial"/>
              </a:rPr>
              <a:t>(Carga</a:t>
            </a:r>
            <a:r>
              <a:rPr sz="2400" b="1" u="sng" spc="-70" dirty="0">
                <a:uFill>
                  <a:solidFill>
                    <a:srgbClr val="000000"/>
                  </a:solidFill>
                </a:uFill>
                <a:latin typeface="Arial"/>
                <a:cs typeface="Arial"/>
              </a:rPr>
              <a:t> </a:t>
            </a:r>
            <a:r>
              <a:rPr sz="2400" b="1" u="sng" spc="-10" dirty="0">
                <a:uFill>
                  <a:solidFill>
                    <a:srgbClr val="000000"/>
                  </a:solidFill>
                </a:uFill>
                <a:latin typeface="Arial"/>
                <a:cs typeface="Arial"/>
              </a:rPr>
              <a:t>Normal)</a:t>
            </a:r>
            <a:endParaRPr sz="2400">
              <a:latin typeface="Arial"/>
              <a:cs typeface="Arial"/>
            </a:endParaRPr>
          </a:p>
          <a:p>
            <a:pPr marL="355600">
              <a:lnSpc>
                <a:spcPct val="100000"/>
              </a:lnSpc>
              <a:spcBef>
                <a:spcPts val="2415"/>
              </a:spcBef>
            </a:pPr>
            <a:r>
              <a:rPr sz="2000" dirty="0">
                <a:latin typeface="Arial"/>
                <a:cs typeface="Arial"/>
              </a:rPr>
              <a:t>La</a:t>
            </a:r>
            <a:r>
              <a:rPr sz="2000" spc="-35" dirty="0">
                <a:latin typeface="Arial"/>
                <a:cs typeface="Arial"/>
              </a:rPr>
              <a:t> </a:t>
            </a:r>
            <a:r>
              <a:rPr sz="2000" dirty="0">
                <a:latin typeface="Arial"/>
                <a:cs typeface="Arial"/>
              </a:rPr>
              <a:t>figura</a:t>
            </a:r>
            <a:r>
              <a:rPr sz="2000" spc="-20" dirty="0">
                <a:latin typeface="Arial"/>
                <a:cs typeface="Arial"/>
              </a:rPr>
              <a:t> </a:t>
            </a:r>
            <a:r>
              <a:rPr sz="2000" dirty="0">
                <a:latin typeface="Arial"/>
                <a:cs typeface="Arial"/>
              </a:rPr>
              <a:t>representa</a:t>
            </a:r>
            <a:r>
              <a:rPr sz="2000" spc="-50" dirty="0">
                <a:latin typeface="Arial"/>
                <a:cs typeface="Arial"/>
              </a:rPr>
              <a:t> </a:t>
            </a:r>
            <a:r>
              <a:rPr sz="2000" dirty="0">
                <a:latin typeface="Arial"/>
                <a:cs typeface="Arial"/>
              </a:rPr>
              <a:t>un</a:t>
            </a:r>
            <a:r>
              <a:rPr sz="2000" spc="-15" dirty="0">
                <a:latin typeface="Arial"/>
                <a:cs typeface="Arial"/>
              </a:rPr>
              <a:t> </a:t>
            </a:r>
            <a:r>
              <a:rPr sz="2000" dirty="0">
                <a:latin typeface="Arial"/>
                <a:cs typeface="Arial"/>
              </a:rPr>
              <a:t>sistema</a:t>
            </a:r>
            <a:r>
              <a:rPr sz="2000" spc="-50" dirty="0">
                <a:latin typeface="Arial"/>
                <a:cs typeface="Arial"/>
              </a:rPr>
              <a:t> </a:t>
            </a:r>
            <a:r>
              <a:rPr sz="2000" dirty="0">
                <a:latin typeface="Arial"/>
                <a:cs typeface="Arial"/>
              </a:rPr>
              <a:t>trifásico</a:t>
            </a:r>
            <a:r>
              <a:rPr sz="2000" spc="-25" dirty="0">
                <a:latin typeface="Arial"/>
                <a:cs typeface="Arial"/>
              </a:rPr>
              <a:t> </a:t>
            </a:r>
            <a:r>
              <a:rPr sz="2000" spc="-10" dirty="0">
                <a:latin typeface="Arial"/>
                <a:cs typeface="Arial"/>
              </a:rPr>
              <a:t>equilibrado.</a:t>
            </a:r>
            <a:endParaRPr sz="2000">
              <a:latin typeface="Arial"/>
              <a:cs typeface="Arial"/>
            </a:endParaRPr>
          </a:p>
        </p:txBody>
      </p:sp>
      <p:grpSp>
        <p:nvGrpSpPr>
          <p:cNvPr id="3" name="object 3"/>
          <p:cNvGrpSpPr/>
          <p:nvPr/>
        </p:nvGrpSpPr>
        <p:grpSpPr>
          <a:xfrm>
            <a:off x="569976" y="1125537"/>
            <a:ext cx="7962900" cy="790575"/>
            <a:chOff x="569976" y="1125537"/>
            <a:chExt cx="7962900" cy="79057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569976" y="1179576"/>
              <a:ext cx="7766304" cy="736091"/>
            </a:xfrm>
            <a:prstGeom prst="rect">
              <a:avLst/>
            </a:prstGeom>
          </p:spPr>
        </p:pic>
      </p:grpSp>
      <p:sp>
        <p:nvSpPr>
          <p:cNvPr id="6" name="object 6"/>
          <p:cNvSpPr txBox="1">
            <a:spLocks noGrp="1"/>
          </p:cNvSpPr>
          <p:nvPr>
            <p:ph type="title"/>
          </p:nvPr>
        </p:nvSpPr>
        <p:spPr>
          <a:prstGeom prst="rect">
            <a:avLst/>
          </a:prstGeom>
        </p:spPr>
        <p:txBody>
          <a:bodyPr vert="horz" wrap="square" lIns="0" tIns="153035" rIns="0" bIns="0" rtlCol="0">
            <a:spAutoFit/>
          </a:bodyPr>
          <a:lstStyle/>
          <a:p>
            <a:pPr marL="164465">
              <a:lnSpc>
                <a:spcPct val="100000"/>
              </a:lnSpc>
              <a:spcBef>
                <a:spcPts val="1205"/>
              </a:spcBef>
            </a:pPr>
            <a:r>
              <a:rPr sz="2600" dirty="0"/>
              <a:t>1.</a:t>
            </a:r>
            <a:r>
              <a:rPr sz="2600" spc="-5" dirty="0"/>
              <a:t> </a:t>
            </a:r>
            <a:r>
              <a:rPr sz="2600" dirty="0"/>
              <a:t>CONDICIONES</a:t>
            </a:r>
            <a:r>
              <a:rPr sz="2600" spc="-35" dirty="0"/>
              <a:t> </a:t>
            </a:r>
            <a:r>
              <a:rPr sz="2600" dirty="0"/>
              <a:t>NORMALES</a:t>
            </a:r>
            <a:r>
              <a:rPr sz="2600" spc="-35" dirty="0"/>
              <a:t> </a:t>
            </a:r>
            <a:r>
              <a:rPr sz="2600" dirty="0"/>
              <a:t>DE</a:t>
            </a:r>
            <a:r>
              <a:rPr sz="2600" spc="5" dirty="0"/>
              <a:t> </a:t>
            </a:r>
            <a:r>
              <a:rPr sz="2600" spc="-10" dirty="0"/>
              <a:t>OPERACIÓN</a:t>
            </a:r>
            <a:endParaRPr sz="2600"/>
          </a:p>
        </p:txBody>
      </p:sp>
      <p:pic>
        <p:nvPicPr>
          <p:cNvPr id="7" name="object 7"/>
          <p:cNvPicPr/>
          <p:nvPr/>
        </p:nvPicPr>
        <p:blipFill>
          <a:blip r:embed="rId3" cstate="print"/>
          <a:stretch>
            <a:fillRect/>
          </a:stretch>
        </p:blipFill>
        <p:spPr>
          <a:xfrm>
            <a:off x="1583567" y="3251940"/>
            <a:ext cx="5856609" cy="28791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510029"/>
            <a:ext cx="7260590" cy="391160"/>
          </a:xfrm>
          <a:prstGeom prst="rect">
            <a:avLst/>
          </a:prstGeom>
        </p:spPr>
        <p:txBody>
          <a:bodyPr vert="horz" wrap="square" lIns="0" tIns="12700" rIns="0" bIns="0" rtlCol="0">
            <a:spAutoFit/>
          </a:bodyPr>
          <a:lstStyle/>
          <a:p>
            <a:pPr marL="12700">
              <a:lnSpc>
                <a:spcPct val="100000"/>
              </a:lnSpc>
              <a:spcBef>
                <a:spcPts val="100"/>
              </a:spcBef>
            </a:pPr>
            <a:r>
              <a:rPr sz="2400" b="0" dirty="0">
                <a:solidFill>
                  <a:srgbClr val="000000"/>
                </a:solidFill>
                <a:latin typeface="Arial"/>
                <a:cs typeface="Arial"/>
              </a:rPr>
              <a:t>Tensión</a:t>
            </a:r>
            <a:r>
              <a:rPr sz="2400" b="0" spc="10" dirty="0">
                <a:solidFill>
                  <a:srgbClr val="000000"/>
                </a:solidFill>
                <a:latin typeface="Arial"/>
                <a:cs typeface="Arial"/>
              </a:rPr>
              <a:t> </a:t>
            </a:r>
            <a:r>
              <a:rPr sz="2400" b="0" dirty="0">
                <a:solidFill>
                  <a:srgbClr val="000000"/>
                </a:solidFill>
                <a:latin typeface="Arial"/>
                <a:cs typeface="Arial"/>
              </a:rPr>
              <a:t>y</a:t>
            </a:r>
            <a:r>
              <a:rPr sz="2400" b="0" spc="-20" dirty="0">
                <a:solidFill>
                  <a:srgbClr val="000000"/>
                </a:solidFill>
                <a:latin typeface="Arial"/>
                <a:cs typeface="Arial"/>
              </a:rPr>
              <a:t> </a:t>
            </a:r>
            <a:r>
              <a:rPr sz="2400" b="0" dirty="0">
                <a:solidFill>
                  <a:srgbClr val="000000"/>
                </a:solidFill>
                <a:latin typeface="Arial"/>
                <a:cs typeface="Arial"/>
              </a:rPr>
              <a:t>Corriente</a:t>
            </a:r>
            <a:r>
              <a:rPr sz="2400" b="0" spc="10" dirty="0">
                <a:solidFill>
                  <a:srgbClr val="000000"/>
                </a:solidFill>
                <a:latin typeface="Arial"/>
                <a:cs typeface="Arial"/>
              </a:rPr>
              <a:t> </a:t>
            </a:r>
            <a:r>
              <a:rPr sz="2400" b="0" dirty="0">
                <a:solidFill>
                  <a:srgbClr val="000000"/>
                </a:solidFill>
                <a:latin typeface="Arial"/>
                <a:cs typeface="Arial"/>
              </a:rPr>
              <a:t>en</a:t>
            </a:r>
            <a:r>
              <a:rPr sz="2400" b="0" spc="-15" dirty="0">
                <a:solidFill>
                  <a:srgbClr val="000000"/>
                </a:solidFill>
                <a:latin typeface="Arial"/>
                <a:cs typeface="Arial"/>
              </a:rPr>
              <a:t> </a:t>
            </a:r>
            <a:r>
              <a:rPr sz="2400" b="0" dirty="0">
                <a:solidFill>
                  <a:srgbClr val="000000"/>
                </a:solidFill>
                <a:latin typeface="Arial"/>
                <a:cs typeface="Arial"/>
              </a:rPr>
              <a:t>la fase</a:t>
            </a:r>
            <a:r>
              <a:rPr sz="2400" b="0" spc="-20" dirty="0">
                <a:solidFill>
                  <a:srgbClr val="000000"/>
                </a:solidFill>
                <a:latin typeface="Arial"/>
                <a:cs typeface="Arial"/>
              </a:rPr>
              <a:t> </a:t>
            </a:r>
            <a:r>
              <a:rPr sz="2400" b="0" dirty="0">
                <a:solidFill>
                  <a:srgbClr val="000000"/>
                </a:solidFill>
                <a:latin typeface="Arial"/>
                <a:cs typeface="Arial"/>
              </a:rPr>
              <a:t>A,</a:t>
            </a:r>
            <a:r>
              <a:rPr sz="2400" b="0" spc="-15" dirty="0">
                <a:solidFill>
                  <a:srgbClr val="000000"/>
                </a:solidFill>
                <a:latin typeface="Arial"/>
                <a:cs typeface="Arial"/>
              </a:rPr>
              <a:t> </a:t>
            </a:r>
            <a:r>
              <a:rPr sz="2400" b="0" dirty="0">
                <a:solidFill>
                  <a:srgbClr val="000000"/>
                </a:solidFill>
                <a:latin typeface="Arial"/>
                <a:cs typeface="Arial"/>
              </a:rPr>
              <a:t>con</a:t>
            </a:r>
            <a:r>
              <a:rPr sz="2400" b="0" spc="-15" dirty="0">
                <a:solidFill>
                  <a:srgbClr val="000000"/>
                </a:solidFill>
                <a:latin typeface="Arial"/>
                <a:cs typeface="Arial"/>
              </a:rPr>
              <a:t> </a:t>
            </a:r>
            <a:r>
              <a:rPr sz="2400" b="0" dirty="0">
                <a:solidFill>
                  <a:srgbClr val="000000"/>
                </a:solidFill>
                <a:latin typeface="Arial"/>
                <a:cs typeface="Arial"/>
              </a:rPr>
              <a:t>carga</a:t>
            </a:r>
            <a:r>
              <a:rPr sz="2400" b="0" spc="-15" dirty="0">
                <a:solidFill>
                  <a:srgbClr val="000000"/>
                </a:solidFill>
                <a:latin typeface="Arial"/>
                <a:cs typeface="Arial"/>
              </a:rPr>
              <a:t> </a:t>
            </a:r>
            <a:r>
              <a:rPr sz="2400" b="0" spc="-10" dirty="0">
                <a:solidFill>
                  <a:srgbClr val="000000"/>
                </a:solidFill>
                <a:latin typeface="Arial"/>
                <a:cs typeface="Arial"/>
              </a:rPr>
              <a:t>inductiva.</a:t>
            </a:r>
            <a:endParaRPr sz="2400">
              <a:latin typeface="Arial"/>
              <a:cs typeface="Arial"/>
            </a:endParaRPr>
          </a:p>
        </p:txBody>
      </p:sp>
      <p:pic>
        <p:nvPicPr>
          <p:cNvPr id="3" name="object 3"/>
          <p:cNvPicPr/>
          <p:nvPr/>
        </p:nvPicPr>
        <p:blipFill>
          <a:blip r:embed="rId2" cstate="print"/>
          <a:stretch>
            <a:fillRect/>
          </a:stretch>
        </p:blipFill>
        <p:spPr>
          <a:xfrm>
            <a:off x="1444953" y="2111364"/>
            <a:ext cx="6131590" cy="2799059"/>
          </a:xfrm>
          <a:prstGeom prst="rect">
            <a:avLst/>
          </a:prstGeom>
        </p:spPr>
      </p:pic>
      <p:sp>
        <p:nvSpPr>
          <p:cNvPr id="4" name="object 4"/>
          <p:cNvSpPr txBox="1"/>
          <p:nvPr/>
        </p:nvSpPr>
        <p:spPr>
          <a:xfrm>
            <a:off x="1105914" y="5258815"/>
            <a:ext cx="7348220" cy="75692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105" dirty="0">
                <a:latin typeface="Arial"/>
                <a:cs typeface="Arial"/>
              </a:rPr>
              <a:t>  </a:t>
            </a:r>
            <a:r>
              <a:rPr sz="1600" dirty="0">
                <a:latin typeface="Arial"/>
                <a:cs typeface="Arial"/>
              </a:rPr>
              <a:t>carga</a:t>
            </a:r>
            <a:r>
              <a:rPr sz="1600" spc="105" dirty="0">
                <a:latin typeface="Arial"/>
                <a:cs typeface="Arial"/>
              </a:rPr>
              <a:t>  </a:t>
            </a:r>
            <a:r>
              <a:rPr sz="1600" dirty="0">
                <a:latin typeface="Arial"/>
                <a:cs typeface="Arial"/>
              </a:rPr>
              <a:t>en</a:t>
            </a:r>
            <a:r>
              <a:rPr sz="1600" spc="105" dirty="0">
                <a:latin typeface="Arial"/>
                <a:cs typeface="Arial"/>
              </a:rPr>
              <a:t>  </a:t>
            </a:r>
            <a:r>
              <a:rPr sz="1600" dirty="0">
                <a:latin typeface="Arial"/>
                <a:cs typeface="Arial"/>
              </a:rPr>
              <a:t>este</a:t>
            </a:r>
            <a:r>
              <a:rPr sz="1600" spc="105" dirty="0">
                <a:latin typeface="Arial"/>
                <a:cs typeface="Arial"/>
              </a:rPr>
              <a:t>  </a:t>
            </a:r>
            <a:r>
              <a:rPr sz="1600" dirty="0">
                <a:latin typeface="Arial"/>
                <a:cs typeface="Arial"/>
              </a:rPr>
              <a:t>caso</a:t>
            </a:r>
            <a:r>
              <a:rPr sz="1600" spc="110" dirty="0">
                <a:latin typeface="Arial"/>
                <a:cs typeface="Arial"/>
              </a:rPr>
              <a:t>  </a:t>
            </a:r>
            <a:r>
              <a:rPr sz="1600" dirty="0">
                <a:latin typeface="Arial"/>
                <a:cs typeface="Arial"/>
              </a:rPr>
              <a:t>es</a:t>
            </a:r>
            <a:r>
              <a:rPr sz="1600" spc="110" dirty="0">
                <a:latin typeface="Arial"/>
                <a:cs typeface="Arial"/>
              </a:rPr>
              <a:t>  </a:t>
            </a:r>
            <a:r>
              <a:rPr sz="1600" dirty="0">
                <a:latin typeface="Arial"/>
                <a:cs typeface="Arial"/>
              </a:rPr>
              <a:t>inductiva</a:t>
            </a:r>
            <a:r>
              <a:rPr sz="1600" spc="105" dirty="0">
                <a:latin typeface="Arial"/>
                <a:cs typeface="Arial"/>
              </a:rPr>
              <a:t>  </a:t>
            </a:r>
            <a:r>
              <a:rPr sz="1600" dirty="0">
                <a:latin typeface="Arial"/>
                <a:cs typeface="Arial"/>
              </a:rPr>
              <a:t>(corriente</a:t>
            </a:r>
            <a:r>
              <a:rPr sz="1600" spc="105" dirty="0">
                <a:latin typeface="Arial"/>
                <a:cs typeface="Arial"/>
              </a:rPr>
              <a:t>  </a:t>
            </a:r>
            <a:r>
              <a:rPr sz="1600" dirty="0">
                <a:latin typeface="Arial"/>
                <a:cs typeface="Arial"/>
              </a:rPr>
              <a:t>atrasada).</a:t>
            </a:r>
            <a:r>
              <a:rPr sz="1600" spc="110" dirty="0">
                <a:latin typeface="Arial"/>
                <a:cs typeface="Arial"/>
              </a:rPr>
              <a:t>  </a:t>
            </a:r>
            <a:r>
              <a:rPr sz="1600" dirty="0">
                <a:latin typeface="Arial"/>
                <a:cs typeface="Arial"/>
              </a:rPr>
              <a:t>En</a:t>
            </a:r>
            <a:r>
              <a:rPr sz="1600" spc="105" dirty="0">
                <a:latin typeface="Arial"/>
                <a:cs typeface="Arial"/>
              </a:rPr>
              <a:t>  </a:t>
            </a:r>
            <a:r>
              <a:rPr sz="1600" dirty="0">
                <a:latin typeface="Arial"/>
                <a:cs typeface="Arial"/>
              </a:rPr>
              <a:t>general</a:t>
            </a:r>
            <a:r>
              <a:rPr sz="1600" spc="105" dirty="0">
                <a:latin typeface="Arial"/>
                <a:cs typeface="Arial"/>
              </a:rPr>
              <a:t>  </a:t>
            </a:r>
            <a:r>
              <a:rPr sz="1600" spc="-25" dirty="0">
                <a:latin typeface="Arial"/>
                <a:cs typeface="Arial"/>
              </a:rPr>
              <a:t>en </a:t>
            </a:r>
            <a:r>
              <a:rPr sz="1600" dirty="0">
                <a:latin typeface="Arial"/>
                <a:cs typeface="Arial"/>
              </a:rPr>
              <a:t>condiciones</a:t>
            </a:r>
            <a:r>
              <a:rPr sz="1600" spc="135" dirty="0">
                <a:latin typeface="Arial"/>
                <a:cs typeface="Arial"/>
              </a:rPr>
              <a:t> </a:t>
            </a:r>
            <a:r>
              <a:rPr sz="1600" dirty="0">
                <a:latin typeface="Arial"/>
                <a:cs typeface="Arial"/>
              </a:rPr>
              <a:t>de</a:t>
            </a:r>
            <a:r>
              <a:rPr sz="1600" spc="120" dirty="0">
                <a:latin typeface="Arial"/>
                <a:cs typeface="Arial"/>
              </a:rPr>
              <a:t> </a:t>
            </a:r>
            <a:r>
              <a:rPr sz="1600" dirty="0">
                <a:latin typeface="Arial"/>
                <a:cs typeface="Arial"/>
              </a:rPr>
              <a:t>equilibrio</a:t>
            </a:r>
            <a:r>
              <a:rPr sz="1600" spc="140" dirty="0">
                <a:latin typeface="Arial"/>
                <a:cs typeface="Arial"/>
              </a:rPr>
              <a:t> </a:t>
            </a:r>
            <a:r>
              <a:rPr sz="1600" dirty="0">
                <a:latin typeface="Arial"/>
                <a:cs typeface="Arial"/>
              </a:rPr>
              <a:t>y</a:t>
            </a:r>
            <a:r>
              <a:rPr sz="1600" spc="114" dirty="0">
                <a:latin typeface="Arial"/>
                <a:cs typeface="Arial"/>
              </a:rPr>
              <a:t> </a:t>
            </a:r>
            <a:r>
              <a:rPr sz="1600" dirty="0">
                <a:latin typeface="Arial"/>
                <a:cs typeface="Arial"/>
              </a:rPr>
              <a:t>principalmente</a:t>
            </a:r>
            <a:r>
              <a:rPr sz="1600" spc="135" dirty="0">
                <a:latin typeface="Arial"/>
                <a:cs typeface="Arial"/>
              </a:rPr>
              <a:t> </a:t>
            </a:r>
            <a:r>
              <a:rPr sz="1600" dirty="0">
                <a:latin typeface="Arial"/>
                <a:cs typeface="Arial"/>
              </a:rPr>
              <a:t>en</a:t>
            </a:r>
            <a:r>
              <a:rPr sz="1600" spc="135" dirty="0">
                <a:latin typeface="Arial"/>
                <a:cs typeface="Arial"/>
              </a:rPr>
              <a:t> </a:t>
            </a:r>
            <a:r>
              <a:rPr sz="1600" dirty="0">
                <a:latin typeface="Arial"/>
                <a:cs typeface="Arial"/>
              </a:rPr>
              <a:t>Alta</a:t>
            </a:r>
            <a:r>
              <a:rPr sz="1600" spc="130" dirty="0">
                <a:latin typeface="Arial"/>
                <a:cs typeface="Arial"/>
              </a:rPr>
              <a:t> </a:t>
            </a:r>
            <a:r>
              <a:rPr sz="1600" dirty="0">
                <a:latin typeface="Arial"/>
                <a:cs typeface="Arial"/>
              </a:rPr>
              <a:t>Tensión,</a:t>
            </a:r>
            <a:r>
              <a:rPr sz="1600" spc="135" dirty="0">
                <a:latin typeface="Arial"/>
                <a:cs typeface="Arial"/>
              </a:rPr>
              <a:t> </a:t>
            </a:r>
            <a:r>
              <a:rPr sz="1600" dirty="0">
                <a:latin typeface="Arial"/>
                <a:cs typeface="Arial"/>
              </a:rPr>
              <a:t>las</a:t>
            </a:r>
            <a:r>
              <a:rPr sz="1600" spc="140" dirty="0">
                <a:latin typeface="Arial"/>
                <a:cs typeface="Arial"/>
              </a:rPr>
              <a:t> </a:t>
            </a:r>
            <a:r>
              <a:rPr sz="1600" dirty="0">
                <a:latin typeface="Arial"/>
                <a:cs typeface="Arial"/>
              </a:rPr>
              <a:t>formas</a:t>
            </a:r>
            <a:r>
              <a:rPr sz="1600" spc="130" dirty="0">
                <a:latin typeface="Arial"/>
                <a:cs typeface="Arial"/>
              </a:rPr>
              <a:t> </a:t>
            </a:r>
            <a:r>
              <a:rPr sz="1600" dirty="0">
                <a:latin typeface="Arial"/>
                <a:cs typeface="Arial"/>
              </a:rPr>
              <a:t>de</a:t>
            </a:r>
            <a:r>
              <a:rPr sz="1600" spc="130" dirty="0">
                <a:latin typeface="Arial"/>
                <a:cs typeface="Arial"/>
              </a:rPr>
              <a:t> </a:t>
            </a:r>
            <a:r>
              <a:rPr sz="1600" spc="-20" dirty="0">
                <a:latin typeface="Arial"/>
                <a:cs typeface="Arial"/>
              </a:rPr>
              <a:t>onda </a:t>
            </a:r>
            <a:r>
              <a:rPr sz="1600" dirty="0">
                <a:latin typeface="Arial"/>
                <a:cs typeface="Arial"/>
              </a:rPr>
              <a:t>están</a:t>
            </a:r>
            <a:r>
              <a:rPr sz="1600" spc="-30" dirty="0">
                <a:latin typeface="Arial"/>
                <a:cs typeface="Arial"/>
              </a:rPr>
              <a:t> </a:t>
            </a:r>
            <a:r>
              <a:rPr sz="1600" dirty="0">
                <a:latin typeface="Arial"/>
                <a:cs typeface="Arial"/>
              </a:rPr>
              <a:t>bastante</a:t>
            </a:r>
            <a:r>
              <a:rPr sz="1600" spc="-45" dirty="0">
                <a:latin typeface="Arial"/>
                <a:cs typeface="Arial"/>
              </a:rPr>
              <a:t> </a:t>
            </a:r>
            <a:r>
              <a:rPr sz="1600" dirty="0">
                <a:latin typeface="Arial"/>
                <a:cs typeface="Arial"/>
              </a:rPr>
              <a:t>próximas</a:t>
            </a:r>
            <a:r>
              <a:rPr sz="1600" spc="-10" dirty="0">
                <a:latin typeface="Arial"/>
                <a:cs typeface="Arial"/>
              </a:rPr>
              <a:t> </a:t>
            </a:r>
            <a:r>
              <a:rPr sz="1600" dirty="0">
                <a:latin typeface="Arial"/>
                <a:cs typeface="Arial"/>
              </a:rPr>
              <a:t>a</a:t>
            </a:r>
            <a:r>
              <a:rPr sz="1600" spc="-45" dirty="0">
                <a:latin typeface="Arial"/>
                <a:cs typeface="Arial"/>
              </a:rPr>
              <a:t> </a:t>
            </a:r>
            <a:r>
              <a:rPr sz="1600" dirty="0">
                <a:latin typeface="Arial"/>
                <a:cs typeface="Arial"/>
              </a:rPr>
              <a:t>lo</a:t>
            </a:r>
            <a:r>
              <a:rPr sz="1600" spc="-50" dirty="0">
                <a:latin typeface="Arial"/>
                <a:cs typeface="Arial"/>
              </a:rPr>
              <a:t> </a:t>
            </a:r>
            <a:r>
              <a:rPr sz="1600" spc="-10" dirty="0">
                <a:latin typeface="Arial"/>
                <a:cs typeface="Arial"/>
              </a:rPr>
              <a:t>mostrado.</a:t>
            </a:r>
            <a:endParaRPr sz="16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14602"/>
            <a:ext cx="7348220" cy="513080"/>
          </a:xfrm>
          <a:prstGeom prst="rect">
            <a:avLst/>
          </a:prstGeom>
        </p:spPr>
        <p:txBody>
          <a:bodyPr vert="horz" wrap="square" lIns="0" tIns="12065" rIns="0" bIns="0" rtlCol="0">
            <a:spAutoFit/>
          </a:bodyPr>
          <a:lstStyle/>
          <a:p>
            <a:pPr marL="12700" marR="5080">
              <a:lnSpc>
                <a:spcPct val="100000"/>
              </a:lnSpc>
              <a:spcBef>
                <a:spcPts val="95"/>
              </a:spcBef>
            </a:pPr>
            <a:r>
              <a:rPr sz="1600" dirty="0">
                <a:latin typeface="Arial"/>
                <a:cs typeface="Arial"/>
              </a:rPr>
              <a:t>El</a:t>
            </a:r>
            <a:r>
              <a:rPr sz="1600" spc="470" dirty="0">
                <a:latin typeface="Arial"/>
                <a:cs typeface="Arial"/>
              </a:rPr>
              <a:t> </a:t>
            </a:r>
            <a:r>
              <a:rPr sz="1600" dirty="0">
                <a:latin typeface="Arial"/>
                <a:cs typeface="Arial"/>
              </a:rPr>
              <a:t>mismo</a:t>
            </a:r>
            <a:r>
              <a:rPr sz="1600" spc="475" dirty="0">
                <a:latin typeface="Arial"/>
                <a:cs typeface="Arial"/>
              </a:rPr>
              <a:t> </a:t>
            </a:r>
            <a:r>
              <a:rPr sz="1600" dirty="0">
                <a:latin typeface="Arial"/>
                <a:cs typeface="Arial"/>
              </a:rPr>
              <a:t>sistema</a:t>
            </a:r>
            <a:r>
              <a:rPr sz="1600" spc="470" dirty="0">
                <a:latin typeface="Arial"/>
                <a:cs typeface="Arial"/>
              </a:rPr>
              <a:t> </a:t>
            </a:r>
            <a:r>
              <a:rPr sz="1600" dirty="0">
                <a:latin typeface="Arial"/>
                <a:cs typeface="Arial"/>
              </a:rPr>
              <a:t>trifásico</a:t>
            </a:r>
            <a:r>
              <a:rPr sz="1600" spc="475" dirty="0">
                <a:latin typeface="Arial"/>
                <a:cs typeface="Arial"/>
              </a:rPr>
              <a:t> </a:t>
            </a:r>
            <a:r>
              <a:rPr sz="1600" dirty="0">
                <a:latin typeface="Arial"/>
                <a:cs typeface="Arial"/>
              </a:rPr>
              <a:t>equilibrado</a:t>
            </a:r>
            <a:r>
              <a:rPr sz="1600" spc="470" dirty="0">
                <a:latin typeface="Arial"/>
                <a:cs typeface="Arial"/>
              </a:rPr>
              <a:t> </a:t>
            </a:r>
            <a:r>
              <a:rPr sz="1600" dirty="0">
                <a:latin typeface="Arial"/>
                <a:cs typeface="Arial"/>
              </a:rPr>
              <a:t>anterior</a:t>
            </a:r>
            <a:r>
              <a:rPr sz="1600" spc="475" dirty="0">
                <a:latin typeface="Arial"/>
                <a:cs typeface="Arial"/>
              </a:rPr>
              <a:t> </a:t>
            </a:r>
            <a:r>
              <a:rPr sz="1600" dirty="0">
                <a:latin typeface="Arial"/>
                <a:cs typeface="Arial"/>
              </a:rPr>
              <a:t>puede</a:t>
            </a:r>
            <a:r>
              <a:rPr sz="1600" spc="470" dirty="0">
                <a:latin typeface="Arial"/>
                <a:cs typeface="Arial"/>
              </a:rPr>
              <a:t> </a:t>
            </a:r>
            <a:r>
              <a:rPr sz="1600" dirty="0">
                <a:latin typeface="Arial"/>
                <a:cs typeface="Arial"/>
              </a:rPr>
              <a:t>ser</a:t>
            </a:r>
            <a:r>
              <a:rPr sz="1600" spc="475" dirty="0">
                <a:latin typeface="Arial"/>
                <a:cs typeface="Arial"/>
              </a:rPr>
              <a:t> </a:t>
            </a:r>
            <a:r>
              <a:rPr sz="1600" dirty="0">
                <a:latin typeface="Arial"/>
                <a:cs typeface="Arial"/>
              </a:rPr>
              <a:t>representado</a:t>
            </a:r>
            <a:r>
              <a:rPr sz="1600" spc="475" dirty="0">
                <a:latin typeface="Arial"/>
                <a:cs typeface="Arial"/>
              </a:rPr>
              <a:t> </a:t>
            </a:r>
            <a:r>
              <a:rPr sz="1600" spc="-25" dirty="0">
                <a:latin typeface="Arial"/>
                <a:cs typeface="Arial"/>
              </a:rPr>
              <a:t>por </a:t>
            </a:r>
            <a:r>
              <a:rPr sz="1600" dirty="0">
                <a:latin typeface="Arial"/>
                <a:cs typeface="Arial"/>
              </a:rPr>
              <a:t>fasores,</a:t>
            </a:r>
            <a:r>
              <a:rPr sz="1600" spc="-35" dirty="0">
                <a:latin typeface="Arial"/>
                <a:cs typeface="Arial"/>
              </a:rPr>
              <a:t> </a:t>
            </a:r>
            <a:r>
              <a:rPr sz="1600" dirty="0">
                <a:latin typeface="Arial"/>
                <a:cs typeface="Arial"/>
              </a:rPr>
              <a:t>cuando</a:t>
            </a:r>
            <a:r>
              <a:rPr sz="1600" spc="-45" dirty="0">
                <a:latin typeface="Arial"/>
                <a:cs typeface="Arial"/>
              </a:rPr>
              <a:t> </a:t>
            </a:r>
            <a:r>
              <a:rPr sz="1600" dirty="0">
                <a:latin typeface="Arial"/>
                <a:cs typeface="Arial"/>
              </a:rPr>
              <a:t>no</a:t>
            </a:r>
            <a:r>
              <a:rPr sz="1600" spc="-35" dirty="0">
                <a:latin typeface="Arial"/>
                <a:cs typeface="Arial"/>
              </a:rPr>
              <a:t> </a:t>
            </a:r>
            <a:r>
              <a:rPr sz="1600" dirty="0">
                <a:latin typeface="Arial"/>
                <a:cs typeface="Arial"/>
              </a:rPr>
              <a:t>es</a:t>
            </a:r>
            <a:r>
              <a:rPr sz="1600" spc="-45" dirty="0">
                <a:latin typeface="Arial"/>
                <a:cs typeface="Arial"/>
              </a:rPr>
              <a:t> </a:t>
            </a:r>
            <a:r>
              <a:rPr sz="1600" dirty="0">
                <a:latin typeface="Arial"/>
                <a:cs typeface="Arial"/>
              </a:rPr>
              <a:t>muy</a:t>
            </a:r>
            <a:r>
              <a:rPr sz="1600" spc="-25" dirty="0">
                <a:latin typeface="Arial"/>
                <a:cs typeface="Arial"/>
              </a:rPr>
              <a:t> </a:t>
            </a:r>
            <a:r>
              <a:rPr sz="1600" dirty="0">
                <a:latin typeface="Arial"/>
                <a:cs typeface="Arial"/>
              </a:rPr>
              <a:t>práctico</a:t>
            </a:r>
            <a:r>
              <a:rPr sz="1600" spc="-45" dirty="0">
                <a:latin typeface="Arial"/>
                <a:cs typeface="Arial"/>
              </a:rPr>
              <a:t> </a:t>
            </a:r>
            <a:r>
              <a:rPr sz="1600" dirty="0">
                <a:latin typeface="Arial"/>
                <a:cs typeface="Arial"/>
              </a:rPr>
              <a:t>el</a:t>
            </a:r>
            <a:r>
              <a:rPr sz="1600" spc="-55" dirty="0">
                <a:latin typeface="Arial"/>
                <a:cs typeface="Arial"/>
              </a:rPr>
              <a:t> </a:t>
            </a:r>
            <a:r>
              <a:rPr sz="1600" dirty="0">
                <a:latin typeface="Arial"/>
                <a:cs typeface="Arial"/>
              </a:rPr>
              <a:t>desarrollo</a:t>
            </a:r>
            <a:r>
              <a:rPr sz="1600" spc="-40" dirty="0">
                <a:latin typeface="Arial"/>
                <a:cs typeface="Arial"/>
              </a:rPr>
              <a:t> </a:t>
            </a:r>
            <a:r>
              <a:rPr sz="1600" dirty="0">
                <a:latin typeface="Arial"/>
                <a:cs typeface="Arial"/>
              </a:rPr>
              <a:t>de</a:t>
            </a:r>
            <a:r>
              <a:rPr sz="1600" spc="-40" dirty="0">
                <a:latin typeface="Arial"/>
                <a:cs typeface="Arial"/>
              </a:rPr>
              <a:t> </a:t>
            </a:r>
            <a:r>
              <a:rPr sz="1600" spc="-10" dirty="0">
                <a:latin typeface="Arial"/>
                <a:cs typeface="Arial"/>
              </a:rPr>
              <a:t>senoides.</a:t>
            </a:r>
            <a:endParaRPr sz="1600">
              <a:latin typeface="Arial"/>
              <a:cs typeface="Arial"/>
            </a:endParaRPr>
          </a:p>
        </p:txBody>
      </p:sp>
      <p:pic>
        <p:nvPicPr>
          <p:cNvPr id="3" name="object 3"/>
          <p:cNvPicPr/>
          <p:nvPr/>
        </p:nvPicPr>
        <p:blipFill>
          <a:blip r:embed="rId2" cstate="print"/>
          <a:stretch>
            <a:fillRect/>
          </a:stretch>
        </p:blipFill>
        <p:spPr>
          <a:xfrm>
            <a:off x="2633647" y="2224903"/>
            <a:ext cx="4104325" cy="36342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4" y="2162378"/>
            <a:ext cx="7347584" cy="75692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210" dirty="0">
                <a:latin typeface="Arial"/>
                <a:cs typeface="Arial"/>
              </a:rPr>
              <a:t> </a:t>
            </a:r>
            <a:r>
              <a:rPr sz="1600" dirty="0">
                <a:latin typeface="Arial"/>
                <a:cs typeface="Arial"/>
              </a:rPr>
              <a:t>siguiente</a:t>
            </a:r>
            <a:r>
              <a:rPr sz="1600" spc="220" dirty="0">
                <a:latin typeface="Arial"/>
                <a:cs typeface="Arial"/>
              </a:rPr>
              <a:t> </a:t>
            </a:r>
            <a:r>
              <a:rPr sz="1600" dirty="0">
                <a:latin typeface="Arial"/>
                <a:cs typeface="Arial"/>
              </a:rPr>
              <a:t>clasificación</a:t>
            </a:r>
            <a:r>
              <a:rPr sz="1600" spc="229" dirty="0">
                <a:latin typeface="Arial"/>
                <a:cs typeface="Arial"/>
              </a:rPr>
              <a:t> </a:t>
            </a:r>
            <a:r>
              <a:rPr sz="1600" dirty="0">
                <a:latin typeface="Arial"/>
                <a:cs typeface="Arial"/>
              </a:rPr>
              <a:t>se</a:t>
            </a:r>
            <a:r>
              <a:rPr sz="1600" spc="215" dirty="0">
                <a:latin typeface="Arial"/>
                <a:cs typeface="Arial"/>
              </a:rPr>
              <a:t> </a:t>
            </a:r>
            <a:r>
              <a:rPr sz="1600" dirty="0">
                <a:latin typeface="Arial"/>
                <a:cs typeface="Arial"/>
              </a:rPr>
              <a:t>aplica</a:t>
            </a:r>
            <a:r>
              <a:rPr sz="1600" spc="210" dirty="0">
                <a:latin typeface="Arial"/>
                <a:cs typeface="Arial"/>
              </a:rPr>
              <a:t> </a:t>
            </a:r>
            <a:r>
              <a:rPr sz="1600" dirty="0">
                <a:latin typeface="Arial"/>
                <a:cs typeface="Arial"/>
              </a:rPr>
              <a:t>a</a:t>
            </a:r>
            <a:r>
              <a:rPr sz="1600" spc="215" dirty="0">
                <a:latin typeface="Arial"/>
                <a:cs typeface="Arial"/>
              </a:rPr>
              <a:t> </a:t>
            </a:r>
            <a:r>
              <a:rPr sz="1600" dirty="0">
                <a:latin typeface="Arial"/>
                <a:cs typeface="Arial"/>
              </a:rPr>
              <a:t>ciertas</a:t>
            </a:r>
            <a:r>
              <a:rPr sz="1600" spc="235" dirty="0">
                <a:latin typeface="Arial"/>
                <a:cs typeface="Arial"/>
              </a:rPr>
              <a:t> </a:t>
            </a:r>
            <a:r>
              <a:rPr sz="1600" dirty="0">
                <a:latin typeface="Arial"/>
                <a:cs typeface="Arial"/>
              </a:rPr>
              <a:t>partes</a:t>
            </a:r>
            <a:r>
              <a:rPr sz="1600" spc="215" dirty="0">
                <a:latin typeface="Arial"/>
                <a:cs typeface="Arial"/>
              </a:rPr>
              <a:t> </a:t>
            </a:r>
            <a:r>
              <a:rPr sz="1600" dirty="0">
                <a:latin typeface="Arial"/>
                <a:cs typeface="Arial"/>
              </a:rPr>
              <a:t>del</a:t>
            </a:r>
            <a:r>
              <a:rPr sz="1600" spc="220" dirty="0">
                <a:latin typeface="Arial"/>
                <a:cs typeface="Arial"/>
              </a:rPr>
              <a:t> </a:t>
            </a:r>
            <a:r>
              <a:rPr sz="1600" dirty="0">
                <a:latin typeface="Arial"/>
                <a:cs typeface="Arial"/>
              </a:rPr>
              <a:t>sistema</a:t>
            </a:r>
            <a:r>
              <a:rPr sz="1600" spc="220" dirty="0">
                <a:latin typeface="Arial"/>
                <a:cs typeface="Arial"/>
              </a:rPr>
              <a:t> </a:t>
            </a:r>
            <a:r>
              <a:rPr sz="1600" dirty="0">
                <a:latin typeface="Arial"/>
                <a:cs typeface="Arial"/>
              </a:rPr>
              <a:t>eléctrico</a:t>
            </a:r>
            <a:r>
              <a:rPr sz="1600" spc="215" dirty="0">
                <a:latin typeface="Arial"/>
                <a:cs typeface="Arial"/>
              </a:rPr>
              <a:t> </a:t>
            </a:r>
            <a:r>
              <a:rPr sz="1600" spc="-20" dirty="0">
                <a:latin typeface="Arial"/>
                <a:cs typeface="Arial"/>
              </a:rPr>
              <a:t>cuya </a:t>
            </a:r>
            <a:r>
              <a:rPr sz="1600" dirty="0">
                <a:latin typeface="Arial"/>
                <a:cs typeface="Arial"/>
              </a:rPr>
              <a:t>característica</a:t>
            </a:r>
            <a:r>
              <a:rPr sz="1600" spc="180" dirty="0">
                <a:latin typeface="Arial"/>
                <a:cs typeface="Arial"/>
              </a:rPr>
              <a:t> </a:t>
            </a:r>
            <a:r>
              <a:rPr sz="1600" dirty="0">
                <a:latin typeface="Arial"/>
                <a:cs typeface="Arial"/>
              </a:rPr>
              <a:t>es</a:t>
            </a:r>
            <a:r>
              <a:rPr sz="1600" spc="180" dirty="0">
                <a:latin typeface="Arial"/>
                <a:cs typeface="Arial"/>
              </a:rPr>
              <a:t> </a:t>
            </a:r>
            <a:r>
              <a:rPr sz="1600" dirty="0">
                <a:latin typeface="Arial"/>
                <a:cs typeface="Arial"/>
              </a:rPr>
              <a:t>el</a:t>
            </a:r>
            <a:r>
              <a:rPr sz="1600" spc="180" dirty="0">
                <a:latin typeface="Arial"/>
                <a:cs typeface="Arial"/>
              </a:rPr>
              <a:t> </a:t>
            </a:r>
            <a:r>
              <a:rPr sz="1600" dirty="0">
                <a:latin typeface="Arial"/>
                <a:cs typeface="Arial"/>
              </a:rPr>
              <a:t>modo</a:t>
            </a:r>
            <a:r>
              <a:rPr sz="1600" spc="195" dirty="0">
                <a:latin typeface="Arial"/>
                <a:cs typeface="Arial"/>
              </a:rPr>
              <a:t> </a:t>
            </a:r>
            <a:r>
              <a:rPr sz="1600" dirty="0">
                <a:latin typeface="Arial"/>
                <a:cs typeface="Arial"/>
              </a:rPr>
              <a:t>de</a:t>
            </a:r>
            <a:r>
              <a:rPr sz="1600" spc="185" dirty="0">
                <a:latin typeface="Arial"/>
                <a:cs typeface="Arial"/>
              </a:rPr>
              <a:t> </a:t>
            </a:r>
            <a:r>
              <a:rPr sz="1600" dirty="0">
                <a:latin typeface="Arial"/>
                <a:cs typeface="Arial"/>
              </a:rPr>
              <a:t>aterramiento</a:t>
            </a:r>
            <a:r>
              <a:rPr sz="1600" spc="185" dirty="0">
                <a:latin typeface="Arial"/>
                <a:cs typeface="Arial"/>
              </a:rPr>
              <a:t> </a:t>
            </a:r>
            <a:r>
              <a:rPr sz="1600" dirty="0">
                <a:latin typeface="Arial"/>
                <a:cs typeface="Arial"/>
              </a:rPr>
              <a:t>del</a:t>
            </a:r>
            <a:r>
              <a:rPr sz="1600" spc="180" dirty="0">
                <a:latin typeface="Arial"/>
                <a:cs typeface="Arial"/>
              </a:rPr>
              <a:t> </a:t>
            </a:r>
            <a:r>
              <a:rPr sz="1600" dirty="0">
                <a:latin typeface="Arial"/>
                <a:cs typeface="Arial"/>
              </a:rPr>
              <a:t>neutro</a:t>
            </a:r>
            <a:r>
              <a:rPr sz="1600" spc="190" dirty="0">
                <a:latin typeface="Arial"/>
                <a:cs typeface="Arial"/>
              </a:rPr>
              <a:t> </a:t>
            </a:r>
            <a:r>
              <a:rPr sz="1600" dirty="0">
                <a:latin typeface="Arial"/>
                <a:cs typeface="Arial"/>
              </a:rPr>
              <a:t>de</a:t>
            </a:r>
            <a:r>
              <a:rPr sz="1600" spc="190" dirty="0">
                <a:latin typeface="Arial"/>
                <a:cs typeface="Arial"/>
              </a:rPr>
              <a:t> </a:t>
            </a:r>
            <a:r>
              <a:rPr sz="1600" dirty="0">
                <a:latin typeface="Arial"/>
                <a:cs typeface="Arial"/>
              </a:rPr>
              <a:t>los</a:t>
            </a:r>
            <a:r>
              <a:rPr sz="1600" spc="180" dirty="0">
                <a:latin typeface="Arial"/>
                <a:cs typeface="Arial"/>
              </a:rPr>
              <a:t> </a:t>
            </a:r>
            <a:r>
              <a:rPr sz="1600" dirty="0">
                <a:latin typeface="Arial"/>
                <a:cs typeface="Arial"/>
              </a:rPr>
              <a:t>transformadores</a:t>
            </a:r>
            <a:r>
              <a:rPr sz="1600" spc="210" dirty="0">
                <a:latin typeface="Arial"/>
                <a:cs typeface="Arial"/>
              </a:rPr>
              <a:t> </a:t>
            </a:r>
            <a:r>
              <a:rPr sz="1600" spc="-50" dirty="0">
                <a:latin typeface="Arial"/>
                <a:cs typeface="Arial"/>
              </a:rPr>
              <a:t>y </a:t>
            </a:r>
            <a:r>
              <a:rPr sz="1600" dirty="0">
                <a:latin typeface="Arial"/>
                <a:cs typeface="Arial"/>
              </a:rPr>
              <a:t>maquinas</a:t>
            </a:r>
            <a:r>
              <a:rPr sz="1600" spc="-70" dirty="0">
                <a:latin typeface="Arial"/>
                <a:cs typeface="Arial"/>
              </a:rPr>
              <a:t> </a:t>
            </a:r>
            <a:r>
              <a:rPr sz="1600" spc="-10" dirty="0">
                <a:latin typeface="Arial"/>
                <a:cs typeface="Arial"/>
              </a:rPr>
              <a:t>rotatorias.</a:t>
            </a:r>
            <a:endParaRPr sz="1600">
              <a:latin typeface="Arial"/>
              <a:cs typeface="Arial"/>
            </a:endParaRPr>
          </a:p>
        </p:txBody>
      </p:sp>
      <p:sp>
        <p:nvSpPr>
          <p:cNvPr id="3" name="object 3"/>
          <p:cNvSpPr txBox="1"/>
          <p:nvPr/>
        </p:nvSpPr>
        <p:spPr>
          <a:xfrm>
            <a:off x="1220214" y="3471798"/>
            <a:ext cx="3489325" cy="1327785"/>
          </a:xfrm>
          <a:prstGeom prst="rect">
            <a:avLst/>
          </a:prstGeom>
        </p:spPr>
        <p:txBody>
          <a:bodyPr vert="horz" wrap="square" lIns="0" tIns="13335" rIns="0" bIns="0" rtlCol="0">
            <a:spAutoFit/>
          </a:bodyPr>
          <a:lstStyle/>
          <a:p>
            <a:pPr marL="299085" indent="-287020">
              <a:lnSpc>
                <a:spcPct val="100000"/>
              </a:lnSpc>
              <a:spcBef>
                <a:spcPts val="105"/>
              </a:spcBef>
              <a:buChar char="–"/>
              <a:tabLst>
                <a:tab pos="299085" algn="l"/>
                <a:tab pos="299720" algn="l"/>
              </a:tabLst>
            </a:pPr>
            <a:r>
              <a:rPr sz="1400" dirty="0">
                <a:latin typeface="Arial"/>
                <a:cs typeface="Arial"/>
              </a:rPr>
              <a:t>Sistema</a:t>
            </a:r>
            <a:r>
              <a:rPr sz="1400" spc="-65" dirty="0">
                <a:latin typeface="Arial"/>
                <a:cs typeface="Arial"/>
              </a:rPr>
              <a:t> </a:t>
            </a:r>
            <a:r>
              <a:rPr sz="1400" dirty="0">
                <a:latin typeface="Arial"/>
                <a:cs typeface="Arial"/>
              </a:rPr>
              <a:t>solidamente</a:t>
            </a:r>
            <a:r>
              <a:rPr sz="1400" spc="-60" dirty="0">
                <a:latin typeface="Arial"/>
                <a:cs typeface="Arial"/>
              </a:rPr>
              <a:t> </a:t>
            </a:r>
            <a:r>
              <a:rPr sz="1400" spc="-10" dirty="0">
                <a:latin typeface="Arial"/>
                <a:cs typeface="Arial"/>
              </a:rPr>
              <a:t>aterrado</a:t>
            </a:r>
            <a:endParaRPr sz="1400">
              <a:latin typeface="Arial"/>
              <a:cs typeface="Arial"/>
            </a:endParaRPr>
          </a:p>
          <a:p>
            <a:pPr marL="299085" indent="-287020">
              <a:lnSpc>
                <a:spcPct val="100000"/>
              </a:lnSpc>
              <a:spcBef>
                <a:spcPts val="1175"/>
              </a:spcBef>
              <a:buChar char="–"/>
              <a:tabLst>
                <a:tab pos="299085" algn="l"/>
                <a:tab pos="299720" algn="l"/>
              </a:tabLst>
            </a:pPr>
            <a:r>
              <a:rPr sz="1400" dirty="0">
                <a:latin typeface="Arial"/>
                <a:cs typeface="Arial"/>
              </a:rPr>
              <a:t>Sistema</a:t>
            </a:r>
            <a:r>
              <a:rPr sz="1400" spc="-45" dirty="0">
                <a:latin typeface="Arial"/>
                <a:cs typeface="Arial"/>
              </a:rPr>
              <a:t> </a:t>
            </a:r>
            <a:r>
              <a:rPr sz="1400" dirty="0">
                <a:latin typeface="Arial"/>
                <a:cs typeface="Arial"/>
              </a:rPr>
              <a:t>aterrado</a:t>
            </a:r>
            <a:r>
              <a:rPr sz="1400" spc="-60" dirty="0">
                <a:latin typeface="Arial"/>
                <a:cs typeface="Arial"/>
              </a:rPr>
              <a:t> </a:t>
            </a:r>
            <a:r>
              <a:rPr sz="1400" dirty="0">
                <a:latin typeface="Arial"/>
                <a:cs typeface="Arial"/>
              </a:rPr>
              <a:t>a</a:t>
            </a:r>
            <a:r>
              <a:rPr sz="1400" spc="-25" dirty="0">
                <a:latin typeface="Arial"/>
                <a:cs typeface="Arial"/>
              </a:rPr>
              <a:t> </a:t>
            </a:r>
            <a:r>
              <a:rPr sz="1400" dirty="0">
                <a:latin typeface="Arial"/>
                <a:cs typeface="Arial"/>
              </a:rPr>
              <a:t>través</a:t>
            </a:r>
            <a:r>
              <a:rPr sz="1400" spc="-25" dirty="0">
                <a:latin typeface="Arial"/>
                <a:cs typeface="Arial"/>
              </a:rPr>
              <a:t> </a:t>
            </a:r>
            <a:r>
              <a:rPr sz="1400" dirty="0">
                <a:latin typeface="Arial"/>
                <a:cs typeface="Arial"/>
              </a:rPr>
              <a:t>de</a:t>
            </a:r>
            <a:r>
              <a:rPr sz="1400" spc="-35" dirty="0">
                <a:latin typeface="Arial"/>
                <a:cs typeface="Arial"/>
              </a:rPr>
              <a:t> </a:t>
            </a:r>
            <a:r>
              <a:rPr sz="1400" spc="-10" dirty="0">
                <a:latin typeface="Arial"/>
                <a:cs typeface="Arial"/>
              </a:rPr>
              <a:t>resistencia</a:t>
            </a:r>
            <a:endParaRPr sz="1400">
              <a:latin typeface="Arial"/>
              <a:cs typeface="Arial"/>
            </a:endParaRPr>
          </a:p>
          <a:p>
            <a:pPr marL="299085" indent="-287020">
              <a:lnSpc>
                <a:spcPct val="100000"/>
              </a:lnSpc>
              <a:spcBef>
                <a:spcPts val="1175"/>
              </a:spcBef>
              <a:buChar char="–"/>
              <a:tabLst>
                <a:tab pos="299085" algn="l"/>
                <a:tab pos="299720" algn="l"/>
              </a:tabLst>
            </a:pPr>
            <a:r>
              <a:rPr sz="1400" dirty="0">
                <a:latin typeface="Arial"/>
                <a:cs typeface="Arial"/>
              </a:rPr>
              <a:t>Sistema</a:t>
            </a:r>
            <a:r>
              <a:rPr sz="1400" spc="-45" dirty="0">
                <a:latin typeface="Arial"/>
                <a:cs typeface="Arial"/>
              </a:rPr>
              <a:t> </a:t>
            </a:r>
            <a:r>
              <a:rPr sz="1400" dirty="0">
                <a:latin typeface="Arial"/>
                <a:cs typeface="Arial"/>
              </a:rPr>
              <a:t>aterrado</a:t>
            </a:r>
            <a:r>
              <a:rPr sz="1400" spc="-60" dirty="0">
                <a:latin typeface="Arial"/>
                <a:cs typeface="Arial"/>
              </a:rPr>
              <a:t> </a:t>
            </a:r>
            <a:r>
              <a:rPr sz="1400" dirty="0">
                <a:latin typeface="Arial"/>
                <a:cs typeface="Arial"/>
              </a:rPr>
              <a:t>a</a:t>
            </a:r>
            <a:r>
              <a:rPr sz="1400" spc="-25" dirty="0">
                <a:latin typeface="Arial"/>
                <a:cs typeface="Arial"/>
              </a:rPr>
              <a:t> </a:t>
            </a:r>
            <a:r>
              <a:rPr sz="1400" dirty="0">
                <a:latin typeface="Arial"/>
                <a:cs typeface="Arial"/>
              </a:rPr>
              <a:t>través</a:t>
            </a:r>
            <a:r>
              <a:rPr sz="1400" spc="-25" dirty="0">
                <a:latin typeface="Arial"/>
                <a:cs typeface="Arial"/>
              </a:rPr>
              <a:t> </a:t>
            </a:r>
            <a:r>
              <a:rPr sz="1400" dirty="0">
                <a:latin typeface="Arial"/>
                <a:cs typeface="Arial"/>
              </a:rPr>
              <a:t>de</a:t>
            </a:r>
            <a:r>
              <a:rPr sz="1400" spc="-35" dirty="0">
                <a:latin typeface="Arial"/>
                <a:cs typeface="Arial"/>
              </a:rPr>
              <a:t> </a:t>
            </a:r>
            <a:r>
              <a:rPr sz="1400" spc="-10" dirty="0">
                <a:latin typeface="Arial"/>
                <a:cs typeface="Arial"/>
              </a:rPr>
              <a:t>reactancia</a:t>
            </a:r>
            <a:endParaRPr sz="1400">
              <a:latin typeface="Arial"/>
              <a:cs typeface="Arial"/>
            </a:endParaRPr>
          </a:p>
          <a:p>
            <a:pPr marL="299085" indent="-287020">
              <a:lnSpc>
                <a:spcPct val="100000"/>
              </a:lnSpc>
              <a:spcBef>
                <a:spcPts val="1175"/>
              </a:spcBef>
              <a:buChar char="–"/>
              <a:tabLst>
                <a:tab pos="299085" algn="l"/>
                <a:tab pos="299720" algn="l"/>
              </a:tabLst>
            </a:pPr>
            <a:r>
              <a:rPr sz="1400" dirty="0">
                <a:latin typeface="Arial"/>
                <a:cs typeface="Arial"/>
              </a:rPr>
              <a:t>Sistema</a:t>
            </a:r>
            <a:r>
              <a:rPr sz="1400" spc="-45" dirty="0">
                <a:latin typeface="Arial"/>
                <a:cs typeface="Arial"/>
              </a:rPr>
              <a:t> </a:t>
            </a:r>
            <a:r>
              <a:rPr sz="1400" spc="-10" dirty="0">
                <a:latin typeface="Arial"/>
                <a:cs typeface="Arial"/>
              </a:rPr>
              <a:t>aislado</a:t>
            </a:r>
            <a:endParaRPr sz="1400">
              <a:latin typeface="Arial"/>
              <a:cs typeface="Arial"/>
            </a:endParaRPr>
          </a:p>
        </p:txBody>
      </p:sp>
      <p:grpSp>
        <p:nvGrpSpPr>
          <p:cNvPr id="4" name="object 4"/>
          <p:cNvGrpSpPr/>
          <p:nvPr/>
        </p:nvGrpSpPr>
        <p:grpSpPr>
          <a:xfrm>
            <a:off x="569976" y="1125537"/>
            <a:ext cx="7962900" cy="790575"/>
            <a:chOff x="569976" y="1125537"/>
            <a:chExt cx="7962900" cy="790575"/>
          </a:xfrm>
        </p:grpSpPr>
        <p:sp>
          <p:nvSpPr>
            <p:cNvPr id="5" name="object 5"/>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6" name="object 6"/>
            <p:cNvPicPr/>
            <p:nvPr/>
          </p:nvPicPr>
          <p:blipFill>
            <a:blip r:embed="rId2" cstate="print"/>
            <a:stretch>
              <a:fillRect/>
            </a:stretch>
          </p:blipFill>
          <p:spPr>
            <a:xfrm>
              <a:off x="569976" y="1179576"/>
              <a:ext cx="7607808" cy="736091"/>
            </a:xfrm>
            <a:prstGeom prst="rect">
              <a:avLst/>
            </a:prstGeom>
          </p:spPr>
        </p:pic>
      </p:grpSp>
      <p:sp>
        <p:nvSpPr>
          <p:cNvPr id="7" name="object 7"/>
          <p:cNvSpPr txBox="1">
            <a:spLocks noGrp="1"/>
          </p:cNvSpPr>
          <p:nvPr>
            <p:ph type="title"/>
          </p:nvPr>
        </p:nvSpPr>
        <p:spPr>
          <a:prstGeom prst="rect">
            <a:avLst/>
          </a:prstGeom>
        </p:spPr>
        <p:txBody>
          <a:bodyPr vert="horz" wrap="square" lIns="0" tIns="153035" rIns="0" bIns="0" rtlCol="0">
            <a:spAutoFit/>
          </a:bodyPr>
          <a:lstStyle/>
          <a:p>
            <a:pPr marL="164465">
              <a:lnSpc>
                <a:spcPct val="100000"/>
              </a:lnSpc>
              <a:spcBef>
                <a:spcPts val="1205"/>
              </a:spcBef>
            </a:pPr>
            <a:r>
              <a:rPr sz="2600" dirty="0"/>
              <a:t>2.</a:t>
            </a:r>
            <a:r>
              <a:rPr sz="2600" spc="-20" dirty="0"/>
              <a:t> </a:t>
            </a:r>
            <a:r>
              <a:rPr sz="2600" dirty="0"/>
              <a:t>SISTEMA</a:t>
            </a:r>
            <a:r>
              <a:rPr sz="2600" spc="-215" dirty="0"/>
              <a:t> </a:t>
            </a:r>
            <a:r>
              <a:rPr sz="2600" spc="-20" dirty="0"/>
              <a:t>ATERRADO</a:t>
            </a:r>
            <a:r>
              <a:rPr sz="2600" spc="-90" dirty="0"/>
              <a:t> </a:t>
            </a:r>
            <a:r>
              <a:rPr sz="2600" dirty="0"/>
              <a:t>Y</a:t>
            </a:r>
            <a:r>
              <a:rPr sz="2600" spc="-50" dirty="0"/>
              <a:t> </a:t>
            </a:r>
            <a:r>
              <a:rPr sz="2600" dirty="0"/>
              <a:t>SISTEMA</a:t>
            </a:r>
            <a:r>
              <a:rPr sz="2600" spc="-215" dirty="0"/>
              <a:t> </a:t>
            </a:r>
            <a:r>
              <a:rPr sz="2600" spc="-10" dirty="0"/>
              <a:t>AISLADO</a:t>
            </a:r>
            <a:endParaRPr sz="2600"/>
          </a:p>
        </p:txBody>
      </p:sp>
      <p:pic>
        <p:nvPicPr>
          <p:cNvPr id="8" name="object 8"/>
          <p:cNvPicPr/>
          <p:nvPr/>
        </p:nvPicPr>
        <p:blipFill>
          <a:blip r:embed="rId3" cstate="print"/>
          <a:stretch>
            <a:fillRect/>
          </a:stretch>
        </p:blipFill>
        <p:spPr>
          <a:xfrm>
            <a:off x="5219700" y="2636837"/>
            <a:ext cx="2622550" cy="36004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33068" y="2232405"/>
            <a:ext cx="2526030" cy="2220595"/>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Arial"/>
                <a:cs typeface="Arial"/>
              </a:rPr>
              <a:t>El</a:t>
            </a:r>
            <a:r>
              <a:rPr sz="1800" spc="-10" dirty="0">
                <a:latin typeface="Arial"/>
                <a:cs typeface="Arial"/>
              </a:rPr>
              <a:t> </a:t>
            </a:r>
            <a:r>
              <a:rPr sz="1800" dirty="0">
                <a:latin typeface="Arial"/>
                <a:cs typeface="Arial"/>
              </a:rPr>
              <a:t>punto</a:t>
            </a:r>
            <a:r>
              <a:rPr sz="1800" spc="-5" dirty="0">
                <a:latin typeface="Arial"/>
                <a:cs typeface="Arial"/>
              </a:rPr>
              <a:t> </a:t>
            </a:r>
            <a:r>
              <a:rPr sz="1800" dirty="0">
                <a:latin typeface="Arial"/>
                <a:cs typeface="Arial"/>
              </a:rPr>
              <a:t>de</a:t>
            </a:r>
            <a:r>
              <a:rPr sz="1800" spc="-15" dirty="0">
                <a:latin typeface="Arial"/>
                <a:cs typeface="Arial"/>
              </a:rPr>
              <a:t> </a:t>
            </a:r>
            <a:r>
              <a:rPr sz="1800" spc="-10" dirty="0">
                <a:latin typeface="Arial"/>
                <a:cs typeface="Arial"/>
              </a:rPr>
              <a:t>aterramiento </a:t>
            </a:r>
            <a:r>
              <a:rPr sz="1800" dirty="0">
                <a:latin typeface="Arial"/>
                <a:cs typeface="Arial"/>
              </a:rPr>
              <a:t>puede</a:t>
            </a:r>
            <a:r>
              <a:rPr sz="1800" spc="-15" dirty="0">
                <a:latin typeface="Arial"/>
                <a:cs typeface="Arial"/>
              </a:rPr>
              <a:t> </a:t>
            </a:r>
            <a:r>
              <a:rPr sz="1800" dirty="0">
                <a:latin typeface="Arial"/>
                <a:cs typeface="Arial"/>
              </a:rPr>
              <a:t>ser</a:t>
            </a:r>
            <a:r>
              <a:rPr sz="1800" spc="-15" dirty="0">
                <a:latin typeface="Arial"/>
                <a:cs typeface="Arial"/>
              </a:rPr>
              <a:t> </a:t>
            </a:r>
            <a:r>
              <a:rPr sz="1800" dirty="0">
                <a:latin typeface="Arial"/>
                <a:cs typeface="Arial"/>
              </a:rPr>
              <a:t>proveído</a:t>
            </a:r>
            <a:r>
              <a:rPr sz="1800" spc="-10" dirty="0">
                <a:latin typeface="Arial"/>
                <a:cs typeface="Arial"/>
              </a:rPr>
              <a:t> </a:t>
            </a:r>
            <a:r>
              <a:rPr sz="1800" spc="-25" dirty="0">
                <a:latin typeface="Arial"/>
                <a:cs typeface="Arial"/>
              </a:rPr>
              <a:t>por </a:t>
            </a:r>
            <a:r>
              <a:rPr sz="1800" dirty="0">
                <a:latin typeface="Arial"/>
                <a:cs typeface="Arial"/>
              </a:rPr>
              <a:t>un</a:t>
            </a:r>
            <a:r>
              <a:rPr sz="1800" spc="-40" dirty="0">
                <a:latin typeface="Arial"/>
                <a:cs typeface="Arial"/>
              </a:rPr>
              <a:t> </a:t>
            </a:r>
            <a:r>
              <a:rPr sz="1800" dirty="0">
                <a:latin typeface="Arial"/>
                <a:cs typeface="Arial"/>
              </a:rPr>
              <a:t>generador, </a:t>
            </a:r>
            <a:r>
              <a:rPr sz="1800" spc="-25" dirty="0">
                <a:latin typeface="Arial"/>
                <a:cs typeface="Arial"/>
              </a:rPr>
              <a:t>un </a:t>
            </a:r>
            <a:r>
              <a:rPr sz="1800" dirty="0">
                <a:latin typeface="Arial"/>
                <a:cs typeface="Arial"/>
              </a:rPr>
              <a:t>transformador</a:t>
            </a:r>
            <a:r>
              <a:rPr sz="1800" spc="-30" dirty="0">
                <a:latin typeface="Arial"/>
                <a:cs typeface="Arial"/>
              </a:rPr>
              <a:t> </a:t>
            </a:r>
            <a:r>
              <a:rPr sz="1800" dirty="0">
                <a:latin typeface="Arial"/>
                <a:cs typeface="Arial"/>
              </a:rPr>
              <a:t>o</a:t>
            </a:r>
            <a:r>
              <a:rPr sz="1800" spc="-25" dirty="0">
                <a:latin typeface="Arial"/>
                <a:cs typeface="Arial"/>
              </a:rPr>
              <a:t> un </a:t>
            </a:r>
            <a:r>
              <a:rPr sz="1800" dirty="0">
                <a:latin typeface="Arial"/>
                <a:cs typeface="Arial"/>
              </a:rPr>
              <a:t>transformador</a:t>
            </a:r>
            <a:r>
              <a:rPr sz="1800" spc="-20" dirty="0">
                <a:latin typeface="Arial"/>
                <a:cs typeface="Arial"/>
              </a:rPr>
              <a:t> </a:t>
            </a:r>
            <a:r>
              <a:rPr sz="1800" spc="-25" dirty="0">
                <a:latin typeface="Arial"/>
                <a:cs typeface="Arial"/>
              </a:rPr>
              <a:t>de </a:t>
            </a:r>
            <a:r>
              <a:rPr sz="1800" dirty="0">
                <a:latin typeface="Arial"/>
                <a:cs typeface="Arial"/>
              </a:rPr>
              <a:t>aterramiento.</a:t>
            </a:r>
            <a:r>
              <a:rPr sz="1800" spc="-30" dirty="0">
                <a:latin typeface="Arial"/>
                <a:cs typeface="Arial"/>
              </a:rPr>
              <a:t> </a:t>
            </a:r>
            <a:r>
              <a:rPr sz="1800" dirty="0">
                <a:latin typeface="Arial"/>
                <a:cs typeface="Arial"/>
              </a:rPr>
              <a:t>La</a:t>
            </a:r>
            <a:r>
              <a:rPr sz="1800" spc="-40" dirty="0">
                <a:latin typeface="Arial"/>
                <a:cs typeface="Arial"/>
              </a:rPr>
              <a:t> </a:t>
            </a:r>
            <a:r>
              <a:rPr sz="1800" spc="-20" dirty="0">
                <a:latin typeface="Arial"/>
                <a:cs typeface="Arial"/>
              </a:rPr>
              <a:t>tabla </a:t>
            </a:r>
            <a:r>
              <a:rPr sz="1800" dirty="0">
                <a:latin typeface="Arial"/>
                <a:cs typeface="Arial"/>
              </a:rPr>
              <a:t>muestra</a:t>
            </a:r>
            <a:r>
              <a:rPr sz="1800" spc="-10" dirty="0">
                <a:latin typeface="Arial"/>
                <a:cs typeface="Arial"/>
              </a:rPr>
              <a:t> </a:t>
            </a:r>
            <a:r>
              <a:rPr sz="1800" dirty="0">
                <a:latin typeface="Arial"/>
                <a:cs typeface="Arial"/>
              </a:rPr>
              <a:t>la </a:t>
            </a:r>
            <a:r>
              <a:rPr sz="1800" spc="-10" dirty="0">
                <a:latin typeface="Arial"/>
                <a:cs typeface="Arial"/>
              </a:rPr>
              <a:t>diferencia </a:t>
            </a:r>
            <a:r>
              <a:rPr sz="1800" dirty="0">
                <a:latin typeface="Arial"/>
                <a:cs typeface="Arial"/>
              </a:rPr>
              <a:t>entre</a:t>
            </a:r>
            <a:r>
              <a:rPr sz="1800" spc="-20" dirty="0">
                <a:latin typeface="Arial"/>
                <a:cs typeface="Arial"/>
              </a:rPr>
              <a:t> </a:t>
            </a:r>
            <a:r>
              <a:rPr sz="1800" dirty="0">
                <a:latin typeface="Arial"/>
                <a:cs typeface="Arial"/>
              </a:rPr>
              <a:t>estos</a:t>
            </a:r>
            <a:r>
              <a:rPr sz="1800" spc="-20" dirty="0">
                <a:latin typeface="Arial"/>
                <a:cs typeface="Arial"/>
              </a:rPr>
              <a:t> </a:t>
            </a:r>
            <a:r>
              <a:rPr sz="1800" spc="-10" dirty="0">
                <a:latin typeface="Arial"/>
                <a:cs typeface="Arial"/>
              </a:rPr>
              <a:t>sistemas.</a:t>
            </a:r>
            <a:endParaRPr sz="1800">
              <a:latin typeface="Arial"/>
              <a:cs typeface="Arial"/>
            </a:endParaRPr>
          </a:p>
        </p:txBody>
      </p:sp>
      <p:pic>
        <p:nvPicPr>
          <p:cNvPr id="3" name="object 3"/>
          <p:cNvPicPr/>
          <p:nvPr/>
        </p:nvPicPr>
        <p:blipFill>
          <a:blip r:embed="rId2" cstate="print"/>
          <a:stretch>
            <a:fillRect/>
          </a:stretch>
        </p:blipFill>
        <p:spPr>
          <a:xfrm>
            <a:off x="3920538" y="1331260"/>
            <a:ext cx="4168438" cy="48954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85216" y="1125537"/>
            <a:ext cx="7947659" cy="758190"/>
            <a:chOff x="585216" y="1125537"/>
            <a:chExt cx="7947659" cy="758190"/>
          </a:xfrm>
        </p:grpSpPr>
        <p:sp>
          <p:nvSpPr>
            <p:cNvPr id="3" name="object 3"/>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4" name="object 4"/>
            <p:cNvPicPr/>
            <p:nvPr/>
          </p:nvPicPr>
          <p:blipFill>
            <a:blip r:embed="rId2" cstate="print"/>
            <a:stretch>
              <a:fillRect/>
            </a:stretch>
          </p:blipFill>
          <p:spPr>
            <a:xfrm>
              <a:off x="585216" y="1203960"/>
              <a:ext cx="3604260" cy="679703"/>
            </a:xfrm>
            <a:prstGeom prst="rect">
              <a:avLst/>
            </a:prstGeom>
          </p:spPr>
        </p:pic>
        <p:pic>
          <p:nvPicPr>
            <p:cNvPr id="5" name="object 5"/>
            <p:cNvPicPr/>
            <p:nvPr/>
          </p:nvPicPr>
          <p:blipFill>
            <a:blip r:embed="rId3" cstate="print"/>
            <a:stretch>
              <a:fillRect/>
            </a:stretch>
          </p:blipFill>
          <p:spPr>
            <a:xfrm>
              <a:off x="3784092" y="1203960"/>
              <a:ext cx="507491" cy="679703"/>
            </a:xfrm>
            <a:prstGeom prst="rect">
              <a:avLst/>
            </a:prstGeom>
          </p:spPr>
        </p:pic>
        <p:pic>
          <p:nvPicPr>
            <p:cNvPr id="6" name="object 6"/>
            <p:cNvPicPr/>
            <p:nvPr/>
          </p:nvPicPr>
          <p:blipFill>
            <a:blip r:embed="rId4" cstate="print"/>
            <a:stretch>
              <a:fillRect/>
            </a:stretch>
          </p:blipFill>
          <p:spPr>
            <a:xfrm>
              <a:off x="3886200" y="1203960"/>
              <a:ext cx="4043172" cy="679703"/>
            </a:xfrm>
            <a:prstGeom prst="rect">
              <a:avLst/>
            </a:prstGeom>
          </p:spPr>
        </p:pic>
      </p:grpSp>
      <p:sp>
        <p:nvSpPr>
          <p:cNvPr id="7" name="object 7"/>
          <p:cNvSpPr txBox="1">
            <a:spLocks noGrp="1"/>
          </p:cNvSpPr>
          <p:nvPr>
            <p:ph type="title"/>
          </p:nvPr>
        </p:nvSpPr>
        <p:spPr>
          <a:xfrm>
            <a:off x="763016" y="1282065"/>
            <a:ext cx="6964680" cy="391160"/>
          </a:xfrm>
          <a:prstGeom prst="rect">
            <a:avLst/>
          </a:prstGeom>
        </p:spPr>
        <p:txBody>
          <a:bodyPr vert="horz" wrap="square" lIns="0" tIns="12700" rIns="0" bIns="0" rtlCol="0">
            <a:spAutoFit/>
          </a:bodyPr>
          <a:lstStyle/>
          <a:p>
            <a:pPr marL="12700">
              <a:lnSpc>
                <a:spcPct val="100000"/>
              </a:lnSpc>
              <a:spcBef>
                <a:spcPts val="100"/>
              </a:spcBef>
            </a:pPr>
            <a:r>
              <a:rPr sz="2400" dirty="0"/>
              <a:t>2.1</a:t>
            </a:r>
            <a:r>
              <a:rPr sz="2400" spc="-85" dirty="0"/>
              <a:t> </a:t>
            </a:r>
            <a:r>
              <a:rPr sz="2400" dirty="0"/>
              <a:t>Cortocircuito</a:t>
            </a:r>
            <a:r>
              <a:rPr sz="2400" spc="-85" dirty="0"/>
              <a:t> </a:t>
            </a:r>
            <a:r>
              <a:rPr sz="2400" spc="-20" dirty="0"/>
              <a:t>Fase-</a:t>
            </a:r>
            <a:r>
              <a:rPr sz="2400" dirty="0"/>
              <a:t>Tierra</a:t>
            </a:r>
            <a:r>
              <a:rPr sz="2400" spc="-60" dirty="0"/>
              <a:t> </a:t>
            </a:r>
            <a:r>
              <a:rPr sz="2400" dirty="0"/>
              <a:t>en</a:t>
            </a:r>
            <a:r>
              <a:rPr sz="2400" spc="-90" dirty="0"/>
              <a:t> </a:t>
            </a:r>
            <a:r>
              <a:rPr sz="2400" dirty="0"/>
              <a:t>sistema</a:t>
            </a:r>
            <a:r>
              <a:rPr sz="2400" spc="-70" dirty="0"/>
              <a:t> </a:t>
            </a:r>
            <a:r>
              <a:rPr sz="2400" spc="-10" dirty="0"/>
              <a:t>aislado</a:t>
            </a:r>
            <a:endParaRPr sz="2400"/>
          </a:p>
        </p:txBody>
      </p:sp>
      <p:pic>
        <p:nvPicPr>
          <p:cNvPr id="8" name="object 8"/>
          <p:cNvPicPr/>
          <p:nvPr/>
        </p:nvPicPr>
        <p:blipFill>
          <a:blip r:embed="rId5" cstate="print"/>
          <a:stretch>
            <a:fillRect/>
          </a:stretch>
        </p:blipFill>
        <p:spPr>
          <a:xfrm>
            <a:off x="1504729" y="3128269"/>
            <a:ext cx="3048364" cy="2997077"/>
          </a:xfrm>
          <a:prstGeom prst="rect">
            <a:avLst/>
          </a:prstGeom>
        </p:spPr>
      </p:pic>
      <p:sp>
        <p:nvSpPr>
          <p:cNvPr id="9" name="object 9"/>
          <p:cNvSpPr txBox="1"/>
          <p:nvPr/>
        </p:nvSpPr>
        <p:spPr>
          <a:xfrm>
            <a:off x="1105914" y="2162378"/>
            <a:ext cx="7348220" cy="3916679"/>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350" dirty="0">
                <a:latin typeface="Arial"/>
                <a:cs typeface="Arial"/>
              </a:rPr>
              <a:t> </a:t>
            </a:r>
            <a:r>
              <a:rPr sz="1600" dirty="0">
                <a:latin typeface="Arial"/>
                <a:cs typeface="Arial"/>
              </a:rPr>
              <a:t>ocurrencia</a:t>
            </a:r>
            <a:r>
              <a:rPr sz="1600" spc="355" dirty="0">
                <a:latin typeface="Arial"/>
                <a:cs typeface="Arial"/>
              </a:rPr>
              <a:t> </a:t>
            </a:r>
            <a:r>
              <a:rPr sz="1600" dirty="0">
                <a:latin typeface="Arial"/>
                <a:cs typeface="Arial"/>
              </a:rPr>
              <a:t>de</a:t>
            </a:r>
            <a:r>
              <a:rPr sz="1600" spc="350" dirty="0">
                <a:latin typeface="Arial"/>
                <a:cs typeface="Arial"/>
              </a:rPr>
              <a:t> </a:t>
            </a:r>
            <a:r>
              <a:rPr sz="1600" dirty="0">
                <a:latin typeface="Arial"/>
                <a:cs typeface="Arial"/>
              </a:rPr>
              <a:t>corto</a:t>
            </a:r>
            <a:r>
              <a:rPr sz="1600" spc="370" dirty="0">
                <a:latin typeface="Arial"/>
                <a:cs typeface="Arial"/>
              </a:rPr>
              <a:t> </a:t>
            </a:r>
            <a:r>
              <a:rPr sz="1600" dirty="0">
                <a:latin typeface="Arial"/>
                <a:cs typeface="Arial"/>
              </a:rPr>
              <a:t>circuito</a:t>
            </a:r>
            <a:r>
              <a:rPr sz="1600" spc="350" dirty="0">
                <a:latin typeface="Arial"/>
                <a:cs typeface="Arial"/>
              </a:rPr>
              <a:t> </a:t>
            </a:r>
            <a:r>
              <a:rPr sz="1600" dirty="0">
                <a:latin typeface="Arial"/>
                <a:cs typeface="Arial"/>
              </a:rPr>
              <a:t>de</a:t>
            </a:r>
            <a:r>
              <a:rPr sz="1600" spc="355" dirty="0">
                <a:latin typeface="Arial"/>
                <a:cs typeface="Arial"/>
              </a:rPr>
              <a:t> </a:t>
            </a:r>
            <a:r>
              <a:rPr sz="1600" dirty="0">
                <a:latin typeface="Arial"/>
                <a:cs typeface="Arial"/>
              </a:rPr>
              <a:t>una</a:t>
            </a:r>
            <a:r>
              <a:rPr sz="1600" spc="350" dirty="0">
                <a:latin typeface="Arial"/>
                <a:cs typeface="Arial"/>
              </a:rPr>
              <a:t> </a:t>
            </a:r>
            <a:r>
              <a:rPr sz="1600" dirty="0">
                <a:latin typeface="Arial"/>
                <a:cs typeface="Arial"/>
              </a:rPr>
              <a:t>fase</a:t>
            </a:r>
            <a:r>
              <a:rPr sz="1600" spc="355" dirty="0">
                <a:latin typeface="Arial"/>
                <a:cs typeface="Arial"/>
              </a:rPr>
              <a:t> </a:t>
            </a:r>
            <a:r>
              <a:rPr sz="1600" dirty="0">
                <a:latin typeface="Arial"/>
                <a:cs typeface="Arial"/>
              </a:rPr>
              <a:t>a</a:t>
            </a:r>
            <a:r>
              <a:rPr sz="1600" spc="360" dirty="0">
                <a:latin typeface="Arial"/>
                <a:cs typeface="Arial"/>
              </a:rPr>
              <a:t> </a:t>
            </a:r>
            <a:r>
              <a:rPr sz="1600" dirty="0">
                <a:latin typeface="Arial"/>
                <a:cs typeface="Arial"/>
              </a:rPr>
              <a:t>tierra,</a:t>
            </a:r>
            <a:r>
              <a:rPr sz="1600" spc="370" dirty="0">
                <a:latin typeface="Arial"/>
                <a:cs typeface="Arial"/>
              </a:rPr>
              <a:t> </a:t>
            </a:r>
            <a:r>
              <a:rPr sz="1600" dirty="0">
                <a:latin typeface="Arial"/>
                <a:cs typeface="Arial"/>
              </a:rPr>
              <a:t>en</a:t>
            </a:r>
            <a:r>
              <a:rPr sz="1600" spc="350" dirty="0">
                <a:latin typeface="Arial"/>
                <a:cs typeface="Arial"/>
              </a:rPr>
              <a:t> </a:t>
            </a:r>
            <a:r>
              <a:rPr sz="1600" dirty="0">
                <a:latin typeface="Arial"/>
                <a:cs typeface="Arial"/>
              </a:rPr>
              <a:t>un</a:t>
            </a:r>
            <a:r>
              <a:rPr sz="1600" spc="355" dirty="0">
                <a:latin typeface="Arial"/>
                <a:cs typeface="Arial"/>
              </a:rPr>
              <a:t> </a:t>
            </a:r>
            <a:r>
              <a:rPr sz="1600" dirty="0">
                <a:latin typeface="Arial"/>
                <a:cs typeface="Arial"/>
              </a:rPr>
              <a:t>sistema</a:t>
            </a:r>
            <a:r>
              <a:rPr sz="1600" spc="350" dirty="0">
                <a:latin typeface="Arial"/>
                <a:cs typeface="Arial"/>
              </a:rPr>
              <a:t> </a:t>
            </a:r>
            <a:r>
              <a:rPr sz="1600" spc="-10" dirty="0">
                <a:latin typeface="Arial"/>
                <a:cs typeface="Arial"/>
              </a:rPr>
              <a:t>aislado, </a:t>
            </a:r>
            <a:r>
              <a:rPr sz="1600" dirty="0">
                <a:latin typeface="Arial"/>
                <a:cs typeface="Arial"/>
              </a:rPr>
              <a:t>desplaza</a:t>
            </a:r>
            <a:r>
              <a:rPr sz="1600" spc="405" dirty="0">
                <a:latin typeface="Arial"/>
                <a:cs typeface="Arial"/>
              </a:rPr>
              <a:t> </a:t>
            </a:r>
            <a:r>
              <a:rPr sz="1600" dirty="0">
                <a:latin typeface="Arial"/>
                <a:cs typeface="Arial"/>
              </a:rPr>
              <a:t>el</a:t>
            </a:r>
            <a:r>
              <a:rPr sz="1600" spc="409" dirty="0">
                <a:latin typeface="Arial"/>
                <a:cs typeface="Arial"/>
              </a:rPr>
              <a:t> </a:t>
            </a:r>
            <a:r>
              <a:rPr sz="1600" dirty="0">
                <a:latin typeface="Arial"/>
                <a:cs typeface="Arial"/>
              </a:rPr>
              <a:t>punto</a:t>
            </a:r>
            <a:r>
              <a:rPr sz="1600" spc="405" dirty="0">
                <a:latin typeface="Arial"/>
                <a:cs typeface="Arial"/>
              </a:rPr>
              <a:t> </a:t>
            </a:r>
            <a:r>
              <a:rPr sz="1600" dirty="0">
                <a:latin typeface="Arial"/>
                <a:cs typeface="Arial"/>
              </a:rPr>
              <a:t>de</a:t>
            </a:r>
            <a:r>
              <a:rPr sz="1600" spc="400" dirty="0">
                <a:latin typeface="Arial"/>
                <a:cs typeface="Arial"/>
              </a:rPr>
              <a:t> </a:t>
            </a:r>
            <a:r>
              <a:rPr sz="1600" dirty="0">
                <a:latin typeface="Arial"/>
                <a:cs typeface="Arial"/>
              </a:rPr>
              <a:t>tierra</a:t>
            </a:r>
            <a:r>
              <a:rPr sz="1600" spc="400" dirty="0">
                <a:latin typeface="Arial"/>
                <a:cs typeface="Arial"/>
              </a:rPr>
              <a:t> </a:t>
            </a:r>
            <a:r>
              <a:rPr sz="1600" dirty="0">
                <a:latin typeface="Arial"/>
                <a:cs typeface="Arial"/>
              </a:rPr>
              <a:t>del</a:t>
            </a:r>
            <a:r>
              <a:rPr sz="1600" spc="409" dirty="0">
                <a:latin typeface="Arial"/>
                <a:cs typeface="Arial"/>
              </a:rPr>
              <a:t> </a:t>
            </a:r>
            <a:r>
              <a:rPr sz="1600" dirty="0">
                <a:latin typeface="Arial"/>
                <a:cs typeface="Arial"/>
              </a:rPr>
              <a:t>neutro,</a:t>
            </a:r>
            <a:r>
              <a:rPr sz="1600" spc="400" dirty="0">
                <a:latin typeface="Arial"/>
                <a:cs typeface="Arial"/>
              </a:rPr>
              <a:t> </a:t>
            </a:r>
            <a:r>
              <a:rPr sz="1600" dirty="0">
                <a:latin typeface="Arial"/>
                <a:cs typeface="Arial"/>
              </a:rPr>
              <a:t>conforme</a:t>
            </a:r>
            <a:r>
              <a:rPr sz="1600" spc="415" dirty="0">
                <a:latin typeface="Arial"/>
                <a:cs typeface="Arial"/>
              </a:rPr>
              <a:t> </a:t>
            </a:r>
            <a:r>
              <a:rPr sz="1600" dirty="0">
                <a:latin typeface="Arial"/>
                <a:cs typeface="Arial"/>
              </a:rPr>
              <a:t>muestra</a:t>
            </a:r>
            <a:r>
              <a:rPr sz="1600" spc="405" dirty="0">
                <a:latin typeface="Arial"/>
                <a:cs typeface="Arial"/>
              </a:rPr>
              <a:t> </a:t>
            </a:r>
            <a:r>
              <a:rPr sz="1600" dirty="0">
                <a:latin typeface="Arial"/>
                <a:cs typeface="Arial"/>
              </a:rPr>
              <a:t>la</a:t>
            </a:r>
            <a:r>
              <a:rPr sz="1600" spc="400" dirty="0">
                <a:latin typeface="Arial"/>
                <a:cs typeface="Arial"/>
              </a:rPr>
              <a:t> </a:t>
            </a:r>
            <a:r>
              <a:rPr sz="1600" dirty="0">
                <a:latin typeface="Arial"/>
                <a:cs typeface="Arial"/>
              </a:rPr>
              <a:t>figura</a:t>
            </a:r>
            <a:r>
              <a:rPr sz="1600" spc="405" dirty="0">
                <a:latin typeface="Arial"/>
                <a:cs typeface="Arial"/>
              </a:rPr>
              <a:t> </a:t>
            </a:r>
            <a:r>
              <a:rPr sz="1600" dirty="0">
                <a:latin typeface="Arial"/>
                <a:cs typeface="Arial"/>
              </a:rPr>
              <a:t>para</a:t>
            </a:r>
            <a:r>
              <a:rPr sz="1600" spc="400" dirty="0">
                <a:latin typeface="Arial"/>
                <a:cs typeface="Arial"/>
              </a:rPr>
              <a:t> </a:t>
            </a:r>
            <a:r>
              <a:rPr sz="1600" spc="-25" dirty="0">
                <a:latin typeface="Arial"/>
                <a:cs typeface="Arial"/>
              </a:rPr>
              <a:t>un </a:t>
            </a:r>
            <a:r>
              <a:rPr sz="1600" dirty="0">
                <a:latin typeface="Arial"/>
                <a:cs typeface="Arial"/>
              </a:rPr>
              <a:t>cortocircuito</a:t>
            </a:r>
            <a:r>
              <a:rPr sz="1600" spc="-25"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la</a:t>
            </a:r>
            <a:r>
              <a:rPr sz="1600" spc="-45" dirty="0">
                <a:latin typeface="Arial"/>
                <a:cs typeface="Arial"/>
              </a:rPr>
              <a:t> </a:t>
            </a:r>
            <a:r>
              <a:rPr sz="1600" dirty="0">
                <a:latin typeface="Arial"/>
                <a:cs typeface="Arial"/>
              </a:rPr>
              <a:t>fase</a:t>
            </a:r>
            <a:r>
              <a:rPr sz="1600" spc="-10" dirty="0">
                <a:latin typeface="Arial"/>
                <a:cs typeface="Arial"/>
              </a:rPr>
              <a:t> </a:t>
            </a:r>
            <a:r>
              <a:rPr sz="1600" dirty="0">
                <a:latin typeface="Arial"/>
                <a:cs typeface="Arial"/>
              </a:rPr>
              <a:t>A</a:t>
            </a:r>
            <a:r>
              <a:rPr sz="1600" spc="-30" dirty="0">
                <a:latin typeface="Arial"/>
                <a:cs typeface="Arial"/>
              </a:rPr>
              <a:t> </a:t>
            </a:r>
            <a:r>
              <a:rPr sz="1600" dirty="0">
                <a:latin typeface="Arial"/>
                <a:cs typeface="Arial"/>
              </a:rPr>
              <a:t>a</a:t>
            </a:r>
            <a:r>
              <a:rPr sz="1600" spc="-35" dirty="0">
                <a:latin typeface="Arial"/>
                <a:cs typeface="Arial"/>
              </a:rPr>
              <a:t> </a:t>
            </a:r>
            <a:r>
              <a:rPr sz="1600" spc="-10" dirty="0">
                <a:latin typeface="Arial"/>
                <a:cs typeface="Arial"/>
              </a:rPr>
              <a:t>tierra.</a:t>
            </a:r>
            <a:endParaRPr sz="1600">
              <a:latin typeface="Arial"/>
              <a:cs typeface="Arial"/>
            </a:endParaRPr>
          </a:p>
          <a:p>
            <a:pPr>
              <a:lnSpc>
                <a:spcPct val="100000"/>
              </a:lnSpc>
              <a:spcBef>
                <a:spcPts val="30"/>
              </a:spcBef>
            </a:pPr>
            <a:endParaRPr sz="2350">
              <a:latin typeface="Arial"/>
              <a:cs typeface="Arial"/>
            </a:endParaRPr>
          </a:p>
          <a:p>
            <a:pPr marL="3756660" marR="149225">
              <a:lnSpc>
                <a:spcPct val="100000"/>
              </a:lnSpc>
            </a:pPr>
            <a:r>
              <a:rPr sz="1600" dirty="0">
                <a:latin typeface="Arial"/>
                <a:cs typeface="Arial"/>
              </a:rPr>
              <a:t>Las</a:t>
            </a:r>
            <a:r>
              <a:rPr sz="1600" spc="210" dirty="0">
                <a:latin typeface="Arial"/>
                <a:cs typeface="Arial"/>
              </a:rPr>
              <a:t> </a:t>
            </a:r>
            <a:r>
              <a:rPr sz="1600" dirty="0">
                <a:latin typeface="Arial"/>
                <a:cs typeface="Arial"/>
              </a:rPr>
              <a:t>tensiones</a:t>
            </a:r>
            <a:r>
              <a:rPr sz="1600" spc="215" dirty="0">
                <a:latin typeface="Arial"/>
                <a:cs typeface="Arial"/>
              </a:rPr>
              <a:t> </a:t>
            </a:r>
            <a:r>
              <a:rPr sz="1600" spc="-10" dirty="0">
                <a:latin typeface="Arial"/>
                <a:cs typeface="Arial"/>
              </a:rPr>
              <a:t>fase-</a:t>
            </a:r>
            <a:r>
              <a:rPr sz="1600" dirty="0">
                <a:latin typeface="Arial"/>
                <a:cs typeface="Arial"/>
              </a:rPr>
              <a:t>neutro</a:t>
            </a:r>
            <a:r>
              <a:rPr sz="1600" spc="210" dirty="0">
                <a:latin typeface="Arial"/>
                <a:cs typeface="Arial"/>
              </a:rPr>
              <a:t> </a:t>
            </a:r>
            <a:r>
              <a:rPr sz="1600" dirty="0">
                <a:latin typeface="Arial"/>
                <a:cs typeface="Arial"/>
              </a:rPr>
              <a:t>pasarán</a:t>
            </a:r>
            <a:r>
              <a:rPr sz="1600" spc="210" dirty="0">
                <a:latin typeface="Arial"/>
                <a:cs typeface="Arial"/>
              </a:rPr>
              <a:t> </a:t>
            </a:r>
            <a:r>
              <a:rPr sz="1600" spc="-50" dirty="0">
                <a:latin typeface="Arial"/>
                <a:cs typeface="Arial"/>
              </a:rPr>
              <a:t>a </a:t>
            </a:r>
            <a:r>
              <a:rPr sz="1600" spc="-20" dirty="0">
                <a:latin typeface="Arial"/>
                <a:cs typeface="Arial"/>
              </a:rPr>
              <a:t>ser:</a:t>
            </a:r>
            <a:endParaRPr sz="1600">
              <a:latin typeface="Arial"/>
              <a:cs typeface="Arial"/>
            </a:endParaRPr>
          </a:p>
          <a:p>
            <a:pPr marL="3756660">
              <a:lnSpc>
                <a:spcPct val="100000"/>
              </a:lnSpc>
              <a:spcBef>
                <a:spcPts val="1345"/>
              </a:spcBef>
            </a:pPr>
            <a:r>
              <a:rPr sz="1600" spc="-20" dirty="0">
                <a:latin typeface="Arial"/>
                <a:cs typeface="Arial"/>
              </a:rPr>
              <a:t>Va=0</a:t>
            </a:r>
            <a:r>
              <a:rPr sz="1600" spc="-30" dirty="0">
                <a:latin typeface="Arial"/>
                <a:cs typeface="Arial"/>
              </a:rPr>
              <a:t> </a:t>
            </a:r>
            <a:r>
              <a:rPr sz="1600" dirty="0">
                <a:latin typeface="Arial"/>
                <a:cs typeface="Arial"/>
              </a:rPr>
              <a:t>(esta</a:t>
            </a:r>
            <a:r>
              <a:rPr sz="1600" spc="-5" dirty="0">
                <a:latin typeface="Arial"/>
                <a:cs typeface="Arial"/>
              </a:rPr>
              <a:t> </a:t>
            </a:r>
            <a:r>
              <a:rPr sz="1600" dirty="0">
                <a:latin typeface="Arial"/>
                <a:cs typeface="Arial"/>
              </a:rPr>
              <a:t>fase</a:t>
            </a:r>
            <a:r>
              <a:rPr sz="1600" spc="-30" dirty="0">
                <a:latin typeface="Arial"/>
                <a:cs typeface="Arial"/>
              </a:rPr>
              <a:t> </a:t>
            </a:r>
            <a:r>
              <a:rPr sz="1600" dirty="0">
                <a:latin typeface="Arial"/>
                <a:cs typeface="Arial"/>
              </a:rPr>
              <a:t>va</a:t>
            </a:r>
            <a:r>
              <a:rPr sz="1600" spc="-30" dirty="0">
                <a:latin typeface="Arial"/>
                <a:cs typeface="Arial"/>
              </a:rPr>
              <a:t> </a:t>
            </a:r>
            <a:r>
              <a:rPr sz="1600" dirty="0">
                <a:latin typeface="Arial"/>
                <a:cs typeface="Arial"/>
              </a:rPr>
              <a:t>a</a:t>
            </a:r>
            <a:r>
              <a:rPr sz="1600" spc="-15" dirty="0">
                <a:latin typeface="Arial"/>
                <a:cs typeface="Arial"/>
              </a:rPr>
              <a:t> </a:t>
            </a:r>
            <a:r>
              <a:rPr sz="1600" dirty="0">
                <a:latin typeface="Arial"/>
                <a:cs typeface="Arial"/>
              </a:rPr>
              <a:t>la</a:t>
            </a:r>
            <a:r>
              <a:rPr sz="1600" spc="-45" dirty="0">
                <a:latin typeface="Arial"/>
                <a:cs typeface="Arial"/>
              </a:rPr>
              <a:t> </a:t>
            </a:r>
            <a:r>
              <a:rPr sz="1600" spc="-10" dirty="0">
                <a:latin typeface="Arial"/>
                <a:cs typeface="Arial"/>
              </a:rPr>
              <a:t>tierra)</a:t>
            </a:r>
            <a:endParaRPr sz="1600">
              <a:latin typeface="Arial"/>
              <a:cs typeface="Arial"/>
            </a:endParaRPr>
          </a:p>
          <a:p>
            <a:pPr marL="3756660" marR="149860">
              <a:lnSpc>
                <a:spcPct val="100000"/>
              </a:lnSpc>
              <a:spcBef>
                <a:spcPts val="1340"/>
              </a:spcBef>
            </a:pPr>
            <a:r>
              <a:rPr sz="1600" dirty="0">
                <a:latin typeface="Arial"/>
                <a:cs typeface="Arial"/>
              </a:rPr>
              <a:t>Vb=Vba</a:t>
            </a:r>
            <a:r>
              <a:rPr sz="1600" spc="305" dirty="0">
                <a:latin typeface="Arial"/>
                <a:cs typeface="Arial"/>
              </a:rPr>
              <a:t> </a:t>
            </a:r>
            <a:r>
              <a:rPr sz="1600" dirty="0">
                <a:latin typeface="Arial"/>
                <a:cs typeface="Arial"/>
              </a:rPr>
              <a:t>(tensión</a:t>
            </a:r>
            <a:r>
              <a:rPr sz="1600" spc="310" dirty="0">
                <a:latin typeface="Arial"/>
                <a:cs typeface="Arial"/>
              </a:rPr>
              <a:t> </a:t>
            </a:r>
            <a:r>
              <a:rPr sz="1600" dirty="0">
                <a:latin typeface="Arial"/>
                <a:cs typeface="Arial"/>
              </a:rPr>
              <a:t>de</a:t>
            </a:r>
            <a:r>
              <a:rPr sz="1600" spc="305" dirty="0">
                <a:latin typeface="Arial"/>
                <a:cs typeface="Arial"/>
              </a:rPr>
              <a:t> </a:t>
            </a:r>
            <a:r>
              <a:rPr sz="1600" dirty="0">
                <a:latin typeface="Arial"/>
                <a:cs typeface="Arial"/>
              </a:rPr>
              <a:t>línea,</a:t>
            </a:r>
            <a:r>
              <a:rPr sz="1600" spc="315" dirty="0">
                <a:latin typeface="Arial"/>
                <a:cs typeface="Arial"/>
              </a:rPr>
              <a:t> </a:t>
            </a:r>
            <a:r>
              <a:rPr sz="1600" dirty="0">
                <a:latin typeface="Arial"/>
                <a:cs typeface="Arial"/>
              </a:rPr>
              <a:t>√3</a:t>
            </a:r>
            <a:r>
              <a:rPr sz="1600" spc="320" dirty="0">
                <a:latin typeface="Arial"/>
                <a:cs typeface="Arial"/>
              </a:rPr>
              <a:t> </a:t>
            </a:r>
            <a:r>
              <a:rPr sz="1600" spc="-20" dirty="0">
                <a:latin typeface="Arial"/>
                <a:cs typeface="Arial"/>
              </a:rPr>
              <a:t>veces </a:t>
            </a:r>
            <a:r>
              <a:rPr sz="1600" dirty="0">
                <a:latin typeface="Arial"/>
                <a:cs typeface="Arial"/>
              </a:rPr>
              <a:t>mayor</a:t>
            </a:r>
            <a:r>
              <a:rPr sz="1600" spc="-10" dirty="0">
                <a:latin typeface="Arial"/>
                <a:cs typeface="Arial"/>
              </a:rPr>
              <a:t> </a:t>
            </a:r>
            <a:r>
              <a:rPr sz="1600" dirty="0">
                <a:latin typeface="Arial"/>
                <a:cs typeface="Arial"/>
              </a:rPr>
              <a:t>que</a:t>
            </a:r>
            <a:r>
              <a:rPr sz="1600" spc="-20" dirty="0">
                <a:latin typeface="Arial"/>
                <a:cs typeface="Arial"/>
              </a:rPr>
              <a:t> </a:t>
            </a:r>
            <a:r>
              <a:rPr sz="1600" dirty="0">
                <a:latin typeface="Arial"/>
                <a:cs typeface="Arial"/>
              </a:rPr>
              <a:t>la</a:t>
            </a:r>
            <a:r>
              <a:rPr sz="1600" spc="-50" dirty="0">
                <a:latin typeface="Arial"/>
                <a:cs typeface="Arial"/>
              </a:rPr>
              <a:t> </a:t>
            </a:r>
            <a:r>
              <a:rPr sz="1600" dirty="0">
                <a:latin typeface="Arial"/>
                <a:cs typeface="Arial"/>
              </a:rPr>
              <a:t>tensión</a:t>
            </a:r>
            <a:r>
              <a:rPr sz="1600" spc="-35" dirty="0">
                <a:latin typeface="Arial"/>
                <a:cs typeface="Arial"/>
              </a:rPr>
              <a:t> </a:t>
            </a:r>
            <a:r>
              <a:rPr sz="1600" dirty="0">
                <a:latin typeface="Arial"/>
                <a:cs typeface="Arial"/>
              </a:rPr>
              <a:t>de</a:t>
            </a:r>
            <a:r>
              <a:rPr sz="1600" spc="-35" dirty="0">
                <a:latin typeface="Arial"/>
                <a:cs typeface="Arial"/>
              </a:rPr>
              <a:t> </a:t>
            </a:r>
            <a:r>
              <a:rPr sz="1600" spc="-20" dirty="0">
                <a:latin typeface="Arial"/>
                <a:cs typeface="Arial"/>
              </a:rPr>
              <a:t>fase)</a:t>
            </a:r>
            <a:endParaRPr sz="1600">
              <a:latin typeface="Arial"/>
              <a:cs typeface="Arial"/>
            </a:endParaRPr>
          </a:p>
          <a:p>
            <a:pPr marL="3756660" marR="149225">
              <a:lnSpc>
                <a:spcPct val="100000"/>
              </a:lnSpc>
              <a:spcBef>
                <a:spcPts val="1350"/>
              </a:spcBef>
            </a:pPr>
            <a:r>
              <a:rPr sz="1600" spc="-10" dirty="0">
                <a:latin typeface="Arial"/>
                <a:cs typeface="Arial"/>
              </a:rPr>
              <a:t>Vc=-</a:t>
            </a:r>
            <a:r>
              <a:rPr sz="1600" dirty="0">
                <a:latin typeface="Arial"/>
                <a:cs typeface="Arial"/>
              </a:rPr>
              <a:t>Vac</a:t>
            </a:r>
            <a:r>
              <a:rPr sz="1600" spc="245" dirty="0">
                <a:latin typeface="Arial"/>
                <a:cs typeface="Arial"/>
              </a:rPr>
              <a:t> </a:t>
            </a:r>
            <a:r>
              <a:rPr sz="1600" dirty="0">
                <a:latin typeface="Arial"/>
                <a:cs typeface="Arial"/>
              </a:rPr>
              <a:t>(tensión</a:t>
            </a:r>
            <a:r>
              <a:rPr sz="1600" spc="240" dirty="0">
                <a:latin typeface="Arial"/>
                <a:cs typeface="Arial"/>
              </a:rPr>
              <a:t> </a:t>
            </a:r>
            <a:r>
              <a:rPr sz="1600" dirty="0">
                <a:latin typeface="Arial"/>
                <a:cs typeface="Arial"/>
              </a:rPr>
              <a:t>de</a:t>
            </a:r>
            <a:r>
              <a:rPr sz="1600" spc="240" dirty="0">
                <a:latin typeface="Arial"/>
                <a:cs typeface="Arial"/>
              </a:rPr>
              <a:t> </a:t>
            </a:r>
            <a:r>
              <a:rPr sz="1600" dirty="0">
                <a:latin typeface="Arial"/>
                <a:cs typeface="Arial"/>
              </a:rPr>
              <a:t>línea,</a:t>
            </a:r>
            <a:r>
              <a:rPr sz="1600" spc="250" dirty="0">
                <a:latin typeface="Arial"/>
                <a:cs typeface="Arial"/>
              </a:rPr>
              <a:t> </a:t>
            </a:r>
            <a:r>
              <a:rPr sz="1600" dirty="0">
                <a:latin typeface="Arial"/>
                <a:cs typeface="Arial"/>
              </a:rPr>
              <a:t>√3</a:t>
            </a:r>
            <a:r>
              <a:rPr sz="1600" spc="240" dirty="0">
                <a:latin typeface="Arial"/>
                <a:cs typeface="Arial"/>
              </a:rPr>
              <a:t> </a:t>
            </a:r>
            <a:r>
              <a:rPr sz="1600" spc="-20" dirty="0">
                <a:latin typeface="Arial"/>
                <a:cs typeface="Arial"/>
              </a:rPr>
              <a:t>veces </a:t>
            </a:r>
            <a:r>
              <a:rPr sz="1600" dirty="0">
                <a:latin typeface="Arial"/>
                <a:cs typeface="Arial"/>
              </a:rPr>
              <a:t>mayor</a:t>
            </a:r>
            <a:r>
              <a:rPr sz="1600" spc="-10" dirty="0">
                <a:latin typeface="Arial"/>
                <a:cs typeface="Arial"/>
              </a:rPr>
              <a:t> </a:t>
            </a:r>
            <a:r>
              <a:rPr sz="1600" dirty="0">
                <a:latin typeface="Arial"/>
                <a:cs typeface="Arial"/>
              </a:rPr>
              <a:t>que</a:t>
            </a:r>
            <a:r>
              <a:rPr sz="1600" spc="-20" dirty="0">
                <a:latin typeface="Arial"/>
                <a:cs typeface="Arial"/>
              </a:rPr>
              <a:t> </a:t>
            </a:r>
            <a:r>
              <a:rPr sz="1600" dirty="0">
                <a:latin typeface="Arial"/>
                <a:cs typeface="Arial"/>
              </a:rPr>
              <a:t>la</a:t>
            </a:r>
            <a:r>
              <a:rPr sz="1600" spc="-50" dirty="0">
                <a:latin typeface="Arial"/>
                <a:cs typeface="Arial"/>
              </a:rPr>
              <a:t> </a:t>
            </a:r>
            <a:r>
              <a:rPr sz="1600" dirty="0">
                <a:latin typeface="Arial"/>
                <a:cs typeface="Arial"/>
              </a:rPr>
              <a:t>tensión</a:t>
            </a:r>
            <a:r>
              <a:rPr sz="1600" spc="-35" dirty="0">
                <a:latin typeface="Arial"/>
                <a:cs typeface="Arial"/>
              </a:rPr>
              <a:t> </a:t>
            </a:r>
            <a:r>
              <a:rPr sz="1600" dirty="0">
                <a:latin typeface="Arial"/>
                <a:cs typeface="Arial"/>
              </a:rPr>
              <a:t>de</a:t>
            </a:r>
            <a:r>
              <a:rPr sz="1600" spc="-35" dirty="0">
                <a:latin typeface="Arial"/>
                <a:cs typeface="Arial"/>
              </a:rPr>
              <a:t> </a:t>
            </a:r>
            <a:r>
              <a:rPr sz="1600" spc="-20" dirty="0">
                <a:latin typeface="Arial"/>
                <a:cs typeface="Arial"/>
              </a:rPr>
              <a:t>fase)</a:t>
            </a:r>
            <a:endParaRPr sz="1600">
              <a:latin typeface="Arial"/>
              <a:cs typeface="Arial"/>
            </a:endParaRPr>
          </a:p>
          <a:p>
            <a:pPr>
              <a:lnSpc>
                <a:spcPct val="100000"/>
              </a:lnSpc>
              <a:spcBef>
                <a:spcPts val="40"/>
              </a:spcBef>
            </a:pPr>
            <a:endParaRPr sz="2150">
              <a:latin typeface="Arial"/>
              <a:cs typeface="Arial"/>
            </a:endParaRPr>
          </a:p>
          <a:p>
            <a:pPr marL="2044700">
              <a:lnSpc>
                <a:spcPct val="100000"/>
              </a:lnSpc>
            </a:pPr>
            <a:r>
              <a:rPr sz="1800" b="1" dirty="0">
                <a:latin typeface="Arial"/>
                <a:cs typeface="Arial"/>
              </a:rPr>
              <a:t>El</a:t>
            </a:r>
            <a:r>
              <a:rPr sz="1800" b="1" spc="-50" dirty="0">
                <a:latin typeface="Arial"/>
                <a:cs typeface="Arial"/>
              </a:rPr>
              <a:t> </a:t>
            </a:r>
            <a:r>
              <a:rPr sz="1800" b="1" dirty="0">
                <a:latin typeface="Arial"/>
                <a:cs typeface="Arial"/>
              </a:rPr>
              <a:t>sistema</a:t>
            </a:r>
            <a:r>
              <a:rPr sz="1800" b="1" spc="-35" dirty="0">
                <a:latin typeface="Arial"/>
                <a:cs typeface="Arial"/>
              </a:rPr>
              <a:t> </a:t>
            </a:r>
            <a:r>
              <a:rPr sz="1800" b="1" dirty="0">
                <a:latin typeface="Arial"/>
                <a:cs typeface="Arial"/>
              </a:rPr>
              <a:t>continúa</a:t>
            </a:r>
            <a:r>
              <a:rPr sz="1800" b="1" spc="-50" dirty="0">
                <a:latin typeface="Arial"/>
                <a:cs typeface="Arial"/>
              </a:rPr>
              <a:t> </a:t>
            </a:r>
            <a:r>
              <a:rPr sz="1800" b="1" dirty="0">
                <a:latin typeface="Arial"/>
                <a:cs typeface="Arial"/>
              </a:rPr>
              <a:t>operando</a:t>
            </a:r>
            <a:r>
              <a:rPr sz="1800" b="1" spc="-50" dirty="0">
                <a:latin typeface="Arial"/>
                <a:cs typeface="Arial"/>
              </a:rPr>
              <a:t> </a:t>
            </a:r>
            <a:r>
              <a:rPr sz="1800" b="1" spc="-10" dirty="0">
                <a:latin typeface="Arial"/>
                <a:cs typeface="Arial"/>
              </a:rPr>
              <a:t>normalmente.</a:t>
            </a:r>
            <a:endParaRPr sz="18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76375" y="1795663"/>
            <a:ext cx="5825490" cy="4098925"/>
            <a:chOff x="1476375" y="1795663"/>
            <a:chExt cx="5825490" cy="4098925"/>
          </a:xfrm>
        </p:grpSpPr>
        <p:pic>
          <p:nvPicPr>
            <p:cNvPr id="3" name="object 3"/>
            <p:cNvPicPr/>
            <p:nvPr/>
          </p:nvPicPr>
          <p:blipFill>
            <a:blip r:embed="rId2" cstate="print"/>
            <a:stretch>
              <a:fillRect/>
            </a:stretch>
          </p:blipFill>
          <p:spPr>
            <a:xfrm>
              <a:off x="1960790" y="1795663"/>
              <a:ext cx="5340509" cy="2327759"/>
            </a:xfrm>
            <a:prstGeom prst="rect">
              <a:avLst/>
            </a:prstGeom>
          </p:spPr>
        </p:pic>
        <p:pic>
          <p:nvPicPr>
            <p:cNvPr id="4" name="object 4"/>
            <p:cNvPicPr/>
            <p:nvPr/>
          </p:nvPicPr>
          <p:blipFill>
            <a:blip r:embed="rId3" cstate="print"/>
            <a:stretch>
              <a:fillRect/>
            </a:stretch>
          </p:blipFill>
          <p:spPr>
            <a:xfrm>
              <a:off x="1476375" y="4005224"/>
              <a:ext cx="2519349" cy="1889163"/>
            </a:xfrm>
            <a:prstGeom prst="rect">
              <a:avLst/>
            </a:prstGeom>
          </p:spPr>
        </p:pic>
      </p:grpSp>
      <p:sp>
        <p:nvSpPr>
          <p:cNvPr id="5" name="object 5"/>
          <p:cNvSpPr txBox="1"/>
          <p:nvPr/>
        </p:nvSpPr>
        <p:spPr>
          <a:xfrm>
            <a:off x="1258887" y="1341437"/>
            <a:ext cx="4537075" cy="376555"/>
          </a:xfrm>
          <a:prstGeom prst="rect">
            <a:avLst/>
          </a:prstGeom>
          <a:ln w="9525">
            <a:solidFill>
              <a:srgbClr val="FF0000"/>
            </a:solidFill>
          </a:ln>
        </p:spPr>
        <p:txBody>
          <a:bodyPr vert="horz" wrap="square" lIns="0" tIns="40005" rIns="0" bIns="0" rtlCol="0">
            <a:spAutoFit/>
          </a:bodyPr>
          <a:lstStyle/>
          <a:p>
            <a:pPr marL="96520">
              <a:lnSpc>
                <a:spcPct val="100000"/>
              </a:lnSpc>
              <a:spcBef>
                <a:spcPts val="315"/>
              </a:spcBef>
            </a:pPr>
            <a:r>
              <a:rPr sz="1800" b="1" dirty="0">
                <a:latin typeface="Arial"/>
                <a:cs typeface="Arial"/>
              </a:rPr>
              <a:t>Condición</a:t>
            </a:r>
            <a:r>
              <a:rPr sz="1800" b="1" spc="-70" dirty="0">
                <a:latin typeface="Arial"/>
                <a:cs typeface="Arial"/>
              </a:rPr>
              <a:t> </a:t>
            </a:r>
            <a:r>
              <a:rPr sz="1800" b="1" dirty="0">
                <a:latin typeface="Arial"/>
                <a:cs typeface="Arial"/>
              </a:rPr>
              <a:t>típica</a:t>
            </a:r>
            <a:r>
              <a:rPr sz="1800" b="1" spc="-60" dirty="0">
                <a:latin typeface="Arial"/>
                <a:cs typeface="Arial"/>
              </a:rPr>
              <a:t> </a:t>
            </a:r>
            <a:r>
              <a:rPr sz="1800" b="1" dirty="0">
                <a:latin typeface="Arial"/>
                <a:cs typeface="Arial"/>
              </a:rPr>
              <a:t>de</a:t>
            </a:r>
            <a:r>
              <a:rPr sz="1800" b="1" spc="-45" dirty="0">
                <a:latin typeface="Arial"/>
                <a:cs typeface="Arial"/>
              </a:rPr>
              <a:t> </a:t>
            </a:r>
            <a:r>
              <a:rPr sz="1800" b="1" dirty="0">
                <a:latin typeface="Arial"/>
                <a:cs typeface="Arial"/>
              </a:rPr>
              <a:t>un</a:t>
            </a:r>
            <a:r>
              <a:rPr sz="1800" b="1" spc="-45" dirty="0">
                <a:latin typeface="Arial"/>
                <a:cs typeface="Arial"/>
              </a:rPr>
              <a:t> </a:t>
            </a:r>
            <a:r>
              <a:rPr sz="1800" b="1" dirty="0">
                <a:latin typeface="Arial"/>
                <a:cs typeface="Arial"/>
              </a:rPr>
              <a:t>sistema</a:t>
            </a:r>
            <a:r>
              <a:rPr sz="1800" b="1" spc="-40" dirty="0">
                <a:latin typeface="Arial"/>
                <a:cs typeface="Arial"/>
              </a:rPr>
              <a:t> </a:t>
            </a:r>
            <a:r>
              <a:rPr sz="1800" b="1" spc="-10" dirty="0">
                <a:latin typeface="Arial"/>
                <a:cs typeface="Arial"/>
              </a:rPr>
              <a:t>aterrado</a:t>
            </a:r>
            <a:endParaRPr sz="1800">
              <a:latin typeface="Arial"/>
              <a:cs typeface="Arial"/>
            </a:endParaRPr>
          </a:p>
        </p:txBody>
      </p:sp>
      <p:sp>
        <p:nvSpPr>
          <p:cNvPr id="6" name="object 6"/>
          <p:cNvSpPr txBox="1"/>
          <p:nvPr/>
        </p:nvSpPr>
        <p:spPr>
          <a:xfrm>
            <a:off x="1582800" y="5429250"/>
            <a:ext cx="2124075" cy="376555"/>
          </a:xfrm>
          <a:prstGeom prst="rect">
            <a:avLst/>
          </a:prstGeom>
          <a:ln w="9525">
            <a:solidFill>
              <a:srgbClr val="FF0000"/>
            </a:solidFill>
          </a:ln>
        </p:spPr>
        <p:txBody>
          <a:bodyPr vert="horz" wrap="square" lIns="0" tIns="40640" rIns="0" bIns="0" rtlCol="0">
            <a:spAutoFit/>
          </a:bodyPr>
          <a:lstStyle/>
          <a:p>
            <a:pPr marL="191135">
              <a:lnSpc>
                <a:spcPct val="100000"/>
              </a:lnSpc>
              <a:spcBef>
                <a:spcPts val="320"/>
              </a:spcBef>
            </a:pPr>
            <a:r>
              <a:rPr sz="1800" b="1" dirty="0">
                <a:latin typeface="Arial"/>
                <a:cs typeface="Arial"/>
              </a:rPr>
              <a:t>Antes</a:t>
            </a:r>
            <a:r>
              <a:rPr sz="1800" b="1" spc="-5" dirty="0">
                <a:latin typeface="Arial"/>
                <a:cs typeface="Arial"/>
              </a:rPr>
              <a:t> </a:t>
            </a:r>
            <a:r>
              <a:rPr sz="1800" b="1" dirty="0">
                <a:latin typeface="Arial"/>
                <a:cs typeface="Arial"/>
              </a:rPr>
              <a:t>de</a:t>
            </a:r>
            <a:r>
              <a:rPr sz="1800" b="1" spc="-40" dirty="0">
                <a:latin typeface="Arial"/>
                <a:cs typeface="Arial"/>
              </a:rPr>
              <a:t> </a:t>
            </a:r>
            <a:r>
              <a:rPr sz="1800" b="1" dirty="0">
                <a:latin typeface="Arial"/>
                <a:cs typeface="Arial"/>
              </a:rPr>
              <a:t>la</a:t>
            </a:r>
            <a:r>
              <a:rPr sz="1800" b="1" spc="-45" dirty="0">
                <a:latin typeface="Arial"/>
                <a:cs typeface="Arial"/>
              </a:rPr>
              <a:t> </a:t>
            </a:r>
            <a:r>
              <a:rPr sz="1800" b="1" spc="-20" dirty="0">
                <a:latin typeface="Arial"/>
                <a:cs typeface="Arial"/>
              </a:rPr>
              <a:t>falla</a:t>
            </a:r>
            <a:endParaRPr sz="1800">
              <a:latin typeface="Arial"/>
              <a:cs typeface="Arial"/>
            </a:endParaRPr>
          </a:p>
        </p:txBody>
      </p:sp>
      <p:sp>
        <p:nvSpPr>
          <p:cNvPr id="7" name="object 7"/>
          <p:cNvSpPr txBox="1"/>
          <p:nvPr/>
        </p:nvSpPr>
        <p:spPr>
          <a:xfrm>
            <a:off x="5580126" y="6005512"/>
            <a:ext cx="2376805" cy="376555"/>
          </a:xfrm>
          <a:prstGeom prst="rect">
            <a:avLst/>
          </a:prstGeom>
          <a:ln w="9525">
            <a:solidFill>
              <a:srgbClr val="FF0000"/>
            </a:solidFill>
          </a:ln>
        </p:spPr>
        <p:txBody>
          <a:bodyPr vert="horz" wrap="square" lIns="0" tIns="40640" rIns="0" bIns="0" rtlCol="0">
            <a:spAutoFit/>
          </a:bodyPr>
          <a:lstStyle/>
          <a:p>
            <a:pPr marL="159385">
              <a:lnSpc>
                <a:spcPct val="100000"/>
              </a:lnSpc>
              <a:spcBef>
                <a:spcPts val="320"/>
              </a:spcBef>
            </a:pPr>
            <a:r>
              <a:rPr sz="1800" b="1" dirty="0">
                <a:latin typeface="Arial"/>
                <a:cs typeface="Arial"/>
              </a:rPr>
              <a:t>Después</a:t>
            </a:r>
            <a:r>
              <a:rPr sz="1800" b="1" spc="-40" dirty="0">
                <a:latin typeface="Arial"/>
                <a:cs typeface="Arial"/>
              </a:rPr>
              <a:t> </a:t>
            </a:r>
            <a:r>
              <a:rPr sz="1800" b="1" dirty="0">
                <a:latin typeface="Arial"/>
                <a:cs typeface="Arial"/>
              </a:rPr>
              <a:t>de</a:t>
            </a:r>
            <a:r>
              <a:rPr sz="1800" b="1" spc="-50" dirty="0">
                <a:latin typeface="Arial"/>
                <a:cs typeface="Arial"/>
              </a:rPr>
              <a:t> </a:t>
            </a:r>
            <a:r>
              <a:rPr sz="1800" b="1" dirty="0">
                <a:latin typeface="Arial"/>
                <a:cs typeface="Arial"/>
              </a:rPr>
              <a:t>la</a:t>
            </a:r>
            <a:r>
              <a:rPr sz="1800" b="1" spc="-40" dirty="0">
                <a:latin typeface="Arial"/>
                <a:cs typeface="Arial"/>
              </a:rPr>
              <a:t> </a:t>
            </a:r>
            <a:r>
              <a:rPr sz="1800" b="1" spc="-10" dirty="0">
                <a:latin typeface="Arial"/>
                <a:cs typeface="Arial"/>
              </a:rPr>
              <a:t>falla</a:t>
            </a:r>
            <a:endParaRPr sz="1800">
              <a:latin typeface="Arial"/>
              <a:cs typeface="Arial"/>
            </a:endParaRPr>
          </a:p>
        </p:txBody>
      </p:sp>
      <p:pic>
        <p:nvPicPr>
          <p:cNvPr id="8" name="object 8"/>
          <p:cNvPicPr/>
          <p:nvPr/>
        </p:nvPicPr>
        <p:blipFill>
          <a:blip r:embed="rId4" cstate="print"/>
          <a:stretch>
            <a:fillRect/>
          </a:stretch>
        </p:blipFill>
        <p:spPr>
          <a:xfrm>
            <a:off x="5075173" y="4095712"/>
            <a:ext cx="3071406" cy="18542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3" y="1593595"/>
            <a:ext cx="7350125" cy="3196590"/>
          </a:xfrm>
          <a:prstGeom prst="rect">
            <a:avLst/>
          </a:prstGeom>
        </p:spPr>
        <p:txBody>
          <a:bodyPr vert="horz" wrap="square" lIns="0" tIns="71755" rIns="0" bIns="0" rtlCol="0">
            <a:spAutoFit/>
          </a:bodyPr>
          <a:lstStyle/>
          <a:p>
            <a:pPr marL="12700" marR="5715" algn="just">
              <a:lnSpc>
                <a:spcPts val="1920"/>
              </a:lnSpc>
              <a:spcBef>
                <a:spcPts val="565"/>
              </a:spcBef>
            </a:pPr>
            <a:r>
              <a:rPr sz="2000" dirty="0">
                <a:latin typeface="Arial"/>
                <a:cs typeface="Arial"/>
              </a:rPr>
              <a:t>Dado</a:t>
            </a:r>
            <a:r>
              <a:rPr sz="2000" spc="-20" dirty="0">
                <a:latin typeface="Arial"/>
                <a:cs typeface="Arial"/>
              </a:rPr>
              <a:t> </a:t>
            </a:r>
            <a:r>
              <a:rPr sz="2000" dirty="0">
                <a:latin typeface="Arial"/>
                <a:cs typeface="Arial"/>
              </a:rPr>
              <a:t>que</a:t>
            </a:r>
            <a:r>
              <a:rPr sz="2000" spc="-10" dirty="0">
                <a:latin typeface="Arial"/>
                <a:cs typeface="Arial"/>
              </a:rPr>
              <a:t> </a:t>
            </a:r>
            <a:r>
              <a:rPr sz="2000" dirty="0">
                <a:latin typeface="Arial"/>
                <a:cs typeface="Arial"/>
              </a:rPr>
              <a:t>las</a:t>
            </a:r>
            <a:r>
              <a:rPr sz="2000" spc="-15" dirty="0">
                <a:latin typeface="Arial"/>
                <a:cs typeface="Arial"/>
              </a:rPr>
              <a:t> </a:t>
            </a:r>
            <a:r>
              <a:rPr sz="2000" dirty="0">
                <a:latin typeface="Arial"/>
                <a:cs typeface="Arial"/>
              </a:rPr>
              <a:t>tensiones de</a:t>
            </a:r>
            <a:r>
              <a:rPr sz="2000" spc="-20" dirty="0">
                <a:latin typeface="Arial"/>
                <a:cs typeface="Arial"/>
              </a:rPr>
              <a:t> </a:t>
            </a:r>
            <a:r>
              <a:rPr sz="2000" dirty="0">
                <a:latin typeface="Arial"/>
                <a:cs typeface="Arial"/>
              </a:rPr>
              <a:t>fase</a:t>
            </a:r>
            <a:r>
              <a:rPr sz="2000" spc="-10" dirty="0">
                <a:latin typeface="Arial"/>
                <a:cs typeface="Arial"/>
              </a:rPr>
              <a:t> </a:t>
            </a:r>
            <a:r>
              <a:rPr sz="2000" dirty="0">
                <a:latin typeface="Arial"/>
                <a:cs typeface="Arial"/>
              </a:rPr>
              <a:t>tienen</a:t>
            </a:r>
            <a:r>
              <a:rPr sz="2000" spc="-10" dirty="0">
                <a:latin typeface="Arial"/>
                <a:cs typeface="Arial"/>
              </a:rPr>
              <a:t> </a:t>
            </a:r>
            <a:r>
              <a:rPr sz="2000" dirty="0">
                <a:latin typeface="Arial"/>
                <a:cs typeface="Arial"/>
              </a:rPr>
              <a:t>un</a:t>
            </a:r>
            <a:r>
              <a:rPr sz="2000" spc="-10" dirty="0">
                <a:latin typeface="Arial"/>
                <a:cs typeface="Arial"/>
              </a:rPr>
              <a:t> </a:t>
            </a:r>
            <a:r>
              <a:rPr sz="2000" dirty="0">
                <a:latin typeface="Arial"/>
                <a:cs typeface="Arial"/>
              </a:rPr>
              <a:t>aumento</a:t>
            </a:r>
            <a:r>
              <a:rPr sz="2000" spc="-5" dirty="0">
                <a:latin typeface="Arial"/>
                <a:cs typeface="Arial"/>
              </a:rPr>
              <a:t> </a:t>
            </a:r>
            <a:r>
              <a:rPr sz="2000" dirty="0">
                <a:latin typeface="Arial"/>
                <a:cs typeface="Arial"/>
              </a:rPr>
              <a:t>de</a:t>
            </a:r>
            <a:r>
              <a:rPr sz="2000" spc="-20" dirty="0">
                <a:latin typeface="Arial"/>
                <a:cs typeface="Arial"/>
              </a:rPr>
              <a:t> </a:t>
            </a:r>
            <a:r>
              <a:rPr sz="2000" dirty="0">
                <a:latin typeface="Arial"/>
                <a:cs typeface="Arial"/>
              </a:rPr>
              <a:t>73.2%.</a:t>
            </a:r>
            <a:r>
              <a:rPr sz="2000" spc="-15" dirty="0">
                <a:latin typeface="Arial"/>
                <a:cs typeface="Arial"/>
              </a:rPr>
              <a:t> </a:t>
            </a:r>
            <a:r>
              <a:rPr sz="2000" spc="-25" dirty="0">
                <a:latin typeface="Arial"/>
                <a:cs typeface="Arial"/>
              </a:rPr>
              <a:t>Es </a:t>
            </a:r>
            <a:r>
              <a:rPr sz="2000" dirty="0">
                <a:latin typeface="Arial"/>
                <a:cs typeface="Arial"/>
              </a:rPr>
              <a:t>preciso</a:t>
            </a:r>
            <a:r>
              <a:rPr sz="2000" spc="300" dirty="0">
                <a:latin typeface="Arial"/>
                <a:cs typeface="Arial"/>
              </a:rPr>
              <a:t>  </a:t>
            </a:r>
            <a:r>
              <a:rPr sz="2000" dirty="0">
                <a:latin typeface="Arial"/>
                <a:cs typeface="Arial"/>
              </a:rPr>
              <a:t>que</a:t>
            </a:r>
            <a:r>
              <a:rPr sz="2000" spc="295" dirty="0">
                <a:latin typeface="Arial"/>
                <a:cs typeface="Arial"/>
              </a:rPr>
              <a:t>  </a:t>
            </a:r>
            <a:r>
              <a:rPr sz="2000" dirty="0">
                <a:latin typeface="Arial"/>
                <a:cs typeface="Arial"/>
              </a:rPr>
              <a:t>los</a:t>
            </a:r>
            <a:r>
              <a:rPr sz="2000" spc="305" dirty="0">
                <a:latin typeface="Arial"/>
                <a:cs typeface="Arial"/>
              </a:rPr>
              <a:t>  </a:t>
            </a:r>
            <a:r>
              <a:rPr sz="2000" dirty="0">
                <a:latin typeface="Arial"/>
                <a:cs typeface="Arial"/>
              </a:rPr>
              <a:t>pararrayos</a:t>
            </a:r>
            <a:r>
              <a:rPr sz="2000" spc="305" dirty="0">
                <a:latin typeface="Arial"/>
                <a:cs typeface="Arial"/>
              </a:rPr>
              <a:t>  </a:t>
            </a:r>
            <a:r>
              <a:rPr sz="2000" dirty="0">
                <a:latin typeface="Arial"/>
                <a:cs typeface="Arial"/>
              </a:rPr>
              <a:t>para</a:t>
            </a:r>
            <a:r>
              <a:rPr sz="2000" spc="290" dirty="0">
                <a:latin typeface="Arial"/>
                <a:cs typeface="Arial"/>
              </a:rPr>
              <a:t>  </a:t>
            </a:r>
            <a:r>
              <a:rPr sz="2000" dirty="0">
                <a:latin typeface="Arial"/>
                <a:cs typeface="Arial"/>
              </a:rPr>
              <a:t>sistemas</a:t>
            </a:r>
            <a:r>
              <a:rPr sz="2000" spc="305" dirty="0">
                <a:latin typeface="Arial"/>
                <a:cs typeface="Arial"/>
              </a:rPr>
              <a:t>  </a:t>
            </a:r>
            <a:r>
              <a:rPr sz="2000" dirty="0">
                <a:latin typeface="Arial"/>
                <a:cs typeface="Arial"/>
              </a:rPr>
              <a:t>aislados</a:t>
            </a:r>
            <a:r>
              <a:rPr sz="2000" spc="300" dirty="0">
                <a:latin typeface="Arial"/>
                <a:cs typeface="Arial"/>
              </a:rPr>
              <a:t>  </a:t>
            </a:r>
            <a:r>
              <a:rPr sz="2000" spc="-20" dirty="0">
                <a:latin typeface="Arial"/>
                <a:cs typeface="Arial"/>
              </a:rPr>
              <a:t>sean </a:t>
            </a:r>
            <a:r>
              <a:rPr sz="2000" dirty="0">
                <a:latin typeface="Arial"/>
                <a:cs typeface="Arial"/>
              </a:rPr>
              <a:t>especificados</a:t>
            </a:r>
            <a:r>
              <a:rPr sz="2000" spc="-45" dirty="0">
                <a:latin typeface="Arial"/>
                <a:cs typeface="Arial"/>
              </a:rPr>
              <a:t> </a:t>
            </a:r>
            <a:r>
              <a:rPr sz="2000" dirty="0">
                <a:latin typeface="Arial"/>
                <a:cs typeface="Arial"/>
              </a:rPr>
              <a:t>para</a:t>
            </a:r>
            <a:r>
              <a:rPr sz="2000" spc="-30" dirty="0">
                <a:latin typeface="Arial"/>
                <a:cs typeface="Arial"/>
              </a:rPr>
              <a:t> </a:t>
            </a:r>
            <a:r>
              <a:rPr sz="2000" dirty="0">
                <a:latin typeface="Arial"/>
                <a:cs typeface="Arial"/>
              </a:rPr>
              <a:t>tensión</a:t>
            </a:r>
            <a:r>
              <a:rPr sz="2000" spc="-20" dirty="0">
                <a:latin typeface="Arial"/>
                <a:cs typeface="Arial"/>
              </a:rPr>
              <a:t> </a:t>
            </a:r>
            <a:r>
              <a:rPr sz="2000" dirty="0">
                <a:latin typeface="Arial"/>
                <a:cs typeface="Arial"/>
              </a:rPr>
              <a:t>de</a:t>
            </a:r>
            <a:r>
              <a:rPr sz="2000" spc="-20" dirty="0">
                <a:latin typeface="Arial"/>
                <a:cs typeface="Arial"/>
              </a:rPr>
              <a:t> </a:t>
            </a:r>
            <a:r>
              <a:rPr sz="2000" dirty="0">
                <a:latin typeface="Arial"/>
                <a:cs typeface="Arial"/>
              </a:rPr>
              <a:t>línea</a:t>
            </a:r>
            <a:r>
              <a:rPr sz="2000" spc="-20" dirty="0">
                <a:latin typeface="Arial"/>
                <a:cs typeface="Arial"/>
              </a:rPr>
              <a:t> </a:t>
            </a:r>
            <a:r>
              <a:rPr sz="2000" dirty="0">
                <a:latin typeface="Arial"/>
                <a:cs typeface="Arial"/>
              </a:rPr>
              <a:t>y</a:t>
            </a:r>
            <a:r>
              <a:rPr sz="2000" spc="-20" dirty="0">
                <a:latin typeface="Arial"/>
                <a:cs typeface="Arial"/>
              </a:rPr>
              <a:t> </a:t>
            </a:r>
            <a:r>
              <a:rPr sz="2000" dirty="0">
                <a:latin typeface="Arial"/>
                <a:cs typeface="Arial"/>
              </a:rPr>
              <a:t>no</a:t>
            </a:r>
            <a:r>
              <a:rPr sz="2000" spc="-10" dirty="0">
                <a:latin typeface="Arial"/>
                <a:cs typeface="Arial"/>
              </a:rPr>
              <a:t> </a:t>
            </a:r>
            <a:r>
              <a:rPr sz="2000" dirty="0">
                <a:latin typeface="Arial"/>
                <a:cs typeface="Arial"/>
              </a:rPr>
              <a:t>para</a:t>
            </a:r>
            <a:r>
              <a:rPr sz="2000" spc="-30" dirty="0">
                <a:latin typeface="Arial"/>
                <a:cs typeface="Arial"/>
              </a:rPr>
              <a:t> </a:t>
            </a:r>
            <a:r>
              <a:rPr sz="2000" dirty="0">
                <a:latin typeface="Arial"/>
                <a:cs typeface="Arial"/>
              </a:rPr>
              <a:t>tensión</a:t>
            </a:r>
            <a:r>
              <a:rPr sz="2000" spc="-30" dirty="0">
                <a:latin typeface="Arial"/>
                <a:cs typeface="Arial"/>
              </a:rPr>
              <a:t> </a:t>
            </a:r>
            <a:r>
              <a:rPr sz="2000" dirty="0">
                <a:latin typeface="Arial"/>
                <a:cs typeface="Arial"/>
              </a:rPr>
              <a:t>de</a:t>
            </a:r>
            <a:r>
              <a:rPr sz="2000" spc="-20" dirty="0">
                <a:latin typeface="Arial"/>
                <a:cs typeface="Arial"/>
              </a:rPr>
              <a:t> </a:t>
            </a:r>
            <a:r>
              <a:rPr sz="2000" spc="-10" dirty="0">
                <a:latin typeface="Arial"/>
                <a:cs typeface="Arial"/>
              </a:rPr>
              <a:t>fase.</a:t>
            </a:r>
            <a:endParaRPr sz="2000">
              <a:latin typeface="Arial"/>
              <a:cs typeface="Arial"/>
            </a:endParaRPr>
          </a:p>
          <a:p>
            <a:pPr marL="12700" marR="5080" algn="just">
              <a:lnSpc>
                <a:spcPts val="1920"/>
              </a:lnSpc>
              <a:spcBef>
                <a:spcPts val="1685"/>
              </a:spcBef>
            </a:pPr>
            <a:r>
              <a:rPr sz="2000" dirty="0">
                <a:latin typeface="Arial"/>
                <a:cs typeface="Arial"/>
              </a:rPr>
              <a:t>El</a:t>
            </a:r>
            <a:r>
              <a:rPr sz="2000" spc="70" dirty="0">
                <a:latin typeface="Arial"/>
                <a:cs typeface="Arial"/>
              </a:rPr>
              <a:t> </a:t>
            </a:r>
            <a:r>
              <a:rPr sz="2000" dirty="0">
                <a:latin typeface="Arial"/>
                <a:cs typeface="Arial"/>
              </a:rPr>
              <a:t>riesgo</a:t>
            </a:r>
            <a:r>
              <a:rPr sz="2000" spc="70" dirty="0">
                <a:latin typeface="Arial"/>
                <a:cs typeface="Arial"/>
              </a:rPr>
              <a:t> </a:t>
            </a:r>
            <a:r>
              <a:rPr sz="2000" dirty="0">
                <a:latin typeface="Arial"/>
                <a:cs typeface="Arial"/>
              </a:rPr>
              <a:t>existente</a:t>
            </a:r>
            <a:r>
              <a:rPr sz="2000" spc="75" dirty="0">
                <a:latin typeface="Arial"/>
                <a:cs typeface="Arial"/>
              </a:rPr>
              <a:t> </a:t>
            </a:r>
            <a:r>
              <a:rPr sz="2000" dirty="0">
                <a:latin typeface="Arial"/>
                <a:cs typeface="Arial"/>
              </a:rPr>
              <a:t>es</a:t>
            </a:r>
            <a:r>
              <a:rPr sz="2000" spc="85" dirty="0">
                <a:latin typeface="Arial"/>
                <a:cs typeface="Arial"/>
              </a:rPr>
              <a:t> </a:t>
            </a:r>
            <a:r>
              <a:rPr sz="2000" dirty="0">
                <a:latin typeface="Arial"/>
                <a:cs typeface="Arial"/>
              </a:rPr>
              <a:t>la</a:t>
            </a:r>
            <a:r>
              <a:rPr sz="2000" spc="75" dirty="0">
                <a:latin typeface="Arial"/>
                <a:cs typeface="Arial"/>
              </a:rPr>
              <a:t> </a:t>
            </a:r>
            <a:r>
              <a:rPr sz="2000" dirty="0">
                <a:latin typeface="Arial"/>
                <a:cs typeface="Arial"/>
              </a:rPr>
              <a:t>posibilidad</a:t>
            </a:r>
            <a:r>
              <a:rPr sz="2000" spc="85" dirty="0">
                <a:latin typeface="Arial"/>
                <a:cs typeface="Arial"/>
              </a:rPr>
              <a:t> </a:t>
            </a:r>
            <a:r>
              <a:rPr sz="2000" dirty="0">
                <a:latin typeface="Arial"/>
                <a:cs typeface="Arial"/>
              </a:rPr>
              <a:t>de</a:t>
            </a:r>
            <a:r>
              <a:rPr sz="2000" spc="70" dirty="0">
                <a:latin typeface="Arial"/>
                <a:cs typeface="Arial"/>
              </a:rPr>
              <a:t> </a:t>
            </a:r>
            <a:r>
              <a:rPr sz="2000" dirty="0">
                <a:latin typeface="Arial"/>
                <a:cs typeface="Arial"/>
              </a:rPr>
              <a:t>un</a:t>
            </a:r>
            <a:r>
              <a:rPr sz="2000" spc="80" dirty="0">
                <a:latin typeface="Arial"/>
                <a:cs typeface="Arial"/>
              </a:rPr>
              <a:t> </a:t>
            </a:r>
            <a:r>
              <a:rPr sz="2000" dirty="0">
                <a:latin typeface="Arial"/>
                <a:cs typeface="Arial"/>
              </a:rPr>
              <a:t>segundo</a:t>
            </a:r>
            <a:r>
              <a:rPr sz="2000" spc="80" dirty="0">
                <a:latin typeface="Arial"/>
                <a:cs typeface="Arial"/>
              </a:rPr>
              <a:t> </a:t>
            </a:r>
            <a:r>
              <a:rPr sz="2000" spc="-10" dirty="0">
                <a:latin typeface="Arial"/>
                <a:cs typeface="Arial"/>
              </a:rPr>
              <a:t>aterramiento </a:t>
            </a:r>
            <a:r>
              <a:rPr sz="2000" dirty="0">
                <a:latin typeface="Arial"/>
                <a:cs typeface="Arial"/>
              </a:rPr>
              <a:t>(por</a:t>
            </a:r>
            <a:r>
              <a:rPr sz="2000" spc="80" dirty="0">
                <a:latin typeface="Arial"/>
                <a:cs typeface="Arial"/>
              </a:rPr>
              <a:t>  </a:t>
            </a:r>
            <a:r>
              <a:rPr sz="2000" dirty="0">
                <a:latin typeface="Arial"/>
                <a:cs typeface="Arial"/>
              </a:rPr>
              <a:t>corto</a:t>
            </a:r>
            <a:r>
              <a:rPr sz="2000" spc="75" dirty="0">
                <a:latin typeface="Arial"/>
                <a:cs typeface="Arial"/>
              </a:rPr>
              <a:t>  </a:t>
            </a:r>
            <a:r>
              <a:rPr sz="2000" dirty="0">
                <a:latin typeface="Arial"/>
                <a:cs typeface="Arial"/>
              </a:rPr>
              <a:t>circuito</a:t>
            </a:r>
            <a:r>
              <a:rPr sz="2000" spc="75" dirty="0">
                <a:latin typeface="Arial"/>
                <a:cs typeface="Arial"/>
              </a:rPr>
              <a:t>  </a:t>
            </a:r>
            <a:r>
              <a:rPr sz="2000" dirty="0">
                <a:latin typeface="Arial"/>
                <a:cs typeface="Arial"/>
              </a:rPr>
              <a:t>o</a:t>
            </a:r>
            <a:r>
              <a:rPr sz="2000" spc="80" dirty="0">
                <a:latin typeface="Arial"/>
                <a:cs typeface="Arial"/>
              </a:rPr>
              <a:t>  </a:t>
            </a:r>
            <a:r>
              <a:rPr sz="2000" dirty="0">
                <a:latin typeface="Arial"/>
                <a:cs typeface="Arial"/>
              </a:rPr>
              <a:t>por</a:t>
            </a:r>
            <a:r>
              <a:rPr sz="2000" spc="80" dirty="0">
                <a:latin typeface="Arial"/>
                <a:cs typeface="Arial"/>
              </a:rPr>
              <a:t>  </a:t>
            </a:r>
            <a:r>
              <a:rPr sz="2000" dirty="0">
                <a:latin typeface="Arial"/>
                <a:cs typeface="Arial"/>
              </a:rPr>
              <a:t>accidente)</a:t>
            </a:r>
            <a:r>
              <a:rPr sz="2000" spc="80" dirty="0">
                <a:latin typeface="Arial"/>
                <a:cs typeface="Arial"/>
              </a:rPr>
              <a:t>  </a:t>
            </a:r>
            <a:r>
              <a:rPr sz="2000" dirty="0">
                <a:latin typeface="Arial"/>
                <a:cs typeface="Arial"/>
              </a:rPr>
              <a:t>en</a:t>
            </a:r>
            <a:r>
              <a:rPr sz="2000" spc="75" dirty="0">
                <a:latin typeface="Arial"/>
                <a:cs typeface="Arial"/>
              </a:rPr>
              <a:t>  </a:t>
            </a:r>
            <a:r>
              <a:rPr sz="2000" dirty="0">
                <a:latin typeface="Arial"/>
                <a:cs typeface="Arial"/>
              </a:rPr>
              <a:t>otra</a:t>
            </a:r>
            <a:r>
              <a:rPr sz="2000" spc="75" dirty="0">
                <a:latin typeface="Arial"/>
                <a:cs typeface="Arial"/>
              </a:rPr>
              <a:t>  </a:t>
            </a:r>
            <a:r>
              <a:rPr sz="2000" dirty="0">
                <a:latin typeface="Arial"/>
                <a:cs typeface="Arial"/>
              </a:rPr>
              <a:t>fase.</a:t>
            </a:r>
            <a:r>
              <a:rPr sz="2000" spc="80" dirty="0">
                <a:latin typeface="Arial"/>
                <a:cs typeface="Arial"/>
              </a:rPr>
              <a:t>  </a:t>
            </a:r>
            <a:r>
              <a:rPr sz="2000" dirty="0">
                <a:latin typeface="Arial"/>
                <a:cs typeface="Arial"/>
              </a:rPr>
              <a:t>En</a:t>
            </a:r>
            <a:r>
              <a:rPr sz="2000" spc="75" dirty="0">
                <a:latin typeface="Arial"/>
                <a:cs typeface="Arial"/>
              </a:rPr>
              <a:t>  </a:t>
            </a:r>
            <a:r>
              <a:rPr sz="2000" spc="-10" dirty="0">
                <a:latin typeface="Arial"/>
                <a:cs typeface="Arial"/>
              </a:rPr>
              <a:t>estas </a:t>
            </a:r>
            <a:r>
              <a:rPr sz="2000" dirty="0">
                <a:latin typeface="Arial"/>
                <a:cs typeface="Arial"/>
              </a:rPr>
              <a:t>condiciones</a:t>
            </a:r>
            <a:r>
              <a:rPr sz="2000" spc="370" dirty="0">
                <a:latin typeface="Arial"/>
                <a:cs typeface="Arial"/>
              </a:rPr>
              <a:t> </a:t>
            </a:r>
            <a:r>
              <a:rPr sz="2000" dirty="0">
                <a:latin typeface="Arial"/>
                <a:cs typeface="Arial"/>
              </a:rPr>
              <a:t>se</a:t>
            </a:r>
            <a:r>
              <a:rPr sz="2000" spc="360" dirty="0">
                <a:latin typeface="Arial"/>
                <a:cs typeface="Arial"/>
              </a:rPr>
              <a:t> </a:t>
            </a:r>
            <a:r>
              <a:rPr sz="2000" dirty="0">
                <a:latin typeface="Arial"/>
                <a:cs typeface="Arial"/>
              </a:rPr>
              <a:t>caracterizaría</a:t>
            </a:r>
            <a:r>
              <a:rPr sz="2000" spc="380" dirty="0">
                <a:latin typeface="Arial"/>
                <a:cs typeface="Arial"/>
              </a:rPr>
              <a:t> </a:t>
            </a:r>
            <a:r>
              <a:rPr sz="2000" dirty="0">
                <a:latin typeface="Arial"/>
                <a:cs typeface="Arial"/>
              </a:rPr>
              <a:t>un</a:t>
            </a:r>
            <a:r>
              <a:rPr sz="2000" spc="360" dirty="0">
                <a:latin typeface="Arial"/>
                <a:cs typeface="Arial"/>
              </a:rPr>
              <a:t> </a:t>
            </a:r>
            <a:r>
              <a:rPr sz="2000" dirty="0">
                <a:latin typeface="Arial"/>
                <a:cs typeface="Arial"/>
              </a:rPr>
              <a:t>cortocircuito</a:t>
            </a:r>
            <a:r>
              <a:rPr sz="2000" spc="375" dirty="0">
                <a:latin typeface="Arial"/>
                <a:cs typeface="Arial"/>
              </a:rPr>
              <a:t> </a:t>
            </a:r>
            <a:r>
              <a:rPr sz="2000" dirty="0">
                <a:latin typeface="Arial"/>
                <a:cs typeface="Arial"/>
              </a:rPr>
              <a:t>bifásico</a:t>
            </a:r>
            <a:r>
              <a:rPr sz="2000" spc="365" dirty="0">
                <a:latin typeface="Arial"/>
                <a:cs typeface="Arial"/>
              </a:rPr>
              <a:t> </a:t>
            </a:r>
            <a:r>
              <a:rPr sz="2000" dirty="0">
                <a:latin typeface="Arial"/>
                <a:cs typeface="Arial"/>
              </a:rPr>
              <a:t>con</a:t>
            </a:r>
            <a:r>
              <a:rPr sz="2000" spc="365" dirty="0">
                <a:latin typeface="Arial"/>
                <a:cs typeface="Arial"/>
              </a:rPr>
              <a:t> </a:t>
            </a:r>
            <a:r>
              <a:rPr sz="2000" spc="-20" dirty="0">
                <a:latin typeface="Arial"/>
                <a:cs typeface="Arial"/>
              </a:rPr>
              <a:t>alta </a:t>
            </a:r>
            <a:r>
              <a:rPr sz="2000" spc="-10" dirty="0">
                <a:latin typeface="Arial"/>
                <a:cs typeface="Arial"/>
              </a:rPr>
              <a:t>corriente.</a:t>
            </a:r>
            <a:endParaRPr sz="2000">
              <a:latin typeface="Arial"/>
              <a:cs typeface="Arial"/>
            </a:endParaRPr>
          </a:p>
          <a:p>
            <a:pPr marL="12700" marR="5080" algn="just">
              <a:lnSpc>
                <a:spcPct val="80000"/>
              </a:lnSpc>
              <a:spcBef>
                <a:spcPts val="1695"/>
              </a:spcBef>
            </a:pPr>
            <a:r>
              <a:rPr sz="2000" dirty="0">
                <a:latin typeface="Arial"/>
                <a:cs typeface="Arial"/>
              </a:rPr>
              <a:t>Por</a:t>
            </a:r>
            <a:r>
              <a:rPr sz="2000" spc="65" dirty="0">
                <a:latin typeface="Arial"/>
                <a:cs typeface="Arial"/>
              </a:rPr>
              <a:t> </a:t>
            </a:r>
            <a:r>
              <a:rPr sz="2000" dirty="0">
                <a:latin typeface="Arial"/>
                <a:cs typeface="Arial"/>
              </a:rPr>
              <a:t>lo</a:t>
            </a:r>
            <a:r>
              <a:rPr sz="2000" spc="65" dirty="0">
                <a:latin typeface="Arial"/>
                <a:cs typeface="Arial"/>
              </a:rPr>
              <a:t> </a:t>
            </a:r>
            <a:r>
              <a:rPr sz="2000" dirty="0">
                <a:latin typeface="Arial"/>
                <a:cs typeface="Arial"/>
              </a:rPr>
              <a:t>tanto</a:t>
            </a:r>
            <a:r>
              <a:rPr sz="2000" spc="55" dirty="0">
                <a:latin typeface="Arial"/>
                <a:cs typeface="Arial"/>
              </a:rPr>
              <a:t> </a:t>
            </a:r>
            <a:r>
              <a:rPr sz="2000" dirty="0">
                <a:latin typeface="Arial"/>
                <a:cs typeface="Arial"/>
              </a:rPr>
              <a:t>es</a:t>
            </a:r>
            <a:r>
              <a:rPr sz="2000" spc="70" dirty="0">
                <a:latin typeface="Arial"/>
                <a:cs typeface="Arial"/>
              </a:rPr>
              <a:t> </a:t>
            </a:r>
            <a:r>
              <a:rPr sz="2000" dirty="0">
                <a:latin typeface="Arial"/>
                <a:cs typeface="Arial"/>
              </a:rPr>
              <a:t>esencial</a:t>
            </a:r>
            <a:r>
              <a:rPr sz="2000" spc="75" dirty="0">
                <a:latin typeface="Arial"/>
                <a:cs typeface="Arial"/>
              </a:rPr>
              <a:t> </a:t>
            </a:r>
            <a:r>
              <a:rPr sz="2000" dirty="0">
                <a:latin typeface="Arial"/>
                <a:cs typeface="Arial"/>
              </a:rPr>
              <a:t>un</a:t>
            </a:r>
            <a:r>
              <a:rPr sz="2000" spc="50" dirty="0">
                <a:latin typeface="Arial"/>
                <a:cs typeface="Arial"/>
              </a:rPr>
              <a:t> </a:t>
            </a:r>
            <a:r>
              <a:rPr sz="2000" dirty="0">
                <a:latin typeface="Arial"/>
                <a:cs typeface="Arial"/>
              </a:rPr>
              <a:t>circuito</a:t>
            </a:r>
            <a:r>
              <a:rPr sz="2000" spc="60" dirty="0">
                <a:latin typeface="Arial"/>
                <a:cs typeface="Arial"/>
              </a:rPr>
              <a:t> </a:t>
            </a:r>
            <a:r>
              <a:rPr sz="2000" dirty="0">
                <a:latin typeface="Arial"/>
                <a:cs typeface="Arial"/>
              </a:rPr>
              <a:t>que</a:t>
            </a:r>
            <a:r>
              <a:rPr sz="2000" spc="40" dirty="0">
                <a:latin typeface="Arial"/>
                <a:cs typeface="Arial"/>
              </a:rPr>
              <a:t> </a:t>
            </a:r>
            <a:r>
              <a:rPr sz="2000" dirty="0">
                <a:latin typeface="Arial"/>
                <a:cs typeface="Arial"/>
              </a:rPr>
              <a:t>detecte</a:t>
            </a:r>
            <a:r>
              <a:rPr sz="2000" spc="60" dirty="0">
                <a:latin typeface="Arial"/>
                <a:cs typeface="Arial"/>
              </a:rPr>
              <a:t> </a:t>
            </a:r>
            <a:r>
              <a:rPr sz="2000" dirty="0">
                <a:latin typeface="Arial"/>
                <a:cs typeface="Arial"/>
              </a:rPr>
              <a:t>cuando</a:t>
            </a:r>
            <a:r>
              <a:rPr sz="2000" spc="70" dirty="0">
                <a:latin typeface="Arial"/>
                <a:cs typeface="Arial"/>
              </a:rPr>
              <a:t> </a:t>
            </a:r>
            <a:r>
              <a:rPr sz="2000" dirty="0">
                <a:latin typeface="Arial"/>
                <a:cs typeface="Arial"/>
              </a:rPr>
              <a:t>una</a:t>
            </a:r>
            <a:r>
              <a:rPr sz="2000" spc="70" dirty="0">
                <a:latin typeface="Arial"/>
                <a:cs typeface="Arial"/>
              </a:rPr>
              <a:t> </a:t>
            </a:r>
            <a:r>
              <a:rPr sz="2000" spc="-20" dirty="0">
                <a:latin typeface="Arial"/>
                <a:cs typeface="Arial"/>
              </a:rPr>
              <a:t>fase </a:t>
            </a:r>
            <a:r>
              <a:rPr sz="2000" dirty="0">
                <a:latin typeface="Arial"/>
                <a:cs typeface="Arial"/>
              </a:rPr>
              <a:t>va</a:t>
            </a:r>
            <a:r>
              <a:rPr sz="2000" spc="155" dirty="0">
                <a:latin typeface="Arial"/>
                <a:cs typeface="Arial"/>
              </a:rPr>
              <a:t> </a:t>
            </a:r>
            <a:r>
              <a:rPr sz="2000" dirty="0">
                <a:latin typeface="Arial"/>
                <a:cs typeface="Arial"/>
              </a:rPr>
              <a:t>a</a:t>
            </a:r>
            <a:r>
              <a:rPr sz="2000" spc="165" dirty="0">
                <a:latin typeface="Arial"/>
                <a:cs typeface="Arial"/>
              </a:rPr>
              <a:t> </a:t>
            </a:r>
            <a:r>
              <a:rPr sz="2000" dirty="0">
                <a:latin typeface="Arial"/>
                <a:cs typeface="Arial"/>
              </a:rPr>
              <a:t>tierra</a:t>
            </a:r>
            <a:r>
              <a:rPr sz="2000" spc="160" dirty="0">
                <a:latin typeface="Arial"/>
                <a:cs typeface="Arial"/>
              </a:rPr>
              <a:t> </a:t>
            </a:r>
            <a:r>
              <a:rPr sz="2000" dirty="0">
                <a:latin typeface="Arial"/>
                <a:cs typeface="Arial"/>
              </a:rPr>
              <a:t>y</a:t>
            </a:r>
            <a:r>
              <a:rPr sz="2000" spc="150" dirty="0">
                <a:latin typeface="Arial"/>
                <a:cs typeface="Arial"/>
              </a:rPr>
              <a:t> </a:t>
            </a:r>
            <a:r>
              <a:rPr sz="2000" dirty="0">
                <a:latin typeface="Arial"/>
                <a:cs typeface="Arial"/>
              </a:rPr>
              <a:t>emita</a:t>
            </a:r>
            <a:r>
              <a:rPr sz="2000" spc="165" dirty="0">
                <a:latin typeface="Arial"/>
                <a:cs typeface="Arial"/>
              </a:rPr>
              <a:t> </a:t>
            </a:r>
            <a:r>
              <a:rPr sz="2000" dirty="0">
                <a:latin typeface="Arial"/>
                <a:cs typeface="Arial"/>
              </a:rPr>
              <a:t>una</a:t>
            </a:r>
            <a:r>
              <a:rPr sz="2000" spc="165" dirty="0">
                <a:latin typeface="Arial"/>
                <a:cs typeface="Arial"/>
              </a:rPr>
              <a:t> </a:t>
            </a:r>
            <a:r>
              <a:rPr sz="2000" dirty="0">
                <a:latin typeface="Arial"/>
                <a:cs typeface="Arial"/>
              </a:rPr>
              <a:t>alarma</a:t>
            </a:r>
            <a:r>
              <a:rPr sz="2000" spc="155" dirty="0">
                <a:latin typeface="Arial"/>
                <a:cs typeface="Arial"/>
              </a:rPr>
              <a:t> </a:t>
            </a:r>
            <a:r>
              <a:rPr sz="2000" dirty="0">
                <a:latin typeface="Arial"/>
                <a:cs typeface="Arial"/>
              </a:rPr>
              <a:t>correspondiente.</a:t>
            </a:r>
            <a:r>
              <a:rPr sz="2000" spc="155" dirty="0">
                <a:latin typeface="Arial"/>
                <a:cs typeface="Arial"/>
              </a:rPr>
              <a:t> </a:t>
            </a:r>
            <a:r>
              <a:rPr sz="2000" dirty="0">
                <a:latin typeface="Arial"/>
                <a:cs typeface="Arial"/>
              </a:rPr>
              <a:t>El</a:t>
            </a:r>
            <a:r>
              <a:rPr sz="2000" spc="170" dirty="0">
                <a:latin typeface="Arial"/>
                <a:cs typeface="Arial"/>
              </a:rPr>
              <a:t> </a:t>
            </a:r>
            <a:r>
              <a:rPr sz="2000" dirty="0">
                <a:latin typeface="Arial"/>
                <a:cs typeface="Arial"/>
              </a:rPr>
              <a:t>problema</a:t>
            </a:r>
            <a:r>
              <a:rPr sz="2000" spc="160" dirty="0">
                <a:latin typeface="Arial"/>
                <a:cs typeface="Arial"/>
              </a:rPr>
              <a:t> </a:t>
            </a:r>
            <a:r>
              <a:rPr sz="2000" spc="-25" dirty="0">
                <a:latin typeface="Arial"/>
                <a:cs typeface="Arial"/>
              </a:rPr>
              <a:t>es </a:t>
            </a:r>
            <a:r>
              <a:rPr sz="2000" dirty="0">
                <a:latin typeface="Arial"/>
                <a:cs typeface="Arial"/>
              </a:rPr>
              <a:t>que</a:t>
            </a:r>
            <a:r>
              <a:rPr sz="2000" spc="605" dirty="0">
                <a:latin typeface="Arial"/>
                <a:cs typeface="Arial"/>
              </a:rPr>
              <a:t> </a:t>
            </a:r>
            <a:r>
              <a:rPr sz="2000" dirty="0">
                <a:latin typeface="Arial"/>
                <a:cs typeface="Arial"/>
              </a:rPr>
              <a:t>no</a:t>
            </a:r>
            <a:r>
              <a:rPr sz="2000" spc="595" dirty="0">
                <a:latin typeface="Arial"/>
                <a:cs typeface="Arial"/>
              </a:rPr>
              <a:t> </a:t>
            </a:r>
            <a:r>
              <a:rPr sz="2000" dirty="0">
                <a:latin typeface="Arial"/>
                <a:cs typeface="Arial"/>
              </a:rPr>
              <a:t>se</a:t>
            </a:r>
            <a:r>
              <a:rPr sz="2000" spc="595" dirty="0">
                <a:latin typeface="Arial"/>
                <a:cs typeface="Arial"/>
              </a:rPr>
              <a:t> </a:t>
            </a:r>
            <a:r>
              <a:rPr sz="2000" dirty="0">
                <a:latin typeface="Arial"/>
                <a:cs typeface="Arial"/>
              </a:rPr>
              <a:t>sabe</a:t>
            </a:r>
            <a:r>
              <a:rPr sz="2000" spc="605" dirty="0">
                <a:latin typeface="Arial"/>
                <a:cs typeface="Arial"/>
              </a:rPr>
              <a:t> </a:t>
            </a:r>
            <a:r>
              <a:rPr sz="2000" dirty="0">
                <a:latin typeface="Arial"/>
                <a:cs typeface="Arial"/>
              </a:rPr>
              <a:t>en</a:t>
            </a:r>
            <a:r>
              <a:rPr sz="2000" spc="595" dirty="0">
                <a:latin typeface="Arial"/>
                <a:cs typeface="Arial"/>
              </a:rPr>
              <a:t> </a:t>
            </a:r>
            <a:r>
              <a:rPr sz="2000" dirty="0">
                <a:latin typeface="Arial"/>
                <a:cs typeface="Arial"/>
              </a:rPr>
              <a:t>que</a:t>
            </a:r>
            <a:r>
              <a:rPr sz="2000" spc="595" dirty="0">
                <a:latin typeface="Arial"/>
                <a:cs typeface="Arial"/>
              </a:rPr>
              <a:t> </a:t>
            </a:r>
            <a:r>
              <a:rPr sz="2000" dirty="0">
                <a:latin typeface="Arial"/>
                <a:cs typeface="Arial"/>
              </a:rPr>
              <a:t>punto</a:t>
            </a:r>
            <a:r>
              <a:rPr sz="2000" spc="605" dirty="0">
                <a:latin typeface="Arial"/>
                <a:cs typeface="Arial"/>
              </a:rPr>
              <a:t> </a:t>
            </a:r>
            <a:r>
              <a:rPr sz="2000" dirty="0">
                <a:latin typeface="Arial"/>
                <a:cs typeface="Arial"/>
              </a:rPr>
              <a:t>del</a:t>
            </a:r>
            <a:r>
              <a:rPr sz="2000" spc="610" dirty="0">
                <a:latin typeface="Arial"/>
                <a:cs typeface="Arial"/>
              </a:rPr>
              <a:t> </a:t>
            </a:r>
            <a:r>
              <a:rPr sz="2000" dirty="0">
                <a:latin typeface="Arial"/>
                <a:cs typeface="Arial"/>
              </a:rPr>
              <a:t>sistema</a:t>
            </a:r>
            <a:r>
              <a:rPr sz="2000" spc="595" dirty="0">
                <a:latin typeface="Arial"/>
                <a:cs typeface="Arial"/>
              </a:rPr>
              <a:t> </a:t>
            </a:r>
            <a:r>
              <a:rPr sz="2000" dirty="0">
                <a:latin typeface="Arial"/>
                <a:cs typeface="Arial"/>
              </a:rPr>
              <a:t>se</a:t>
            </a:r>
            <a:r>
              <a:rPr sz="2000" spc="610" dirty="0">
                <a:latin typeface="Arial"/>
                <a:cs typeface="Arial"/>
              </a:rPr>
              <a:t> </a:t>
            </a:r>
            <a:r>
              <a:rPr sz="2000" dirty="0">
                <a:latin typeface="Arial"/>
                <a:cs typeface="Arial"/>
              </a:rPr>
              <a:t>encuentra</a:t>
            </a:r>
            <a:r>
              <a:rPr sz="2000" spc="610" dirty="0">
                <a:latin typeface="Arial"/>
                <a:cs typeface="Arial"/>
              </a:rPr>
              <a:t> </a:t>
            </a:r>
            <a:r>
              <a:rPr sz="2000" spc="-25" dirty="0">
                <a:latin typeface="Arial"/>
                <a:cs typeface="Arial"/>
              </a:rPr>
              <a:t>el </a:t>
            </a:r>
            <a:r>
              <a:rPr sz="2000" spc="-10" dirty="0">
                <a:latin typeface="Arial"/>
                <a:cs typeface="Arial"/>
              </a:rPr>
              <a:t>cortocircuito.</a:t>
            </a:r>
            <a:endParaRPr sz="20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14602"/>
            <a:ext cx="7348855" cy="513080"/>
          </a:xfrm>
          <a:prstGeom prst="rect">
            <a:avLst/>
          </a:prstGeom>
        </p:spPr>
        <p:txBody>
          <a:bodyPr vert="horz" wrap="square" lIns="0" tIns="12065" rIns="0" bIns="0" rtlCol="0">
            <a:spAutoFit/>
          </a:bodyPr>
          <a:lstStyle/>
          <a:p>
            <a:pPr marL="12700" marR="5080">
              <a:lnSpc>
                <a:spcPct val="100000"/>
              </a:lnSpc>
              <a:spcBef>
                <a:spcPts val="95"/>
              </a:spcBef>
            </a:pPr>
            <a:r>
              <a:rPr sz="1600" dirty="0">
                <a:latin typeface="Arial"/>
                <a:cs typeface="Arial"/>
              </a:rPr>
              <a:t>La</a:t>
            </a:r>
            <a:r>
              <a:rPr sz="1600" spc="440" dirty="0">
                <a:latin typeface="Arial"/>
                <a:cs typeface="Arial"/>
              </a:rPr>
              <a:t> </a:t>
            </a:r>
            <a:r>
              <a:rPr sz="1600" dirty="0">
                <a:latin typeface="Arial"/>
                <a:cs typeface="Arial"/>
              </a:rPr>
              <a:t>corriente</a:t>
            </a:r>
            <a:r>
              <a:rPr sz="1600" spc="440" dirty="0">
                <a:latin typeface="Arial"/>
                <a:cs typeface="Arial"/>
              </a:rPr>
              <a:t> </a:t>
            </a:r>
            <a:r>
              <a:rPr sz="1600" dirty="0">
                <a:latin typeface="Arial"/>
                <a:cs typeface="Arial"/>
              </a:rPr>
              <a:t>de</a:t>
            </a:r>
            <a:r>
              <a:rPr sz="1600" spc="445" dirty="0">
                <a:latin typeface="Arial"/>
                <a:cs typeface="Arial"/>
              </a:rPr>
              <a:t> </a:t>
            </a:r>
            <a:r>
              <a:rPr sz="1600" dirty="0">
                <a:latin typeface="Arial"/>
                <a:cs typeface="Arial"/>
              </a:rPr>
              <a:t>cortocircuito</a:t>
            </a:r>
            <a:r>
              <a:rPr sz="1600" spc="445" dirty="0">
                <a:latin typeface="Arial"/>
                <a:cs typeface="Arial"/>
              </a:rPr>
              <a:t> </a:t>
            </a:r>
            <a:r>
              <a:rPr sz="1600" dirty="0">
                <a:latin typeface="Arial"/>
                <a:cs typeface="Arial"/>
              </a:rPr>
              <a:t>existirá</a:t>
            </a:r>
            <a:r>
              <a:rPr sz="1600" spc="440" dirty="0">
                <a:latin typeface="Arial"/>
                <a:cs typeface="Arial"/>
              </a:rPr>
              <a:t> </a:t>
            </a:r>
            <a:r>
              <a:rPr sz="1600" dirty="0">
                <a:latin typeface="Arial"/>
                <a:cs typeface="Arial"/>
              </a:rPr>
              <a:t>en</a:t>
            </a:r>
            <a:r>
              <a:rPr sz="1600" spc="440" dirty="0">
                <a:latin typeface="Arial"/>
                <a:cs typeface="Arial"/>
              </a:rPr>
              <a:t> </a:t>
            </a:r>
            <a:r>
              <a:rPr sz="1600" dirty="0">
                <a:latin typeface="Arial"/>
                <a:cs typeface="Arial"/>
              </a:rPr>
              <a:t>cantidades</a:t>
            </a:r>
            <a:r>
              <a:rPr sz="1600" spc="445" dirty="0">
                <a:latin typeface="Arial"/>
                <a:cs typeface="Arial"/>
              </a:rPr>
              <a:t> </a:t>
            </a:r>
            <a:r>
              <a:rPr sz="1600" dirty="0">
                <a:latin typeface="Arial"/>
                <a:cs typeface="Arial"/>
              </a:rPr>
              <a:t>pequeñas,</a:t>
            </a:r>
            <a:r>
              <a:rPr sz="1600" spc="445" dirty="0">
                <a:latin typeface="Arial"/>
                <a:cs typeface="Arial"/>
              </a:rPr>
              <a:t> </a:t>
            </a:r>
            <a:r>
              <a:rPr sz="1600" dirty="0">
                <a:latin typeface="Arial"/>
                <a:cs typeface="Arial"/>
              </a:rPr>
              <a:t>debido</a:t>
            </a:r>
            <a:r>
              <a:rPr sz="1600" spc="440" dirty="0">
                <a:latin typeface="Arial"/>
                <a:cs typeface="Arial"/>
              </a:rPr>
              <a:t> </a:t>
            </a:r>
            <a:r>
              <a:rPr sz="1600" dirty="0">
                <a:latin typeface="Arial"/>
                <a:cs typeface="Arial"/>
              </a:rPr>
              <a:t>a</a:t>
            </a:r>
            <a:r>
              <a:rPr sz="1600" spc="434" dirty="0">
                <a:latin typeface="Arial"/>
                <a:cs typeface="Arial"/>
              </a:rPr>
              <a:t> </a:t>
            </a:r>
            <a:r>
              <a:rPr sz="1600" spc="-25" dirty="0">
                <a:latin typeface="Arial"/>
                <a:cs typeface="Arial"/>
              </a:rPr>
              <a:t>los </a:t>
            </a:r>
            <a:r>
              <a:rPr sz="1600" dirty="0">
                <a:latin typeface="Arial"/>
                <a:cs typeface="Arial"/>
              </a:rPr>
              <a:t>capacitores</a:t>
            </a:r>
            <a:r>
              <a:rPr sz="1600" spc="-45" dirty="0">
                <a:latin typeface="Arial"/>
                <a:cs typeface="Arial"/>
              </a:rPr>
              <a:t> </a:t>
            </a:r>
            <a:r>
              <a:rPr sz="1600" dirty="0">
                <a:latin typeface="Arial"/>
                <a:cs typeface="Arial"/>
              </a:rPr>
              <a:t>del</a:t>
            </a:r>
            <a:r>
              <a:rPr sz="1600" spc="-55" dirty="0">
                <a:latin typeface="Arial"/>
                <a:cs typeface="Arial"/>
              </a:rPr>
              <a:t> </a:t>
            </a:r>
            <a:r>
              <a:rPr sz="1600" dirty="0">
                <a:latin typeface="Arial"/>
                <a:cs typeface="Arial"/>
              </a:rPr>
              <a:t>sistema,</a:t>
            </a:r>
            <a:r>
              <a:rPr sz="1600" spc="-30" dirty="0">
                <a:latin typeface="Arial"/>
                <a:cs typeface="Arial"/>
              </a:rPr>
              <a:t> </a:t>
            </a:r>
            <a:r>
              <a:rPr sz="1600" dirty="0">
                <a:latin typeface="Arial"/>
                <a:cs typeface="Arial"/>
              </a:rPr>
              <a:t>conforme</a:t>
            </a:r>
            <a:r>
              <a:rPr sz="1600" spc="-35" dirty="0">
                <a:latin typeface="Arial"/>
                <a:cs typeface="Arial"/>
              </a:rPr>
              <a:t> </a:t>
            </a:r>
            <a:r>
              <a:rPr sz="1600" dirty="0">
                <a:latin typeface="Arial"/>
                <a:cs typeface="Arial"/>
              </a:rPr>
              <a:t>a</a:t>
            </a:r>
            <a:r>
              <a:rPr sz="1600" spc="-35" dirty="0">
                <a:latin typeface="Arial"/>
                <a:cs typeface="Arial"/>
              </a:rPr>
              <a:t> </a:t>
            </a:r>
            <a:r>
              <a:rPr sz="1600" dirty="0">
                <a:latin typeface="Arial"/>
                <a:cs typeface="Arial"/>
              </a:rPr>
              <a:t>la</a:t>
            </a:r>
            <a:r>
              <a:rPr sz="1600" spc="-55" dirty="0">
                <a:latin typeface="Arial"/>
                <a:cs typeface="Arial"/>
              </a:rPr>
              <a:t> </a:t>
            </a:r>
            <a:r>
              <a:rPr sz="1600" spc="-10" dirty="0">
                <a:latin typeface="Arial"/>
                <a:cs typeface="Arial"/>
              </a:rPr>
              <a:t>figura.</a:t>
            </a:r>
            <a:endParaRPr sz="1600">
              <a:latin typeface="Arial"/>
              <a:cs typeface="Arial"/>
            </a:endParaRPr>
          </a:p>
        </p:txBody>
      </p:sp>
      <p:pic>
        <p:nvPicPr>
          <p:cNvPr id="3" name="object 3"/>
          <p:cNvPicPr/>
          <p:nvPr/>
        </p:nvPicPr>
        <p:blipFill>
          <a:blip r:embed="rId2" cstate="print"/>
          <a:stretch>
            <a:fillRect/>
          </a:stretch>
        </p:blipFill>
        <p:spPr>
          <a:xfrm>
            <a:off x="1890590" y="2359536"/>
            <a:ext cx="5480210" cy="1652924"/>
          </a:xfrm>
          <a:prstGeom prst="rect">
            <a:avLst/>
          </a:prstGeom>
        </p:spPr>
      </p:pic>
      <p:sp>
        <p:nvSpPr>
          <p:cNvPr id="4" name="object 4"/>
          <p:cNvSpPr txBox="1"/>
          <p:nvPr/>
        </p:nvSpPr>
        <p:spPr>
          <a:xfrm>
            <a:off x="1105914" y="4178884"/>
            <a:ext cx="7349490" cy="1903095"/>
          </a:xfrm>
          <a:prstGeom prst="rect">
            <a:avLst/>
          </a:prstGeom>
        </p:spPr>
        <p:txBody>
          <a:bodyPr vert="horz" wrap="square" lIns="0" tIns="12065" rIns="0" bIns="0" rtlCol="0">
            <a:spAutoFit/>
          </a:bodyPr>
          <a:lstStyle/>
          <a:p>
            <a:pPr marL="12700" algn="just">
              <a:lnSpc>
                <a:spcPct val="100000"/>
              </a:lnSpc>
              <a:spcBef>
                <a:spcPts val="95"/>
              </a:spcBef>
            </a:pPr>
            <a:r>
              <a:rPr sz="1600" dirty="0">
                <a:latin typeface="Arial"/>
                <a:cs typeface="Arial"/>
              </a:rPr>
              <a:t>Cuanto</a:t>
            </a:r>
            <a:r>
              <a:rPr sz="1600" spc="-15" dirty="0">
                <a:latin typeface="Arial"/>
                <a:cs typeface="Arial"/>
              </a:rPr>
              <a:t> </a:t>
            </a:r>
            <a:r>
              <a:rPr sz="1600" dirty="0">
                <a:latin typeface="Arial"/>
                <a:cs typeface="Arial"/>
              </a:rPr>
              <a:t>mayor es</a:t>
            </a:r>
            <a:r>
              <a:rPr sz="1600" spc="5" dirty="0">
                <a:latin typeface="Arial"/>
                <a:cs typeface="Arial"/>
              </a:rPr>
              <a:t> </a:t>
            </a:r>
            <a:r>
              <a:rPr sz="1600" dirty="0">
                <a:latin typeface="Arial"/>
                <a:cs typeface="Arial"/>
              </a:rPr>
              <a:t>la</a:t>
            </a:r>
            <a:r>
              <a:rPr sz="1600" spc="-15" dirty="0">
                <a:latin typeface="Arial"/>
                <a:cs typeface="Arial"/>
              </a:rPr>
              <a:t> </a:t>
            </a:r>
            <a:r>
              <a:rPr sz="1600" dirty="0">
                <a:latin typeface="Arial"/>
                <a:cs typeface="Arial"/>
              </a:rPr>
              <a:t>corriente, mayor debe</a:t>
            </a:r>
            <a:r>
              <a:rPr sz="1600" spc="-15" dirty="0">
                <a:latin typeface="Arial"/>
                <a:cs typeface="Arial"/>
              </a:rPr>
              <a:t> </a:t>
            </a:r>
            <a:r>
              <a:rPr sz="1600" dirty="0">
                <a:latin typeface="Arial"/>
                <a:cs typeface="Arial"/>
              </a:rPr>
              <a:t>ser</a:t>
            </a:r>
            <a:r>
              <a:rPr sz="1600" spc="-10" dirty="0">
                <a:latin typeface="Arial"/>
                <a:cs typeface="Arial"/>
              </a:rPr>
              <a:t> </a:t>
            </a:r>
            <a:r>
              <a:rPr sz="1600" dirty="0">
                <a:latin typeface="Arial"/>
                <a:cs typeface="Arial"/>
              </a:rPr>
              <a:t>la</a:t>
            </a:r>
            <a:r>
              <a:rPr sz="1600" spc="-15" dirty="0">
                <a:latin typeface="Arial"/>
                <a:cs typeface="Arial"/>
              </a:rPr>
              <a:t> </a:t>
            </a:r>
            <a:r>
              <a:rPr sz="1600" dirty="0">
                <a:latin typeface="Arial"/>
                <a:cs typeface="Arial"/>
              </a:rPr>
              <a:t>capacitancia</a:t>
            </a:r>
            <a:r>
              <a:rPr sz="1600" spc="-10" dirty="0">
                <a:latin typeface="Arial"/>
                <a:cs typeface="Arial"/>
              </a:rPr>
              <a:t> </a:t>
            </a:r>
            <a:r>
              <a:rPr sz="1600" dirty="0">
                <a:latin typeface="Arial"/>
                <a:cs typeface="Arial"/>
              </a:rPr>
              <a:t>del</a:t>
            </a:r>
            <a:r>
              <a:rPr sz="1600" spc="-5" dirty="0">
                <a:latin typeface="Arial"/>
                <a:cs typeface="Arial"/>
              </a:rPr>
              <a:t> </a:t>
            </a:r>
            <a:r>
              <a:rPr sz="1600" dirty="0">
                <a:latin typeface="Arial"/>
                <a:cs typeface="Arial"/>
              </a:rPr>
              <a:t>circuito,</a:t>
            </a:r>
            <a:r>
              <a:rPr sz="1600" spc="-5" dirty="0">
                <a:latin typeface="Arial"/>
                <a:cs typeface="Arial"/>
              </a:rPr>
              <a:t> </a:t>
            </a:r>
            <a:r>
              <a:rPr sz="1600" dirty="0">
                <a:latin typeface="Arial"/>
                <a:cs typeface="Arial"/>
              </a:rPr>
              <a:t>el</a:t>
            </a:r>
            <a:r>
              <a:rPr sz="1600" spc="-5" dirty="0">
                <a:latin typeface="Arial"/>
                <a:cs typeface="Arial"/>
              </a:rPr>
              <a:t> </a:t>
            </a:r>
            <a:r>
              <a:rPr sz="1600" spc="-20" dirty="0">
                <a:latin typeface="Arial"/>
                <a:cs typeface="Arial"/>
              </a:rPr>
              <a:t>cual</a:t>
            </a:r>
            <a:endParaRPr sz="1600">
              <a:latin typeface="Arial"/>
              <a:cs typeface="Arial"/>
            </a:endParaRPr>
          </a:p>
          <a:p>
            <a:pPr marL="12700" algn="just">
              <a:lnSpc>
                <a:spcPct val="100000"/>
              </a:lnSpc>
            </a:pPr>
            <a:r>
              <a:rPr sz="1600" dirty="0">
                <a:latin typeface="Arial"/>
                <a:cs typeface="Arial"/>
              </a:rPr>
              <a:t>está</a:t>
            </a:r>
            <a:r>
              <a:rPr sz="1600" spc="-40" dirty="0">
                <a:latin typeface="Arial"/>
                <a:cs typeface="Arial"/>
              </a:rPr>
              <a:t> </a:t>
            </a:r>
            <a:r>
              <a:rPr sz="1600" dirty="0">
                <a:latin typeface="Arial"/>
                <a:cs typeface="Arial"/>
              </a:rPr>
              <a:t>constituido</a:t>
            </a:r>
            <a:r>
              <a:rPr sz="1600" spc="-55" dirty="0">
                <a:latin typeface="Arial"/>
                <a:cs typeface="Arial"/>
              </a:rPr>
              <a:t> </a:t>
            </a:r>
            <a:r>
              <a:rPr sz="1600" dirty="0">
                <a:latin typeface="Arial"/>
                <a:cs typeface="Arial"/>
              </a:rPr>
              <a:t>por</a:t>
            </a:r>
            <a:r>
              <a:rPr sz="1600" spc="-45" dirty="0">
                <a:latin typeface="Arial"/>
                <a:cs typeface="Arial"/>
              </a:rPr>
              <a:t> </a:t>
            </a:r>
            <a:r>
              <a:rPr sz="1600" dirty="0">
                <a:latin typeface="Arial"/>
                <a:cs typeface="Arial"/>
              </a:rPr>
              <a:t>cables</a:t>
            </a:r>
            <a:r>
              <a:rPr sz="1600" spc="-50" dirty="0">
                <a:latin typeface="Arial"/>
                <a:cs typeface="Arial"/>
              </a:rPr>
              <a:t> </a:t>
            </a:r>
            <a:r>
              <a:rPr sz="1600" spc="-10" dirty="0">
                <a:latin typeface="Arial"/>
                <a:cs typeface="Arial"/>
              </a:rPr>
              <a:t>aislados.</a:t>
            </a:r>
            <a:endParaRPr sz="1600">
              <a:latin typeface="Arial"/>
              <a:cs typeface="Arial"/>
            </a:endParaRPr>
          </a:p>
          <a:p>
            <a:pPr marL="12700" marR="5080" algn="just">
              <a:lnSpc>
                <a:spcPct val="100000"/>
              </a:lnSpc>
              <a:spcBef>
                <a:spcPts val="1345"/>
              </a:spcBef>
            </a:pPr>
            <a:r>
              <a:rPr sz="1600" dirty="0">
                <a:latin typeface="Arial"/>
                <a:cs typeface="Arial"/>
              </a:rPr>
              <a:t>Si</a:t>
            </a:r>
            <a:r>
              <a:rPr sz="1600" spc="550" dirty="0">
                <a:latin typeface="Arial"/>
                <a:cs typeface="Arial"/>
              </a:rPr>
              <a:t> </a:t>
            </a:r>
            <a:r>
              <a:rPr sz="1600" dirty="0">
                <a:latin typeface="Arial"/>
                <a:cs typeface="Arial"/>
              </a:rPr>
              <a:t>la</a:t>
            </a:r>
            <a:r>
              <a:rPr sz="1600" spc="545" dirty="0">
                <a:latin typeface="Arial"/>
                <a:cs typeface="Arial"/>
              </a:rPr>
              <a:t> </a:t>
            </a:r>
            <a:r>
              <a:rPr sz="1600" dirty="0">
                <a:latin typeface="Arial"/>
                <a:cs typeface="Arial"/>
              </a:rPr>
              <a:t>corriente</a:t>
            </a:r>
            <a:r>
              <a:rPr sz="1600" spc="570" dirty="0">
                <a:latin typeface="Arial"/>
                <a:cs typeface="Arial"/>
              </a:rPr>
              <a:t> </a:t>
            </a:r>
            <a:r>
              <a:rPr sz="1600" dirty="0">
                <a:latin typeface="Arial"/>
                <a:cs typeface="Arial"/>
              </a:rPr>
              <a:t>es</a:t>
            </a:r>
            <a:r>
              <a:rPr sz="1600" spc="550" dirty="0">
                <a:latin typeface="Arial"/>
                <a:cs typeface="Arial"/>
              </a:rPr>
              <a:t> </a:t>
            </a:r>
            <a:r>
              <a:rPr sz="1600" dirty="0">
                <a:latin typeface="Arial"/>
                <a:cs typeface="Arial"/>
              </a:rPr>
              <a:t>pequeña,</a:t>
            </a:r>
            <a:r>
              <a:rPr sz="1600" spc="560" dirty="0">
                <a:latin typeface="Arial"/>
                <a:cs typeface="Arial"/>
              </a:rPr>
              <a:t> </a:t>
            </a:r>
            <a:r>
              <a:rPr sz="1600" dirty="0">
                <a:latin typeface="Arial"/>
                <a:cs typeface="Arial"/>
              </a:rPr>
              <a:t>no</a:t>
            </a:r>
            <a:r>
              <a:rPr sz="1600" spc="555" dirty="0">
                <a:latin typeface="Arial"/>
                <a:cs typeface="Arial"/>
              </a:rPr>
              <a:t> </a:t>
            </a:r>
            <a:r>
              <a:rPr sz="1600" dirty="0">
                <a:latin typeface="Arial"/>
                <a:cs typeface="Arial"/>
              </a:rPr>
              <a:t>es</a:t>
            </a:r>
            <a:r>
              <a:rPr sz="1600" spc="565" dirty="0">
                <a:latin typeface="Arial"/>
                <a:cs typeface="Arial"/>
              </a:rPr>
              <a:t> </a:t>
            </a:r>
            <a:r>
              <a:rPr sz="1600" dirty="0">
                <a:latin typeface="Arial"/>
                <a:cs typeface="Arial"/>
              </a:rPr>
              <a:t>detectado</a:t>
            </a:r>
            <a:r>
              <a:rPr sz="1600" spc="575" dirty="0">
                <a:latin typeface="Arial"/>
                <a:cs typeface="Arial"/>
              </a:rPr>
              <a:t> </a:t>
            </a:r>
            <a:r>
              <a:rPr sz="1600" dirty="0">
                <a:latin typeface="Arial"/>
                <a:cs typeface="Arial"/>
              </a:rPr>
              <a:t>por</a:t>
            </a:r>
            <a:r>
              <a:rPr sz="1600" spc="550" dirty="0">
                <a:latin typeface="Arial"/>
                <a:cs typeface="Arial"/>
              </a:rPr>
              <a:t> </a:t>
            </a:r>
            <a:r>
              <a:rPr sz="1600" dirty="0">
                <a:latin typeface="Arial"/>
                <a:cs typeface="Arial"/>
              </a:rPr>
              <a:t>los</a:t>
            </a:r>
            <a:r>
              <a:rPr sz="1600" spc="555" dirty="0">
                <a:latin typeface="Arial"/>
                <a:cs typeface="Arial"/>
              </a:rPr>
              <a:t> </a:t>
            </a:r>
            <a:r>
              <a:rPr sz="1600" dirty="0">
                <a:latin typeface="Arial"/>
                <a:cs typeface="Arial"/>
              </a:rPr>
              <a:t>relés</a:t>
            </a:r>
            <a:r>
              <a:rPr sz="1600" spc="555" dirty="0">
                <a:latin typeface="Arial"/>
                <a:cs typeface="Arial"/>
              </a:rPr>
              <a:t> </a:t>
            </a:r>
            <a:r>
              <a:rPr sz="1600" dirty="0">
                <a:latin typeface="Arial"/>
                <a:cs typeface="Arial"/>
              </a:rPr>
              <a:t>de</a:t>
            </a:r>
            <a:r>
              <a:rPr sz="1600" spc="540" dirty="0">
                <a:latin typeface="Arial"/>
                <a:cs typeface="Arial"/>
              </a:rPr>
              <a:t> </a:t>
            </a:r>
            <a:r>
              <a:rPr sz="1600" spc="-10" dirty="0">
                <a:latin typeface="Arial"/>
                <a:cs typeface="Arial"/>
              </a:rPr>
              <a:t>protección, </a:t>
            </a:r>
            <a:r>
              <a:rPr sz="1600" dirty="0">
                <a:latin typeface="Arial"/>
                <a:cs typeface="Arial"/>
              </a:rPr>
              <a:t>ocasionando</a:t>
            </a:r>
            <a:r>
              <a:rPr sz="1600" spc="235" dirty="0">
                <a:latin typeface="Arial"/>
                <a:cs typeface="Arial"/>
              </a:rPr>
              <a:t> </a:t>
            </a:r>
            <a:r>
              <a:rPr sz="1600" dirty="0">
                <a:latin typeface="Arial"/>
                <a:cs typeface="Arial"/>
              </a:rPr>
              <a:t>cierto</a:t>
            </a:r>
            <a:r>
              <a:rPr sz="1600" spc="240" dirty="0">
                <a:latin typeface="Arial"/>
                <a:cs typeface="Arial"/>
              </a:rPr>
              <a:t> </a:t>
            </a:r>
            <a:r>
              <a:rPr sz="1600" dirty="0">
                <a:latin typeface="Arial"/>
                <a:cs typeface="Arial"/>
              </a:rPr>
              <a:t>peligro</a:t>
            </a:r>
            <a:r>
              <a:rPr sz="1600" spc="235" dirty="0">
                <a:latin typeface="Arial"/>
                <a:cs typeface="Arial"/>
              </a:rPr>
              <a:t> </a:t>
            </a:r>
            <a:r>
              <a:rPr sz="1600" dirty="0">
                <a:latin typeface="Arial"/>
                <a:cs typeface="Arial"/>
              </a:rPr>
              <a:t>para</a:t>
            </a:r>
            <a:r>
              <a:rPr sz="1600" spc="254" dirty="0">
                <a:latin typeface="Arial"/>
                <a:cs typeface="Arial"/>
              </a:rPr>
              <a:t> </a:t>
            </a:r>
            <a:r>
              <a:rPr sz="1600" dirty="0">
                <a:latin typeface="Arial"/>
                <a:cs typeface="Arial"/>
              </a:rPr>
              <a:t>las</a:t>
            </a:r>
            <a:r>
              <a:rPr sz="1600" spc="245" dirty="0">
                <a:latin typeface="Arial"/>
                <a:cs typeface="Arial"/>
              </a:rPr>
              <a:t> </a:t>
            </a:r>
            <a:r>
              <a:rPr sz="1600" dirty="0">
                <a:latin typeface="Arial"/>
                <a:cs typeface="Arial"/>
              </a:rPr>
              <a:t>personas,</a:t>
            </a:r>
            <a:r>
              <a:rPr sz="1600" spc="250" dirty="0">
                <a:latin typeface="Arial"/>
                <a:cs typeface="Arial"/>
              </a:rPr>
              <a:t> </a:t>
            </a:r>
            <a:r>
              <a:rPr sz="1600" dirty="0">
                <a:latin typeface="Arial"/>
                <a:cs typeface="Arial"/>
              </a:rPr>
              <a:t>por</a:t>
            </a:r>
            <a:r>
              <a:rPr sz="1600" spc="240" dirty="0">
                <a:latin typeface="Arial"/>
                <a:cs typeface="Arial"/>
              </a:rPr>
              <a:t> </a:t>
            </a:r>
            <a:r>
              <a:rPr sz="1600" dirty="0">
                <a:latin typeface="Arial"/>
                <a:cs typeface="Arial"/>
              </a:rPr>
              <a:t>lo</a:t>
            </a:r>
            <a:r>
              <a:rPr sz="1600" spc="240" dirty="0">
                <a:latin typeface="Arial"/>
                <a:cs typeface="Arial"/>
              </a:rPr>
              <a:t> </a:t>
            </a:r>
            <a:r>
              <a:rPr sz="1600" dirty="0">
                <a:latin typeface="Arial"/>
                <a:cs typeface="Arial"/>
              </a:rPr>
              <a:t>tanto</a:t>
            </a:r>
            <a:r>
              <a:rPr sz="1600" spc="240" dirty="0">
                <a:latin typeface="Arial"/>
                <a:cs typeface="Arial"/>
              </a:rPr>
              <a:t> </a:t>
            </a:r>
            <a:r>
              <a:rPr sz="1600" dirty="0">
                <a:latin typeface="Arial"/>
                <a:cs typeface="Arial"/>
              </a:rPr>
              <a:t>un</a:t>
            </a:r>
            <a:r>
              <a:rPr sz="1600" spc="245" dirty="0">
                <a:latin typeface="Arial"/>
                <a:cs typeface="Arial"/>
              </a:rPr>
              <a:t> </a:t>
            </a:r>
            <a:r>
              <a:rPr sz="1600" dirty="0">
                <a:latin typeface="Arial"/>
                <a:cs typeface="Arial"/>
              </a:rPr>
              <a:t>sistema</a:t>
            </a:r>
            <a:r>
              <a:rPr sz="1600" spc="250" dirty="0">
                <a:latin typeface="Arial"/>
                <a:cs typeface="Arial"/>
              </a:rPr>
              <a:t> </a:t>
            </a:r>
            <a:r>
              <a:rPr sz="1600" spc="-10" dirty="0">
                <a:latin typeface="Arial"/>
                <a:cs typeface="Arial"/>
              </a:rPr>
              <a:t>aislado </a:t>
            </a:r>
            <a:r>
              <a:rPr sz="1600" dirty="0">
                <a:latin typeface="Arial"/>
                <a:cs typeface="Arial"/>
              </a:rPr>
              <a:t>solo</a:t>
            </a:r>
            <a:r>
              <a:rPr sz="1600" spc="615" dirty="0">
                <a:latin typeface="Arial"/>
                <a:cs typeface="Arial"/>
              </a:rPr>
              <a:t> </a:t>
            </a:r>
            <a:r>
              <a:rPr sz="1600" dirty="0">
                <a:latin typeface="Arial"/>
                <a:cs typeface="Arial"/>
              </a:rPr>
              <a:t>es</a:t>
            </a:r>
            <a:r>
              <a:rPr sz="1600" spc="615" dirty="0">
                <a:latin typeface="Arial"/>
                <a:cs typeface="Arial"/>
              </a:rPr>
              <a:t> </a:t>
            </a:r>
            <a:r>
              <a:rPr sz="1600" dirty="0">
                <a:latin typeface="Arial"/>
                <a:cs typeface="Arial"/>
              </a:rPr>
              <a:t>recomendado</a:t>
            </a:r>
            <a:r>
              <a:rPr sz="1600" spc="615" dirty="0">
                <a:latin typeface="Arial"/>
                <a:cs typeface="Arial"/>
              </a:rPr>
              <a:t> </a:t>
            </a:r>
            <a:r>
              <a:rPr sz="1600" dirty="0">
                <a:latin typeface="Arial"/>
                <a:cs typeface="Arial"/>
              </a:rPr>
              <a:t>para</a:t>
            </a:r>
            <a:r>
              <a:rPr sz="1600" spc="610" dirty="0">
                <a:latin typeface="Arial"/>
                <a:cs typeface="Arial"/>
              </a:rPr>
              <a:t> </a:t>
            </a:r>
            <a:r>
              <a:rPr sz="1600" dirty="0">
                <a:latin typeface="Arial"/>
                <a:cs typeface="Arial"/>
              </a:rPr>
              <a:t>ambientes</a:t>
            </a:r>
            <a:r>
              <a:rPr sz="1600" spc="85" dirty="0">
                <a:latin typeface="Arial"/>
                <a:cs typeface="Arial"/>
              </a:rPr>
              <a:t>  </a:t>
            </a:r>
            <a:r>
              <a:rPr sz="1600" dirty="0">
                <a:latin typeface="Arial"/>
                <a:cs typeface="Arial"/>
              </a:rPr>
              <a:t>controlados</a:t>
            </a:r>
            <a:r>
              <a:rPr sz="1600" spc="90" dirty="0">
                <a:latin typeface="Arial"/>
                <a:cs typeface="Arial"/>
              </a:rPr>
              <a:t>  </a:t>
            </a:r>
            <a:r>
              <a:rPr sz="1600" dirty="0">
                <a:latin typeface="Arial"/>
                <a:cs typeface="Arial"/>
              </a:rPr>
              <a:t>(servicios</a:t>
            </a:r>
            <a:r>
              <a:rPr sz="1600" spc="90" dirty="0">
                <a:latin typeface="Arial"/>
                <a:cs typeface="Arial"/>
              </a:rPr>
              <a:t>  </a:t>
            </a:r>
            <a:r>
              <a:rPr sz="1600" dirty="0">
                <a:latin typeface="Arial"/>
                <a:cs typeface="Arial"/>
              </a:rPr>
              <a:t>auxiliares</a:t>
            </a:r>
            <a:r>
              <a:rPr sz="1600" spc="90" dirty="0">
                <a:latin typeface="Arial"/>
                <a:cs typeface="Arial"/>
              </a:rPr>
              <a:t>  </a:t>
            </a:r>
            <a:r>
              <a:rPr sz="1600" spc="-25" dirty="0">
                <a:latin typeface="Arial"/>
                <a:cs typeface="Arial"/>
              </a:rPr>
              <a:t>de </a:t>
            </a:r>
            <a:r>
              <a:rPr sz="1600" dirty="0">
                <a:latin typeface="Arial"/>
                <a:cs typeface="Arial"/>
              </a:rPr>
              <a:t>subestaciones),</a:t>
            </a:r>
            <a:r>
              <a:rPr sz="1600" spc="40" dirty="0">
                <a:latin typeface="Arial"/>
                <a:cs typeface="Arial"/>
              </a:rPr>
              <a:t> </a:t>
            </a:r>
            <a:r>
              <a:rPr sz="1600" dirty="0">
                <a:latin typeface="Arial"/>
                <a:cs typeface="Arial"/>
              </a:rPr>
              <a:t>donde</a:t>
            </a:r>
            <a:r>
              <a:rPr sz="1600" spc="30" dirty="0">
                <a:latin typeface="Arial"/>
                <a:cs typeface="Arial"/>
              </a:rPr>
              <a:t> </a:t>
            </a:r>
            <a:r>
              <a:rPr sz="1600" dirty="0">
                <a:latin typeface="Arial"/>
                <a:cs typeface="Arial"/>
              </a:rPr>
              <a:t>la</a:t>
            </a:r>
            <a:r>
              <a:rPr sz="1600" spc="25" dirty="0">
                <a:latin typeface="Arial"/>
                <a:cs typeface="Arial"/>
              </a:rPr>
              <a:t> </a:t>
            </a:r>
            <a:r>
              <a:rPr sz="1600" dirty="0">
                <a:latin typeface="Arial"/>
                <a:cs typeface="Arial"/>
              </a:rPr>
              <a:t>interrupción</a:t>
            </a:r>
            <a:r>
              <a:rPr sz="1600" spc="30" dirty="0">
                <a:latin typeface="Arial"/>
                <a:cs typeface="Arial"/>
              </a:rPr>
              <a:t> </a:t>
            </a:r>
            <a:r>
              <a:rPr sz="1600" dirty="0">
                <a:latin typeface="Arial"/>
                <a:cs typeface="Arial"/>
              </a:rPr>
              <a:t>por</a:t>
            </a:r>
            <a:r>
              <a:rPr sz="1600" spc="30" dirty="0">
                <a:latin typeface="Arial"/>
                <a:cs typeface="Arial"/>
              </a:rPr>
              <a:t> </a:t>
            </a:r>
            <a:r>
              <a:rPr sz="1600" dirty="0">
                <a:latin typeface="Arial"/>
                <a:cs typeface="Arial"/>
              </a:rPr>
              <a:t>un</a:t>
            </a:r>
            <a:r>
              <a:rPr sz="1600" spc="30" dirty="0">
                <a:latin typeface="Arial"/>
                <a:cs typeface="Arial"/>
              </a:rPr>
              <a:t> </a:t>
            </a:r>
            <a:r>
              <a:rPr sz="1600" dirty="0">
                <a:latin typeface="Arial"/>
                <a:cs typeface="Arial"/>
              </a:rPr>
              <a:t>corto</a:t>
            </a:r>
            <a:r>
              <a:rPr sz="1600" spc="40" dirty="0">
                <a:latin typeface="Arial"/>
                <a:cs typeface="Arial"/>
              </a:rPr>
              <a:t> </a:t>
            </a:r>
            <a:r>
              <a:rPr sz="1600" spc="-10" dirty="0">
                <a:latin typeface="Arial"/>
                <a:cs typeface="Arial"/>
              </a:rPr>
              <a:t>fase-</a:t>
            </a:r>
            <a:r>
              <a:rPr sz="1600" dirty="0">
                <a:latin typeface="Arial"/>
                <a:cs typeface="Arial"/>
              </a:rPr>
              <a:t>tierra</a:t>
            </a:r>
            <a:r>
              <a:rPr sz="1600" spc="40" dirty="0">
                <a:latin typeface="Arial"/>
                <a:cs typeface="Arial"/>
              </a:rPr>
              <a:t> </a:t>
            </a:r>
            <a:r>
              <a:rPr sz="1600" dirty="0">
                <a:latin typeface="Arial"/>
                <a:cs typeface="Arial"/>
              </a:rPr>
              <a:t>es</a:t>
            </a:r>
            <a:r>
              <a:rPr sz="1600" spc="35" dirty="0">
                <a:latin typeface="Arial"/>
                <a:cs typeface="Arial"/>
              </a:rPr>
              <a:t> </a:t>
            </a:r>
            <a:r>
              <a:rPr sz="1600" dirty="0">
                <a:latin typeface="Arial"/>
                <a:cs typeface="Arial"/>
              </a:rPr>
              <a:t>despejado</a:t>
            </a:r>
            <a:r>
              <a:rPr sz="1600" spc="30" dirty="0">
                <a:latin typeface="Arial"/>
                <a:cs typeface="Arial"/>
              </a:rPr>
              <a:t> </a:t>
            </a:r>
            <a:r>
              <a:rPr sz="1600" spc="-20" dirty="0">
                <a:latin typeface="Arial"/>
                <a:cs typeface="Arial"/>
              </a:rPr>
              <a:t>para </a:t>
            </a:r>
            <a:r>
              <a:rPr sz="1600" dirty="0">
                <a:latin typeface="Arial"/>
                <a:cs typeface="Arial"/>
              </a:rPr>
              <a:t>mantener</a:t>
            </a:r>
            <a:r>
              <a:rPr sz="1600" spc="-10" dirty="0">
                <a:latin typeface="Arial"/>
                <a:cs typeface="Arial"/>
              </a:rPr>
              <a:t> </a:t>
            </a:r>
            <a:r>
              <a:rPr sz="1600" dirty="0">
                <a:latin typeface="Arial"/>
                <a:cs typeface="Arial"/>
              </a:rPr>
              <a:t>la</a:t>
            </a:r>
            <a:r>
              <a:rPr sz="1600" spc="-30" dirty="0">
                <a:latin typeface="Arial"/>
                <a:cs typeface="Arial"/>
              </a:rPr>
              <a:t> </a:t>
            </a:r>
            <a:r>
              <a:rPr sz="1600" spc="-10" dirty="0">
                <a:latin typeface="Arial"/>
                <a:cs typeface="Arial"/>
              </a:rPr>
              <a:t>continuidad</a:t>
            </a:r>
            <a:r>
              <a:rPr sz="1600" spc="-45" dirty="0">
                <a:latin typeface="Arial"/>
                <a:cs typeface="Arial"/>
              </a:rPr>
              <a:t> </a:t>
            </a:r>
            <a:r>
              <a:rPr sz="1600" dirty="0">
                <a:latin typeface="Arial"/>
                <a:cs typeface="Arial"/>
              </a:rPr>
              <a:t>del</a:t>
            </a:r>
            <a:r>
              <a:rPr sz="1600" spc="-25" dirty="0">
                <a:latin typeface="Arial"/>
                <a:cs typeface="Arial"/>
              </a:rPr>
              <a:t> </a:t>
            </a:r>
            <a:r>
              <a:rPr sz="1600" spc="-10" dirty="0">
                <a:latin typeface="Arial"/>
                <a:cs typeface="Arial"/>
              </a:rPr>
              <a:t>suministro.</a:t>
            </a:r>
            <a:endParaRPr sz="16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5" y="1656079"/>
            <a:ext cx="7346950" cy="848360"/>
          </a:xfrm>
          <a:prstGeom prst="rect">
            <a:avLst/>
          </a:prstGeom>
        </p:spPr>
        <p:txBody>
          <a:bodyPr vert="horz" wrap="square" lIns="0" tIns="12700" rIns="0" bIns="0" rtlCol="0">
            <a:spAutoFit/>
          </a:bodyPr>
          <a:lstStyle/>
          <a:p>
            <a:pPr marL="12700" marR="5080" algn="just">
              <a:lnSpc>
                <a:spcPct val="100000"/>
              </a:lnSpc>
              <a:spcBef>
                <a:spcPts val="100"/>
              </a:spcBef>
            </a:pPr>
            <a:r>
              <a:rPr sz="1800" b="0" dirty="0">
                <a:solidFill>
                  <a:srgbClr val="000000"/>
                </a:solidFill>
                <a:latin typeface="Arial"/>
                <a:cs typeface="Arial"/>
              </a:rPr>
              <a:t>En</a:t>
            </a:r>
            <a:r>
              <a:rPr sz="1800" b="0" spc="-30" dirty="0">
                <a:solidFill>
                  <a:srgbClr val="000000"/>
                </a:solidFill>
                <a:latin typeface="Arial"/>
                <a:cs typeface="Arial"/>
              </a:rPr>
              <a:t> </a:t>
            </a:r>
            <a:r>
              <a:rPr sz="1800" b="0" dirty="0">
                <a:solidFill>
                  <a:srgbClr val="000000"/>
                </a:solidFill>
                <a:latin typeface="Arial"/>
                <a:cs typeface="Arial"/>
              </a:rPr>
              <a:t>términos</a:t>
            </a:r>
            <a:r>
              <a:rPr sz="1800" b="0" spc="-10" dirty="0">
                <a:solidFill>
                  <a:srgbClr val="000000"/>
                </a:solidFill>
                <a:latin typeface="Arial"/>
                <a:cs typeface="Arial"/>
              </a:rPr>
              <a:t> </a:t>
            </a:r>
            <a:r>
              <a:rPr sz="1800" b="0" dirty="0">
                <a:solidFill>
                  <a:srgbClr val="000000"/>
                </a:solidFill>
                <a:latin typeface="Arial"/>
                <a:cs typeface="Arial"/>
              </a:rPr>
              <a:t>de</a:t>
            </a:r>
            <a:r>
              <a:rPr sz="1800" b="0" spc="-10" dirty="0">
                <a:solidFill>
                  <a:srgbClr val="000000"/>
                </a:solidFill>
                <a:latin typeface="Arial"/>
                <a:cs typeface="Arial"/>
              </a:rPr>
              <a:t> </a:t>
            </a:r>
            <a:r>
              <a:rPr sz="1800" b="0" dirty="0">
                <a:solidFill>
                  <a:srgbClr val="000000"/>
                </a:solidFill>
                <a:latin typeface="Arial"/>
                <a:cs typeface="Arial"/>
              </a:rPr>
              <a:t>senoidales,</a:t>
            </a:r>
            <a:r>
              <a:rPr sz="1800" b="0" spc="-10" dirty="0">
                <a:solidFill>
                  <a:srgbClr val="000000"/>
                </a:solidFill>
                <a:latin typeface="Arial"/>
                <a:cs typeface="Arial"/>
              </a:rPr>
              <a:t> </a:t>
            </a:r>
            <a:r>
              <a:rPr sz="1800" b="0" dirty="0">
                <a:solidFill>
                  <a:srgbClr val="000000"/>
                </a:solidFill>
                <a:latin typeface="Arial"/>
                <a:cs typeface="Arial"/>
              </a:rPr>
              <a:t>se</a:t>
            </a:r>
            <a:r>
              <a:rPr sz="1800" b="0" spc="-10" dirty="0">
                <a:solidFill>
                  <a:srgbClr val="000000"/>
                </a:solidFill>
                <a:latin typeface="Arial"/>
                <a:cs typeface="Arial"/>
              </a:rPr>
              <a:t> </a:t>
            </a:r>
            <a:r>
              <a:rPr sz="1800" b="0" dirty="0">
                <a:solidFill>
                  <a:srgbClr val="000000"/>
                </a:solidFill>
                <a:latin typeface="Arial"/>
                <a:cs typeface="Arial"/>
              </a:rPr>
              <a:t>habrá</a:t>
            </a:r>
            <a:r>
              <a:rPr sz="1800" b="0" spc="-10" dirty="0">
                <a:solidFill>
                  <a:srgbClr val="000000"/>
                </a:solidFill>
                <a:latin typeface="Arial"/>
                <a:cs typeface="Arial"/>
              </a:rPr>
              <a:t> </a:t>
            </a:r>
            <a:r>
              <a:rPr sz="1800" b="0" dirty="0">
                <a:solidFill>
                  <a:srgbClr val="000000"/>
                </a:solidFill>
                <a:latin typeface="Arial"/>
                <a:cs typeface="Arial"/>
              </a:rPr>
              <a:t>alterado</a:t>
            </a:r>
            <a:r>
              <a:rPr sz="1800" b="0" spc="-15" dirty="0">
                <a:solidFill>
                  <a:srgbClr val="000000"/>
                </a:solidFill>
                <a:latin typeface="Arial"/>
                <a:cs typeface="Arial"/>
              </a:rPr>
              <a:t> </a:t>
            </a:r>
            <a:r>
              <a:rPr sz="1800" b="0" dirty="0">
                <a:solidFill>
                  <a:srgbClr val="000000"/>
                </a:solidFill>
                <a:latin typeface="Arial"/>
                <a:cs typeface="Arial"/>
              </a:rPr>
              <a:t>las</a:t>
            </a:r>
            <a:r>
              <a:rPr sz="1800" b="0" spc="-15" dirty="0">
                <a:solidFill>
                  <a:srgbClr val="000000"/>
                </a:solidFill>
                <a:latin typeface="Arial"/>
                <a:cs typeface="Arial"/>
              </a:rPr>
              <a:t> </a:t>
            </a:r>
            <a:r>
              <a:rPr sz="1800" b="0" dirty="0">
                <a:solidFill>
                  <a:srgbClr val="000000"/>
                </a:solidFill>
                <a:latin typeface="Arial"/>
                <a:cs typeface="Arial"/>
              </a:rPr>
              <a:t>tensiones medidas</a:t>
            </a:r>
            <a:r>
              <a:rPr sz="1800" b="0" spc="-15" dirty="0">
                <a:solidFill>
                  <a:srgbClr val="000000"/>
                </a:solidFill>
                <a:latin typeface="Arial"/>
                <a:cs typeface="Arial"/>
              </a:rPr>
              <a:t> </a:t>
            </a:r>
            <a:r>
              <a:rPr sz="1800" b="0" spc="-25" dirty="0">
                <a:solidFill>
                  <a:srgbClr val="000000"/>
                </a:solidFill>
                <a:latin typeface="Arial"/>
                <a:cs typeface="Arial"/>
              </a:rPr>
              <a:t>por </a:t>
            </a:r>
            <a:r>
              <a:rPr sz="1800" b="0" dirty="0">
                <a:solidFill>
                  <a:srgbClr val="000000"/>
                </a:solidFill>
                <a:latin typeface="Arial"/>
                <a:cs typeface="Arial"/>
              </a:rPr>
              <a:t>el</a:t>
            </a:r>
            <a:r>
              <a:rPr sz="1800" b="0" spc="120" dirty="0">
                <a:solidFill>
                  <a:srgbClr val="000000"/>
                </a:solidFill>
                <a:latin typeface="Arial"/>
                <a:cs typeface="Arial"/>
              </a:rPr>
              <a:t>  </a:t>
            </a:r>
            <a:r>
              <a:rPr sz="1800" b="0" dirty="0">
                <a:solidFill>
                  <a:srgbClr val="000000"/>
                </a:solidFill>
                <a:latin typeface="Arial"/>
                <a:cs typeface="Arial"/>
              </a:rPr>
              <a:t>registrador</a:t>
            </a:r>
            <a:r>
              <a:rPr sz="1800" b="0" spc="135" dirty="0">
                <a:solidFill>
                  <a:srgbClr val="000000"/>
                </a:solidFill>
                <a:latin typeface="Arial"/>
                <a:cs typeface="Arial"/>
              </a:rPr>
              <a:t>  </a:t>
            </a:r>
            <a:r>
              <a:rPr sz="1800" b="0" dirty="0">
                <a:solidFill>
                  <a:srgbClr val="000000"/>
                </a:solidFill>
                <a:latin typeface="Arial"/>
                <a:cs typeface="Arial"/>
              </a:rPr>
              <a:t>oscilográfico</a:t>
            </a:r>
            <a:r>
              <a:rPr sz="1800" b="0" spc="130" dirty="0">
                <a:solidFill>
                  <a:srgbClr val="000000"/>
                </a:solidFill>
                <a:latin typeface="Arial"/>
                <a:cs typeface="Arial"/>
              </a:rPr>
              <a:t>  </a:t>
            </a:r>
            <a:r>
              <a:rPr sz="1800" b="0" dirty="0">
                <a:solidFill>
                  <a:srgbClr val="000000"/>
                </a:solidFill>
                <a:latin typeface="Arial"/>
                <a:cs typeface="Arial"/>
              </a:rPr>
              <a:t>(en</a:t>
            </a:r>
            <a:r>
              <a:rPr sz="1800" b="0" spc="120" dirty="0">
                <a:solidFill>
                  <a:srgbClr val="000000"/>
                </a:solidFill>
                <a:latin typeface="Arial"/>
                <a:cs typeface="Arial"/>
              </a:rPr>
              <a:t>  </a:t>
            </a:r>
            <a:r>
              <a:rPr sz="1800" b="0" dirty="0">
                <a:solidFill>
                  <a:srgbClr val="000000"/>
                </a:solidFill>
                <a:latin typeface="Arial"/>
                <a:cs typeface="Arial"/>
              </a:rPr>
              <a:t>caso</a:t>
            </a:r>
            <a:r>
              <a:rPr sz="1800" b="0" spc="120" dirty="0">
                <a:solidFill>
                  <a:srgbClr val="000000"/>
                </a:solidFill>
                <a:latin typeface="Arial"/>
                <a:cs typeface="Arial"/>
              </a:rPr>
              <a:t>  </a:t>
            </a:r>
            <a:r>
              <a:rPr sz="1800" b="0" dirty="0">
                <a:solidFill>
                  <a:srgbClr val="000000"/>
                </a:solidFill>
                <a:latin typeface="Arial"/>
                <a:cs typeface="Arial"/>
              </a:rPr>
              <a:t>estas</a:t>
            </a:r>
            <a:r>
              <a:rPr sz="1800" b="0" spc="125" dirty="0">
                <a:solidFill>
                  <a:srgbClr val="000000"/>
                </a:solidFill>
                <a:latin typeface="Arial"/>
                <a:cs typeface="Arial"/>
              </a:rPr>
              <a:t>  </a:t>
            </a:r>
            <a:r>
              <a:rPr sz="1800" b="0" dirty="0">
                <a:solidFill>
                  <a:srgbClr val="000000"/>
                </a:solidFill>
                <a:latin typeface="Arial"/>
                <a:cs typeface="Arial"/>
              </a:rPr>
              <a:t>tensiones</a:t>
            </a:r>
            <a:r>
              <a:rPr sz="1800" b="0" spc="130" dirty="0">
                <a:solidFill>
                  <a:srgbClr val="000000"/>
                </a:solidFill>
                <a:latin typeface="Arial"/>
                <a:cs typeface="Arial"/>
              </a:rPr>
              <a:t>  </a:t>
            </a:r>
            <a:r>
              <a:rPr sz="1800" b="0" dirty="0">
                <a:solidFill>
                  <a:srgbClr val="000000"/>
                </a:solidFill>
                <a:latin typeface="Arial"/>
                <a:cs typeface="Arial"/>
              </a:rPr>
              <a:t>fueran</a:t>
            </a:r>
            <a:r>
              <a:rPr sz="1800" b="0" spc="120" dirty="0">
                <a:solidFill>
                  <a:srgbClr val="000000"/>
                </a:solidFill>
                <a:latin typeface="Arial"/>
                <a:cs typeface="Arial"/>
              </a:rPr>
              <a:t>  </a:t>
            </a:r>
            <a:r>
              <a:rPr sz="1800" b="0" spc="-10" dirty="0">
                <a:solidFill>
                  <a:srgbClr val="000000"/>
                </a:solidFill>
                <a:latin typeface="Arial"/>
                <a:cs typeface="Arial"/>
              </a:rPr>
              <a:t>fase- neutro).</a:t>
            </a:r>
            <a:endParaRPr sz="1800">
              <a:latin typeface="Arial"/>
              <a:cs typeface="Arial"/>
            </a:endParaRPr>
          </a:p>
        </p:txBody>
      </p:sp>
      <p:pic>
        <p:nvPicPr>
          <p:cNvPr id="3" name="object 3"/>
          <p:cNvPicPr/>
          <p:nvPr/>
        </p:nvPicPr>
        <p:blipFill>
          <a:blip r:embed="rId2" cstate="print"/>
          <a:stretch>
            <a:fillRect/>
          </a:stretch>
        </p:blipFill>
        <p:spPr>
          <a:xfrm>
            <a:off x="1806804" y="2676175"/>
            <a:ext cx="5955346" cy="2486160"/>
          </a:xfrm>
          <a:prstGeom prst="rect">
            <a:avLst/>
          </a:prstGeom>
        </p:spPr>
      </p:pic>
      <p:sp>
        <p:nvSpPr>
          <p:cNvPr id="4" name="object 4"/>
          <p:cNvSpPr txBox="1"/>
          <p:nvPr/>
        </p:nvSpPr>
        <p:spPr>
          <a:xfrm>
            <a:off x="1855089" y="5395366"/>
            <a:ext cx="5866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a:cs typeface="Arial"/>
              </a:rPr>
              <a:t>El</a:t>
            </a:r>
            <a:r>
              <a:rPr sz="1800" spc="-15" dirty="0">
                <a:latin typeface="Arial"/>
                <a:cs typeface="Arial"/>
              </a:rPr>
              <a:t> </a:t>
            </a:r>
            <a:r>
              <a:rPr sz="1800" dirty="0">
                <a:latin typeface="Arial"/>
                <a:cs typeface="Arial"/>
              </a:rPr>
              <a:t>ángulo</a:t>
            </a:r>
            <a:r>
              <a:rPr sz="1800" spc="5" dirty="0">
                <a:latin typeface="Arial"/>
                <a:cs typeface="Arial"/>
              </a:rPr>
              <a:t> </a:t>
            </a:r>
            <a:r>
              <a:rPr sz="1800" dirty="0">
                <a:latin typeface="Arial"/>
                <a:cs typeface="Arial"/>
              </a:rPr>
              <a:t>entre</a:t>
            </a:r>
            <a:r>
              <a:rPr sz="1800" spc="-15" dirty="0">
                <a:latin typeface="Arial"/>
                <a:cs typeface="Arial"/>
              </a:rPr>
              <a:t> </a:t>
            </a:r>
            <a:r>
              <a:rPr sz="1800" dirty="0">
                <a:latin typeface="Arial"/>
                <a:cs typeface="Arial"/>
              </a:rPr>
              <a:t>las</a:t>
            </a:r>
            <a:r>
              <a:rPr sz="1800" spc="-10" dirty="0">
                <a:latin typeface="Arial"/>
                <a:cs typeface="Arial"/>
              </a:rPr>
              <a:t> </a:t>
            </a:r>
            <a:r>
              <a:rPr sz="1800" dirty="0">
                <a:latin typeface="Arial"/>
                <a:cs typeface="Arial"/>
              </a:rPr>
              <a:t>fases</a:t>
            </a:r>
            <a:r>
              <a:rPr sz="1800" spc="-15" dirty="0">
                <a:latin typeface="Arial"/>
                <a:cs typeface="Arial"/>
              </a:rPr>
              <a:t> </a:t>
            </a:r>
            <a:r>
              <a:rPr sz="1800" dirty="0">
                <a:latin typeface="Arial"/>
                <a:cs typeface="Arial"/>
              </a:rPr>
              <a:t>b</a:t>
            </a:r>
            <a:r>
              <a:rPr sz="1800" spc="-20" dirty="0">
                <a:latin typeface="Arial"/>
                <a:cs typeface="Arial"/>
              </a:rPr>
              <a:t> </a:t>
            </a:r>
            <a:r>
              <a:rPr sz="1800" dirty="0">
                <a:latin typeface="Arial"/>
                <a:cs typeface="Arial"/>
              </a:rPr>
              <a:t>y</a:t>
            </a:r>
            <a:r>
              <a:rPr sz="1800" spc="-10" dirty="0">
                <a:latin typeface="Arial"/>
                <a:cs typeface="Arial"/>
              </a:rPr>
              <a:t> </a:t>
            </a:r>
            <a:r>
              <a:rPr sz="1800" dirty="0">
                <a:latin typeface="Arial"/>
                <a:cs typeface="Arial"/>
              </a:rPr>
              <a:t>c</a:t>
            </a:r>
            <a:r>
              <a:rPr sz="1800" spc="-15" dirty="0">
                <a:latin typeface="Arial"/>
                <a:cs typeface="Arial"/>
              </a:rPr>
              <a:t> </a:t>
            </a:r>
            <a:r>
              <a:rPr sz="1800" dirty="0">
                <a:latin typeface="Arial"/>
                <a:cs typeface="Arial"/>
              </a:rPr>
              <a:t>pasará</a:t>
            </a:r>
            <a:r>
              <a:rPr sz="1800" spc="-10" dirty="0">
                <a:latin typeface="Arial"/>
                <a:cs typeface="Arial"/>
              </a:rPr>
              <a:t> </a:t>
            </a:r>
            <a:r>
              <a:rPr sz="1800" dirty="0">
                <a:latin typeface="Arial"/>
                <a:cs typeface="Arial"/>
              </a:rPr>
              <a:t>de</a:t>
            </a:r>
            <a:r>
              <a:rPr sz="1800" spc="-20" dirty="0">
                <a:latin typeface="Arial"/>
                <a:cs typeface="Arial"/>
              </a:rPr>
              <a:t> </a:t>
            </a:r>
            <a:r>
              <a:rPr sz="1800" dirty="0">
                <a:latin typeface="Arial"/>
                <a:cs typeface="Arial"/>
              </a:rPr>
              <a:t>120</a:t>
            </a:r>
            <a:r>
              <a:rPr sz="1800" spc="-10" dirty="0">
                <a:latin typeface="Arial"/>
                <a:cs typeface="Arial"/>
              </a:rPr>
              <a:t> </a:t>
            </a:r>
            <a:r>
              <a:rPr sz="1800" dirty="0">
                <a:latin typeface="Arial"/>
                <a:cs typeface="Arial"/>
              </a:rPr>
              <a:t>a</a:t>
            </a:r>
            <a:r>
              <a:rPr sz="1800" spc="-20" dirty="0">
                <a:latin typeface="Arial"/>
                <a:cs typeface="Arial"/>
              </a:rPr>
              <a:t> </a:t>
            </a:r>
            <a:r>
              <a:rPr sz="1800" dirty="0">
                <a:latin typeface="Arial"/>
                <a:cs typeface="Arial"/>
              </a:rPr>
              <a:t>60</a:t>
            </a:r>
            <a:r>
              <a:rPr sz="1800" spc="-15" dirty="0">
                <a:latin typeface="Arial"/>
                <a:cs typeface="Arial"/>
              </a:rPr>
              <a:t> </a:t>
            </a:r>
            <a:r>
              <a:rPr sz="1800" spc="-10" dirty="0">
                <a:latin typeface="Arial"/>
                <a:cs typeface="Arial"/>
              </a:rPr>
              <a:t>grados</a:t>
            </a:r>
            <a:endParaRPr sz="18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97280" y="2007107"/>
            <a:ext cx="2385060" cy="680085"/>
            <a:chOff x="1097280" y="2007107"/>
            <a:chExt cx="2385060" cy="680085"/>
          </a:xfrm>
        </p:grpSpPr>
        <p:pic>
          <p:nvPicPr>
            <p:cNvPr id="3" name="object 3"/>
            <p:cNvPicPr/>
            <p:nvPr/>
          </p:nvPicPr>
          <p:blipFill>
            <a:blip r:embed="rId2" cstate="print"/>
            <a:stretch>
              <a:fillRect/>
            </a:stretch>
          </p:blipFill>
          <p:spPr>
            <a:xfrm>
              <a:off x="1128751" y="2180455"/>
              <a:ext cx="173276" cy="255459"/>
            </a:xfrm>
            <a:prstGeom prst="rect">
              <a:avLst/>
            </a:prstGeom>
          </p:spPr>
        </p:pic>
        <p:pic>
          <p:nvPicPr>
            <p:cNvPr id="4" name="object 4"/>
            <p:cNvPicPr/>
            <p:nvPr/>
          </p:nvPicPr>
          <p:blipFill>
            <a:blip r:embed="rId3" cstate="print"/>
            <a:stretch>
              <a:fillRect/>
            </a:stretch>
          </p:blipFill>
          <p:spPr>
            <a:xfrm>
              <a:off x="1097280" y="2007107"/>
              <a:ext cx="490728" cy="679703"/>
            </a:xfrm>
            <a:prstGeom prst="rect">
              <a:avLst/>
            </a:prstGeom>
          </p:spPr>
        </p:pic>
        <p:pic>
          <p:nvPicPr>
            <p:cNvPr id="5" name="object 5"/>
            <p:cNvPicPr/>
            <p:nvPr/>
          </p:nvPicPr>
          <p:blipFill>
            <a:blip r:embed="rId4" cstate="print"/>
            <a:stretch>
              <a:fillRect/>
            </a:stretch>
          </p:blipFill>
          <p:spPr>
            <a:xfrm>
              <a:off x="1182624" y="2007107"/>
              <a:ext cx="574548" cy="679703"/>
            </a:xfrm>
            <a:prstGeom prst="rect">
              <a:avLst/>
            </a:prstGeom>
          </p:spPr>
        </p:pic>
        <p:pic>
          <p:nvPicPr>
            <p:cNvPr id="6" name="object 6"/>
            <p:cNvPicPr/>
            <p:nvPr/>
          </p:nvPicPr>
          <p:blipFill>
            <a:blip r:embed="rId5" cstate="print"/>
            <a:stretch>
              <a:fillRect/>
            </a:stretch>
          </p:blipFill>
          <p:spPr>
            <a:xfrm>
              <a:off x="1435608" y="2007107"/>
              <a:ext cx="2046731" cy="679703"/>
            </a:xfrm>
            <a:prstGeom prst="rect">
              <a:avLst/>
            </a:prstGeom>
          </p:spPr>
        </p:pic>
      </p:grpSp>
      <p:grpSp>
        <p:nvGrpSpPr>
          <p:cNvPr id="7" name="object 7"/>
          <p:cNvGrpSpPr/>
          <p:nvPr/>
        </p:nvGrpSpPr>
        <p:grpSpPr>
          <a:xfrm>
            <a:off x="554736" y="1125537"/>
            <a:ext cx="7978140" cy="822325"/>
            <a:chOff x="554736" y="1125537"/>
            <a:chExt cx="7978140" cy="822325"/>
          </a:xfrm>
        </p:grpSpPr>
        <p:sp>
          <p:nvSpPr>
            <p:cNvPr id="8" name="object 8"/>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9" name="object 9"/>
            <p:cNvPicPr/>
            <p:nvPr/>
          </p:nvPicPr>
          <p:blipFill>
            <a:blip r:embed="rId6" cstate="print"/>
            <a:stretch>
              <a:fillRect/>
            </a:stretch>
          </p:blipFill>
          <p:spPr>
            <a:xfrm>
              <a:off x="554736" y="1158240"/>
              <a:ext cx="4084320" cy="789431"/>
            </a:xfrm>
            <a:prstGeom prst="rect">
              <a:avLst/>
            </a:prstGeom>
          </p:spPr>
        </p:pic>
      </p:grpSp>
      <p:sp>
        <p:nvSpPr>
          <p:cNvPr id="10" name="object 10"/>
          <p:cNvSpPr txBox="1">
            <a:spLocks noGrp="1"/>
          </p:cNvSpPr>
          <p:nvPr>
            <p:ph type="title"/>
          </p:nvPr>
        </p:nvSpPr>
        <p:spPr>
          <a:prstGeom prst="rect">
            <a:avLst/>
          </a:prstGeom>
        </p:spPr>
        <p:txBody>
          <a:bodyPr vert="horz" wrap="square" lIns="0" tIns="136525" rIns="0" bIns="0" rtlCol="0">
            <a:spAutoFit/>
          </a:bodyPr>
          <a:lstStyle/>
          <a:p>
            <a:pPr marL="164465">
              <a:lnSpc>
                <a:spcPct val="100000"/>
              </a:lnSpc>
              <a:spcBef>
                <a:spcPts val="1075"/>
              </a:spcBef>
            </a:pPr>
            <a:r>
              <a:rPr dirty="0"/>
              <a:t>3.</a:t>
            </a:r>
            <a:r>
              <a:rPr spc="-30" dirty="0"/>
              <a:t> </a:t>
            </a:r>
            <a:r>
              <a:rPr spc="-10" dirty="0"/>
              <a:t>CORTOCIRCUITOS</a:t>
            </a:r>
          </a:p>
        </p:txBody>
      </p:sp>
      <p:pic>
        <p:nvPicPr>
          <p:cNvPr id="11" name="object 11"/>
          <p:cNvPicPr/>
          <p:nvPr/>
        </p:nvPicPr>
        <p:blipFill>
          <a:blip r:embed="rId7" cstate="print"/>
          <a:stretch>
            <a:fillRect/>
          </a:stretch>
        </p:blipFill>
        <p:spPr>
          <a:xfrm>
            <a:off x="1492074" y="3337903"/>
            <a:ext cx="2623835" cy="2240299"/>
          </a:xfrm>
          <a:prstGeom prst="rect">
            <a:avLst/>
          </a:prstGeom>
        </p:spPr>
      </p:pic>
      <p:sp>
        <p:nvSpPr>
          <p:cNvPr id="12" name="object 12"/>
          <p:cNvSpPr txBox="1"/>
          <p:nvPr/>
        </p:nvSpPr>
        <p:spPr>
          <a:xfrm>
            <a:off x="1105916" y="2086483"/>
            <a:ext cx="7421245" cy="3693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66CC"/>
                </a:solidFill>
                <a:latin typeface="Arial"/>
                <a:cs typeface="Arial"/>
              </a:rPr>
              <a:t>3.1</a:t>
            </a:r>
            <a:r>
              <a:rPr sz="2400" b="1" spc="-40" dirty="0">
                <a:solidFill>
                  <a:srgbClr val="0066CC"/>
                </a:solidFill>
                <a:latin typeface="Arial"/>
                <a:cs typeface="Arial"/>
              </a:rPr>
              <a:t> </a:t>
            </a:r>
            <a:r>
              <a:rPr sz="2400" b="1" spc="-10" dirty="0">
                <a:solidFill>
                  <a:srgbClr val="0066CC"/>
                </a:solidFill>
                <a:latin typeface="Arial"/>
                <a:cs typeface="Arial"/>
              </a:rPr>
              <a:t>TRIFÁSICO</a:t>
            </a:r>
            <a:endParaRPr sz="2400" dirty="0">
              <a:latin typeface="Arial"/>
              <a:cs typeface="Arial"/>
            </a:endParaRPr>
          </a:p>
          <a:p>
            <a:pPr marL="12700">
              <a:lnSpc>
                <a:spcPct val="100000"/>
              </a:lnSpc>
              <a:spcBef>
                <a:spcPts val="1839"/>
              </a:spcBef>
            </a:pPr>
            <a:r>
              <a:rPr sz="1600" b="1" u="sng" dirty="0">
                <a:uFill>
                  <a:solidFill>
                    <a:srgbClr val="000000"/>
                  </a:solidFill>
                </a:uFill>
                <a:latin typeface="Arial"/>
                <a:cs typeface="Arial"/>
              </a:rPr>
              <a:t>Cortocircuito</a:t>
            </a:r>
            <a:r>
              <a:rPr sz="1600" b="1" u="sng" spc="-15" dirty="0">
                <a:uFill>
                  <a:solidFill>
                    <a:srgbClr val="000000"/>
                  </a:solidFill>
                </a:uFill>
                <a:latin typeface="Arial"/>
                <a:cs typeface="Arial"/>
              </a:rPr>
              <a:t> </a:t>
            </a:r>
            <a:r>
              <a:rPr sz="1600" b="1" u="sng" dirty="0">
                <a:uFill>
                  <a:solidFill>
                    <a:srgbClr val="000000"/>
                  </a:solidFill>
                </a:uFill>
                <a:latin typeface="Arial"/>
                <a:cs typeface="Arial"/>
              </a:rPr>
              <a:t>en</a:t>
            </a:r>
            <a:r>
              <a:rPr sz="1600" b="1" u="sng" spc="-45" dirty="0">
                <a:uFill>
                  <a:solidFill>
                    <a:srgbClr val="000000"/>
                  </a:solidFill>
                </a:uFill>
                <a:latin typeface="Arial"/>
                <a:cs typeface="Arial"/>
              </a:rPr>
              <a:t> </a:t>
            </a:r>
            <a:r>
              <a:rPr sz="1600" b="1" u="sng" dirty="0">
                <a:uFill>
                  <a:solidFill>
                    <a:srgbClr val="000000"/>
                  </a:solidFill>
                </a:uFill>
                <a:latin typeface="Arial"/>
                <a:cs typeface="Arial"/>
              </a:rPr>
              <a:t>los</a:t>
            </a:r>
            <a:r>
              <a:rPr sz="1600" b="1" u="sng" spc="-50" dirty="0">
                <a:uFill>
                  <a:solidFill>
                    <a:srgbClr val="000000"/>
                  </a:solidFill>
                </a:uFill>
                <a:latin typeface="Arial"/>
                <a:cs typeface="Arial"/>
              </a:rPr>
              <a:t> </a:t>
            </a:r>
            <a:r>
              <a:rPr sz="1600" b="1" u="sng" dirty="0">
                <a:uFill>
                  <a:solidFill>
                    <a:srgbClr val="000000"/>
                  </a:solidFill>
                </a:uFill>
                <a:latin typeface="Arial"/>
                <a:cs typeface="Arial"/>
              </a:rPr>
              <a:t>terminales</a:t>
            </a:r>
            <a:r>
              <a:rPr sz="1600" b="1" u="sng" spc="-15" dirty="0">
                <a:uFill>
                  <a:solidFill>
                    <a:srgbClr val="000000"/>
                  </a:solidFill>
                </a:uFill>
                <a:latin typeface="Arial"/>
                <a:cs typeface="Arial"/>
              </a:rPr>
              <a:t> </a:t>
            </a:r>
            <a:r>
              <a:rPr sz="1600" b="1" u="sng" dirty="0">
                <a:uFill>
                  <a:solidFill>
                    <a:srgbClr val="000000"/>
                  </a:solidFill>
                </a:uFill>
                <a:latin typeface="Arial"/>
                <a:cs typeface="Arial"/>
              </a:rPr>
              <a:t>de</a:t>
            </a:r>
            <a:r>
              <a:rPr sz="1600" b="1" u="sng" spc="-40" dirty="0">
                <a:uFill>
                  <a:solidFill>
                    <a:srgbClr val="000000"/>
                  </a:solidFill>
                </a:uFill>
                <a:latin typeface="Arial"/>
                <a:cs typeface="Arial"/>
              </a:rPr>
              <a:t> </a:t>
            </a:r>
            <a:r>
              <a:rPr sz="1600" b="1" u="sng" dirty="0">
                <a:uFill>
                  <a:solidFill>
                    <a:srgbClr val="000000"/>
                  </a:solidFill>
                </a:uFill>
                <a:latin typeface="Arial"/>
                <a:cs typeface="Arial"/>
              </a:rPr>
              <a:t>un</a:t>
            </a:r>
            <a:r>
              <a:rPr sz="1600" b="1" u="sng" spc="-50" dirty="0">
                <a:uFill>
                  <a:solidFill>
                    <a:srgbClr val="000000"/>
                  </a:solidFill>
                </a:uFill>
                <a:latin typeface="Arial"/>
                <a:cs typeface="Arial"/>
              </a:rPr>
              <a:t> </a:t>
            </a:r>
            <a:r>
              <a:rPr sz="1600" b="1" u="sng" dirty="0">
                <a:uFill>
                  <a:solidFill>
                    <a:srgbClr val="000000"/>
                  </a:solidFill>
                </a:uFill>
                <a:latin typeface="Arial"/>
                <a:cs typeface="Arial"/>
              </a:rPr>
              <a:t>generador</a:t>
            </a:r>
            <a:r>
              <a:rPr sz="1600" b="1" u="sng" spc="-35" dirty="0">
                <a:uFill>
                  <a:solidFill>
                    <a:srgbClr val="000000"/>
                  </a:solidFill>
                </a:uFill>
                <a:latin typeface="Arial"/>
                <a:cs typeface="Arial"/>
              </a:rPr>
              <a:t> </a:t>
            </a:r>
            <a:r>
              <a:rPr sz="1600" b="1" u="sng" spc="-10" dirty="0">
                <a:uFill>
                  <a:solidFill>
                    <a:srgbClr val="000000"/>
                  </a:solidFill>
                </a:uFill>
                <a:latin typeface="Arial"/>
                <a:cs typeface="Arial"/>
              </a:rPr>
              <a:t>síncrono</a:t>
            </a:r>
            <a:endParaRPr sz="1600" dirty="0">
              <a:latin typeface="Arial"/>
              <a:cs typeface="Arial"/>
            </a:endParaRPr>
          </a:p>
          <a:p>
            <a:pPr>
              <a:lnSpc>
                <a:spcPct val="100000"/>
              </a:lnSpc>
              <a:spcBef>
                <a:spcPts val="40"/>
              </a:spcBef>
            </a:pPr>
            <a:endParaRPr sz="2100" dirty="0">
              <a:latin typeface="Arial"/>
              <a:cs typeface="Arial"/>
            </a:endParaRPr>
          </a:p>
          <a:p>
            <a:pPr marL="3253104" marR="5715" algn="just">
              <a:lnSpc>
                <a:spcPct val="80000"/>
              </a:lnSpc>
            </a:pPr>
            <a:r>
              <a:rPr sz="1600" dirty="0">
                <a:latin typeface="Arial"/>
                <a:cs typeface="Arial"/>
              </a:rPr>
              <a:t>La</a:t>
            </a:r>
            <a:r>
              <a:rPr sz="1600" spc="385" dirty="0">
                <a:latin typeface="Arial"/>
                <a:cs typeface="Arial"/>
              </a:rPr>
              <a:t>  </a:t>
            </a:r>
            <a:r>
              <a:rPr sz="1600" dirty="0">
                <a:latin typeface="Arial"/>
                <a:cs typeface="Arial"/>
              </a:rPr>
              <a:t>impedancia</a:t>
            </a:r>
            <a:r>
              <a:rPr sz="1600" spc="385" dirty="0">
                <a:latin typeface="Arial"/>
                <a:cs typeface="Arial"/>
              </a:rPr>
              <a:t>  </a:t>
            </a:r>
            <a:r>
              <a:rPr sz="1600" dirty="0">
                <a:latin typeface="Arial"/>
                <a:cs typeface="Arial"/>
              </a:rPr>
              <a:t>representada</a:t>
            </a:r>
            <a:r>
              <a:rPr sz="1600" spc="395" dirty="0">
                <a:latin typeface="Arial"/>
                <a:cs typeface="Arial"/>
              </a:rPr>
              <a:t>  </a:t>
            </a:r>
            <a:r>
              <a:rPr sz="1600" dirty="0">
                <a:latin typeface="Arial"/>
                <a:cs typeface="Arial"/>
              </a:rPr>
              <a:t>es</a:t>
            </a:r>
            <a:r>
              <a:rPr sz="1600" spc="395" dirty="0">
                <a:latin typeface="Arial"/>
                <a:cs typeface="Arial"/>
              </a:rPr>
              <a:t>  </a:t>
            </a:r>
            <a:r>
              <a:rPr sz="1600" dirty="0">
                <a:latin typeface="Arial"/>
                <a:cs typeface="Arial"/>
              </a:rPr>
              <a:t>la</a:t>
            </a:r>
            <a:r>
              <a:rPr sz="1600" spc="380" dirty="0">
                <a:latin typeface="Arial"/>
                <a:cs typeface="Arial"/>
              </a:rPr>
              <a:t>  </a:t>
            </a:r>
            <a:r>
              <a:rPr sz="1600" spc="-25" dirty="0">
                <a:latin typeface="Arial"/>
                <a:cs typeface="Arial"/>
              </a:rPr>
              <a:t>de </a:t>
            </a:r>
            <a:r>
              <a:rPr sz="1600" dirty="0">
                <a:latin typeface="Arial"/>
                <a:cs typeface="Arial"/>
              </a:rPr>
              <a:t>secuencia</a:t>
            </a:r>
            <a:r>
              <a:rPr sz="1600" spc="110" dirty="0">
                <a:latin typeface="Arial"/>
                <a:cs typeface="Arial"/>
              </a:rPr>
              <a:t>  </a:t>
            </a:r>
            <a:r>
              <a:rPr sz="1600" dirty="0">
                <a:latin typeface="Arial"/>
                <a:cs typeface="Arial"/>
              </a:rPr>
              <a:t>positiva,</a:t>
            </a:r>
            <a:r>
              <a:rPr sz="1600" spc="110" dirty="0">
                <a:latin typeface="Arial"/>
                <a:cs typeface="Arial"/>
              </a:rPr>
              <a:t>  </a:t>
            </a:r>
            <a:r>
              <a:rPr sz="1600" dirty="0">
                <a:latin typeface="Arial"/>
                <a:cs typeface="Arial"/>
              </a:rPr>
              <a:t>una</a:t>
            </a:r>
            <a:r>
              <a:rPr sz="1600" spc="114" dirty="0">
                <a:latin typeface="Arial"/>
                <a:cs typeface="Arial"/>
              </a:rPr>
              <a:t>  </a:t>
            </a:r>
            <a:r>
              <a:rPr sz="1600" dirty="0">
                <a:latin typeface="Arial"/>
                <a:cs typeface="Arial"/>
              </a:rPr>
              <a:t>vez</a:t>
            </a:r>
            <a:r>
              <a:rPr sz="1600" spc="120" dirty="0">
                <a:latin typeface="Arial"/>
                <a:cs typeface="Arial"/>
              </a:rPr>
              <a:t>  </a:t>
            </a:r>
            <a:r>
              <a:rPr sz="1600" dirty="0">
                <a:latin typeface="Arial"/>
                <a:cs typeface="Arial"/>
              </a:rPr>
              <a:t>que</a:t>
            </a:r>
            <a:r>
              <a:rPr sz="1600" spc="110" dirty="0">
                <a:latin typeface="Arial"/>
                <a:cs typeface="Arial"/>
              </a:rPr>
              <a:t>  </a:t>
            </a:r>
            <a:r>
              <a:rPr sz="1600" dirty="0">
                <a:latin typeface="Arial"/>
                <a:cs typeface="Arial"/>
              </a:rPr>
              <a:t>el</a:t>
            </a:r>
            <a:r>
              <a:rPr sz="1600" spc="114" dirty="0">
                <a:latin typeface="Arial"/>
                <a:cs typeface="Arial"/>
              </a:rPr>
              <a:t>  </a:t>
            </a:r>
            <a:r>
              <a:rPr sz="1600" spc="-10" dirty="0">
                <a:latin typeface="Arial"/>
                <a:cs typeface="Arial"/>
              </a:rPr>
              <a:t>corto </a:t>
            </a:r>
            <a:r>
              <a:rPr sz="1600" dirty="0">
                <a:latin typeface="Arial"/>
                <a:cs typeface="Arial"/>
              </a:rPr>
              <a:t>circuito</a:t>
            </a:r>
            <a:r>
              <a:rPr sz="1600" spc="445" dirty="0">
                <a:latin typeface="Arial"/>
                <a:cs typeface="Arial"/>
              </a:rPr>
              <a:t>  </a:t>
            </a:r>
            <a:r>
              <a:rPr sz="1600" dirty="0">
                <a:latin typeface="Arial"/>
                <a:cs typeface="Arial"/>
              </a:rPr>
              <a:t>trifásico</a:t>
            </a:r>
            <a:r>
              <a:rPr sz="1600" spc="450" dirty="0">
                <a:latin typeface="Arial"/>
                <a:cs typeface="Arial"/>
              </a:rPr>
              <a:t>  </a:t>
            </a:r>
            <a:r>
              <a:rPr sz="1600" dirty="0">
                <a:latin typeface="Arial"/>
                <a:cs typeface="Arial"/>
              </a:rPr>
              <a:t>ocurre</a:t>
            </a:r>
            <a:r>
              <a:rPr sz="1600" spc="450" dirty="0">
                <a:latin typeface="Arial"/>
                <a:cs typeface="Arial"/>
              </a:rPr>
              <a:t>  </a:t>
            </a:r>
            <a:r>
              <a:rPr sz="1600" dirty="0">
                <a:latin typeface="Arial"/>
                <a:cs typeface="Arial"/>
              </a:rPr>
              <a:t>en</a:t>
            </a:r>
            <a:r>
              <a:rPr sz="1600" spc="455" dirty="0">
                <a:latin typeface="Arial"/>
                <a:cs typeface="Arial"/>
              </a:rPr>
              <a:t>  </a:t>
            </a:r>
            <a:r>
              <a:rPr sz="1600" spc="-10" dirty="0">
                <a:latin typeface="Arial"/>
                <a:cs typeface="Arial"/>
              </a:rPr>
              <a:t>condiciones equilibradas.</a:t>
            </a:r>
            <a:endParaRPr sz="1600" dirty="0">
              <a:latin typeface="Arial"/>
              <a:cs typeface="Arial"/>
            </a:endParaRPr>
          </a:p>
          <a:p>
            <a:pPr marL="3253104" marR="5080" algn="just">
              <a:lnSpc>
                <a:spcPct val="80000"/>
              </a:lnSpc>
              <a:spcBef>
                <a:spcPts val="1345"/>
              </a:spcBef>
            </a:pPr>
            <a:r>
              <a:rPr sz="1600" dirty="0">
                <a:latin typeface="Arial"/>
                <a:cs typeface="Arial"/>
              </a:rPr>
              <a:t>La</a:t>
            </a:r>
            <a:r>
              <a:rPr sz="1600" spc="229" dirty="0">
                <a:latin typeface="Arial"/>
                <a:cs typeface="Arial"/>
              </a:rPr>
              <a:t> </a:t>
            </a:r>
            <a:r>
              <a:rPr sz="1600" dirty="0">
                <a:latin typeface="Arial"/>
                <a:cs typeface="Arial"/>
              </a:rPr>
              <a:t>corriente</a:t>
            </a:r>
            <a:r>
              <a:rPr sz="1600" spc="229" dirty="0">
                <a:latin typeface="Arial"/>
                <a:cs typeface="Arial"/>
              </a:rPr>
              <a:t> </a:t>
            </a:r>
            <a:r>
              <a:rPr sz="1600" dirty="0">
                <a:latin typeface="Arial"/>
                <a:cs typeface="Arial"/>
              </a:rPr>
              <a:t>es</a:t>
            </a:r>
            <a:r>
              <a:rPr sz="1600" spc="235" dirty="0">
                <a:latin typeface="Arial"/>
                <a:cs typeface="Arial"/>
              </a:rPr>
              <a:t> </a:t>
            </a:r>
            <a:r>
              <a:rPr sz="1600" dirty="0">
                <a:latin typeface="Arial"/>
                <a:cs typeface="Arial"/>
              </a:rPr>
              <a:t>inductiva</a:t>
            </a:r>
            <a:r>
              <a:rPr sz="1600" spc="235" dirty="0">
                <a:latin typeface="Arial"/>
                <a:cs typeface="Arial"/>
              </a:rPr>
              <a:t> </a:t>
            </a:r>
            <a:r>
              <a:rPr sz="1600" spc="-20" dirty="0">
                <a:latin typeface="Arial"/>
                <a:cs typeface="Arial"/>
              </a:rPr>
              <a:t>(-</a:t>
            </a:r>
            <a:r>
              <a:rPr sz="1600" dirty="0">
                <a:latin typeface="Arial"/>
                <a:cs typeface="Arial"/>
              </a:rPr>
              <a:t>90º),</a:t>
            </a:r>
            <a:r>
              <a:rPr sz="1600" spc="250" dirty="0">
                <a:latin typeface="Arial"/>
                <a:cs typeface="Arial"/>
              </a:rPr>
              <a:t> </a:t>
            </a:r>
            <a:r>
              <a:rPr sz="1600" dirty="0">
                <a:latin typeface="Arial"/>
                <a:cs typeface="Arial"/>
              </a:rPr>
              <a:t>visto</a:t>
            </a:r>
            <a:r>
              <a:rPr sz="1600" spc="235" dirty="0">
                <a:latin typeface="Arial"/>
                <a:cs typeface="Arial"/>
              </a:rPr>
              <a:t> </a:t>
            </a:r>
            <a:r>
              <a:rPr sz="1600" dirty="0">
                <a:latin typeface="Arial"/>
                <a:cs typeface="Arial"/>
              </a:rPr>
              <a:t>que</a:t>
            </a:r>
            <a:r>
              <a:rPr sz="1600" spc="229" dirty="0">
                <a:latin typeface="Arial"/>
                <a:cs typeface="Arial"/>
              </a:rPr>
              <a:t> </a:t>
            </a:r>
            <a:r>
              <a:rPr sz="1600" spc="-25" dirty="0">
                <a:latin typeface="Arial"/>
                <a:cs typeface="Arial"/>
              </a:rPr>
              <a:t>la </a:t>
            </a:r>
            <a:r>
              <a:rPr sz="1600" dirty="0">
                <a:latin typeface="Arial"/>
                <a:cs typeface="Arial"/>
              </a:rPr>
              <a:t>impedancia</a:t>
            </a:r>
            <a:r>
              <a:rPr sz="1600" spc="200" dirty="0">
                <a:latin typeface="Arial"/>
                <a:cs typeface="Arial"/>
              </a:rPr>
              <a:t> </a:t>
            </a:r>
            <a:r>
              <a:rPr sz="1600" dirty="0">
                <a:latin typeface="Arial"/>
                <a:cs typeface="Arial"/>
              </a:rPr>
              <a:t>del</a:t>
            </a:r>
            <a:r>
              <a:rPr sz="1600" spc="200" dirty="0">
                <a:latin typeface="Arial"/>
                <a:cs typeface="Arial"/>
              </a:rPr>
              <a:t> </a:t>
            </a:r>
            <a:r>
              <a:rPr sz="1600" dirty="0">
                <a:latin typeface="Arial"/>
                <a:cs typeface="Arial"/>
              </a:rPr>
              <a:t>generador</a:t>
            </a:r>
            <a:r>
              <a:rPr sz="1600" spc="210" dirty="0">
                <a:latin typeface="Arial"/>
                <a:cs typeface="Arial"/>
              </a:rPr>
              <a:t> </a:t>
            </a:r>
            <a:r>
              <a:rPr sz="1600" dirty="0">
                <a:latin typeface="Arial"/>
                <a:cs typeface="Arial"/>
              </a:rPr>
              <a:t>es</a:t>
            </a:r>
            <a:r>
              <a:rPr sz="1600" spc="200" dirty="0">
                <a:latin typeface="Arial"/>
                <a:cs typeface="Arial"/>
              </a:rPr>
              <a:t> </a:t>
            </a:r>
            <a:r>
              <a:rPr sz="1600" dirty="0">
                <a:latin typeface="Arial"/>
                <a:cs typeface="Arial"/>
              </a:rPr>
              <a:t>inductiva</a:t>
            </a:r>
            <a:r>
              <a:rPr sz="1600" spc="200" dirty="0">
                <a:latin typeface="Arial"/>
                <a:cs typeface="Arial"/>
              </a:rPr>
              <a:t> </a:t>
            </a:r>
            <a:r>
              <a:rPr sz="1600" spc="-10" dirty="0">
                <a:latin typeface="Arial"/>
                <a:cs typeface="Arial"/>
              </a:rPr>
              <a:t>(baja </a:t>
            </a:r>
            <a:r>
              <a:rPr sz="1600" dirty="0">
                <a:latin typeface="Arial"/>
                <a:cs typeface="Arial"/>
              </a:rPr>
              <a:t>resistencia).</a:t>
            </a:r>
            <a:r>
              <a:rPr sz="1600" spc="515" dirty="0">
                <a:latin typeface="Arial"/>
                <a:cs typeface="Arial"/>
              </a:rPr>
              <a:t> </a:t>
            </a:r>
            <a:r>
              <a:rPr sz="1600" dirty="0">
                <a:latin typeface="Arial"/>
                <a:cs typeface="Arial"/>
              </a:rPr>
              <a:t>Esta</a:t>
            </a:r>
            <a:r>
              <a:rPr sz="1600" spc="520" dirty="0">
                <a:latin typeface="Arial"/>
                <a:cs typeface="Arial"/>
              </a:rPr>
              <a:t> </a:t>
            </a:r>
            <a:r>
              <a:rPr sz="1600" dirty="0">
                <a:latin typeface="Arial"/>
                <a:cs typeface="Arial"/>
              </a:rPr>
              <a:t>reactancia</a:t>
            </a:r>
            <a:r>
              <a:rPr sz="1600" spc="520" dirty="0">
                <a:latin typeface="Arial"/>
                <a:cs typeface="Arial"/>
              </a:rPr>
              <a:t> </a:t>
            </a:r>
            <a:r>
              <a:rPr sz="1600" dirty="0">
                <a:latin typeface="Arial"/>
                <a:cs typeface="Arial"/>
              </a:rPr>
              <a:t>del</a:t>
            </a:r>
            <a:r>
              <a:rPr sz="1600" spc="525" dirty="0">
                <a:latin typeface="Arial"/>
                <a:cs typeface="Arial"/>
              </a:rPr>
              <a:t> </a:t>
            </a:r>
            <a:r>
              <a:rPr sz="1600" spc="-10" dirty="0">
                <a:latin typeface="Arial"/>
                <a:cs typeface="Arial"/>
              </a:rPr>
              <a:t>generador </a:t>
            </a:r>
            <a:r>
              <a:rPr sz="1600" dirty="0">
                <a:latin typeface="Arial"/>
                <a:cs typeface="Arial"/>
              </a:rPr>
              <a:t>tiene,</a:t>
            </a:r>
            <a:r>
              <a:rPr sz="1600" spc="575" dirty="0">
                <a:latin typeface="Arial"/>
                <a:cs typeface="Arial"/>
              </a:rPr>
              <a:t>  </a:t>
            </a:r>
            <a:r>
              <a:rPr sz="1600" dirty="0">
                <a:latin typeface="Arial"/>
                <a:cs typeface="Arial"/>
              </a:rPr>
              <a:t>inicialmente,</a:t>
            </a:r>
            <a:r>
              <a:rPr sz="1600" spc="575" dirty="0">
                <a:latin typeface="Arial"/>
                <a:cs typeface="Arial"/>
              </a:rPr>
              <a:t>  </a:t>
            </a:r>
            <a:r>
              <a:rPr sz="1600" dirty="0">
                <a:latin typeface="Arial"/>
                <a:cs typeface="Arial"/>
              </a:rPr>
              <a:t>un</a:t>
            </a:r>
            <a:r>
              <a:rPr sz="1600" spc="575" dirty="0">
                <a:latin typeface="Arial"/>
                <a:cs typeface="Arial"/>
              </a:rPr>
              <a:t>  </a:t>
            </a:r>
            <a:r>
              <a:rPr sz="1600" dirty="0">
                <a:latin typeface="Arial"/>
                <a:cs typeface="Arial"/>
              </a:rPr>
              <a:t>valor</a:t>
            </a:r>
            <a:r>
              <a:rPr sz="1600" spc="580" dirty="0">
                <a:latin typeface="Arial"/>
                <a:cs typeface="Arial"/>
              </a:rPr>
              <a:t>  </a:t>
            </a:r>
            <a:r>
              <a:rPr sz="1600" spc="-10" dirty="0">
                <a:latin typeface="Arial"/>
                <a:cs typeface="Arial"/>
              </a:rPr>
              <a:t>pequeño </a:t>
            </a:r>
            <a:r>
              <a:rPr sz="1600" dirty="0">
                <a:latin typeface="Arial"/>
                <a:cs typeface="Arial"/>
              </a:rPr>
              <a:t>(reactancia</a:t>
            </a:r>
            <a:r>
              <a:rPr sz="1600" spc="375" dirty="0">
                <a:latin typeface="Arial"/>
                <a:cs typeface="Arial"/>
              </a:rPr>
              <a:t> </a:t>
            </a:r>
            <a:r>
              <a:rPr sz="1600" dirty="0">
                <a:latin typeface="Arial"/>
                <a:cs typeface="Arial"/>
              </a:rPr>
              <a:t>subtransitoria</a:t>
            </a:r>
            <a:r>
              <a:rPr sz="1600" spc="385" dirty="0">
                <a:latin typeface="Arial"/>
                <a:cs typeface="Arial"/>
              </a:rPr>
              <a:t> </a:t>
            </a:r>
            <a:r>
              <a:rPr sz="1600" dirty="0">
                <a:latin typeface="Arial"/>
                <a:cs typeface="Arial"/>
              </a:rPr>
              <a:t>X”g).</a:t>
            </a:r>
            <a:r>
              <a:rPr sz="1600" spc="395" dirty="0">
                <a:latin typeface="Arial"/>
                <a:cs typeface="Arial"/>
              </a:rPr>
              <a:t> </a:t>
            </a:r>
            <a:r>
              <a:rPr sz="1600" dirty="0">
                <a:latin typeface="Arial"/>
                <a:cs typeface="Arial"/>
              </a:rPr>
              <a:t>Después</a:t>
            </a:r>
            <a:r>
              <a:rPr sz="1600" spc="385" dirty="0">
                <a:latin typeface="Arial"/>
                <a:cs typeface="Arial"/>
              </a:rPr>
              <a:t> </a:t>
            </a:r>
            <a:r>
              <a:rPr sz="1600" spc="-25" dirty="0">
                <a:latin typeface="Arial"/>
                <a:cs typeface="Arial"/>
              </a:rPr>
              <a:t>de </a:t>
            </a:r>
            <a:r>
              <a:rPr sz="1600" dirty="0">
                <a:latin typeface="Arial"/>
                <a:cs typeface="Arial"/>
              </a:rPr>
              <a:t>un</a:t>
            </a:r>
            <a:r>
              <a:rPr sz="1600" spc="-10" dirty="0">
                <a:latin typeface="Arial"/>
                <a:cs typeface="Arial"/>
              </a:rPr>
              <a:t> </a:t>
            </a:r>
            <a:r>
              <a:rPr sz="1600" dirty="0">
                <a:latin typeface="Arial"/>
                <a:cs typeface="Arial"/>
              </a:rPr>
              <a:t>cierto tiempo</a:t>
            </a:r>
            <a:r>
              <a:rPr sz="1600" spc="5" dirty="0">
                <a:latin typeface="Arial"/>
                <a:cs typeface="Arial"/>
              </a:rPr>
              <a:t> </a:t>
            </a:r>
            <a:r>
              <a:rPr sz="1600" dirty="0">
                <a:latin typeface="Arial"/>
                <a:cs typeface="Arial"/>
              </a:rPr>
              <a:t>su</a:t>
            </a:r>
            <a:r>
              <a:rPr sz="1600" spc="-5" dirty="0">
                <a:latin typeface="Arial"/>
                <a:cs typeface="Arial"/>
              </a:rPr>
              <a:t> </a:t>
            </a:r>
            <a:r>
              <a:rPr sz="1600" dirty="0">
                <a:latin typeface="Arial"/>
                <a:cs typeface="Arial"/>
              </a:rPr>
              <a:t>valor</a:t>
            </a:r>
            <a:r>
              <a:rPr sz="1600" spc="-10" dirty="0">
                <a:latin typeface="Arial"/>
                <a:cs typeface="Arial"/>
              </a:rPr>
              <a:t> </a:t>
            </a:r>
            <a:r>
              <a:rPr sz="1600" dirty="0">
                <a:latin typeface="Arial"/>
                <a:cs typeface="Arial"/>
              </a:rPr>
              <a:t>aumenta</a:t>
            </a:r>
            <a:r>
              <a:rPr sz="1600" spc="-5" dirty="0">
                <a:latin typeface="Arial"/>
                <a:cs typeface="Arial"/>
              </a:rPr>
              <a:t> </a:t>
            </a:r>
            <a:r>
              <a:rPr sz="1600" spc="-10" dirty="0">
                <a:latin typeface="Arial"/>
                <a:cs typeface="Arial"/>
              </a:rPr>
              <a:t>(reactancia </a:t>
            </a:r>
            <a:r>
              <a:rPr sz="1600" dirty="0">
                <a:latin typeface="Arial"/>
                <a:cs typeface="Arial"/>
              </a:rPr>
              <a:t>transitoria</a:t>
            </a:r>
            <a:r>
              <a:rPr sz="1600" spc="35" dirty="0">
                <a:latin typeface="Arial"/>
                <a:cs typeface="Arial"/>
              </a:rPr>
              <a:t> </a:t>
            </a:r>
            <a:r>
              <a:rPr sz="1600" dirty="0">
                <a:latin typeface="Arial"/>
                <a:cs typeface="Arial"/>
              </a:rPr>
              <a:t>X’g).</a:t>
            </a:r>
            <a:r>
              <a:rPr sz="1600" spc="60" dirty="0">
                <a:latin typeface="Arial"/>
                <a:cs typeface="Arial"/>
              </a:rPr>
              <a:t> </a:t>
            </a:r>
            <a:r>
              <a:rPr sz="1600" dirty="0">
                <a:latin typeface="Arial"/>
                <a:cs typeface="Arial"/>
              </a:rPr>
              <a:t>Y va</a:t>
            </a:r>
            <a:r>
              <a:rPr sz="1600" spc="35" dirty="0">
                <a:latin typeface="Arial"/>
                <a:cs typeface="Arial"/>
              </a:rPr>
              <a:t> </a:t>
            </a:r>
            <a:r>
              <a:rPr sz="1600" dirty="0">
                <a:latin typeface="Arial"/>
                <a:cs typeface="Arial"/>
              </a:rPr>
              <a:t>aumentado</a:t>
            </a:r>
            <a:r>
              <a:rPr sz="1600" spc="45" dirty="0">
                <a:latin typeface="Arial"/>
                <a:cs typeface="Arial"/>
              </a:rPr>
              <a:t> </a:t>
            </a:r>
            <a:r>
              <a:rPr sz="1600" dirty="0">
                <a:latin typeface="Arial"/>
                <a:cs typeface="Arial"/>
              </a:rPr>
              <a:t>con</a:t>
            </a:r>
            <a:r>
              <a:rPr sz="1600" spc="35" dirty="0">
                <a:latin typeface="Arial"/>
                <a:cs typeface="Arial"/>
              </a:rPr>
              <a:t> </a:t>
            </a:r>
            <a:r>
              <a:rPr sz="1600" dirty="0">
                <a:latin typeface="Arial"/>
                <a:cs typeface="Arial"/>
              </a:rPr>
              <a:t>el</a:t>
            </a:r>
            <a:r>
              <a:rPr sz="1600" spc="40" dirty="0">
                <a:latin typeface="Arial"/>
                <a:cs typeface="Arial"/>
              </a:rPr>
              <a:t> </a:t>
            </a:r>
            <a:r>
              <a:rPr sz="1600" spc="-10" dirty="0">
                <a:latin typeface="Arial"/>
                <a:cs typeface="Arial"/>
              </a:rPr>
              <a:t>correr </a:t>
            </a:r>
            <a:r>
              <a:rPr sz="1600" dirty="0">
                <a:latin typeface="Arial"/>
                <a:cs typeface="Arial"/>
              </a:rPr>
              <a:t>del</a:t>
            </a:r>
            <a:r>
              <a:rPr sz="1600" spc="-45" dirty="0">
                <a:latin typeface="Arial"/>
                <a:cs typeface="Arial"/>
              </a:rPr>
              <a:t> </a:t>
            </a:r>
            <a:r>
              <a:rPr sz="1600" dirty="0">
                <a:latin typeface="Arial"/>
                <a:cs typeface="Arial"/>
              </a:rPr>
              <a:t>tiempo</a:t>
            </a:r>
            <a:r>
              <a:rPr sz="1600" spc="-50" dirty="0">
                <a:latin typeface="Arial"/>
                <a:cs typeface="Arial"/>
              </a:rPr>
              <a:t> </a:t>
            </a:r>
            <a:r>
              <a:rPr sz="1600" dirty="0">
                <a:latin typeface="Arial"/>
                <a:cs typeface="Arial"/>
              </a:rPr>
              <a:t>hasta</a:t>
            </a:r>
            <a:r>
              <a:rPr sz="1600" spc="-35" dirty="0">
                <a:latin typeface="Arial"/>
                <a:cs typeface="Arial"/>
              </a:rPr>
              <a:t> </a:t>
            </a:r>
            <a:r>
              <a:rPr sz="1600" dirty="0">
                <a:latin typeface="Arial"/>
                <a:cs typeface="Arial"/>
              </a:rPr>
              <a:t>un</a:t>
            </a:r>
            <a:r>
              <a:rPr sz="1600" spc="-50" dirty="0">
                <a:latin typeface="Arial"/>
                <a:cs typeface="Arial"/>
              </a:rPr>
              <a:t> </a:t>
            </a:r>
            <a:r>
              <a:rPr sz="1600" dirty="0">
                <a:latin typeface="Arial"/>
                <a:cs typeface="Arial"/>
              </a:rPr>
              <a:t>valor</a:t>
            </a:r>
            <a:r>
              <a:rPr sz="1600" spc="-45" dirty="0">
                <a:latin typeface="Arial"/>
                <a:cs typeface="Arial"/>
              </a:rPr>
              <a:t> </a:t>
            </a:r>
            <a:r>
              <a:rPr sz="1600" spc="-10" dirty="0">
                <a:latin typeface="Arial"/>
                <a:cs typeface="Arial"/>
              </a:rPr>
              <a:t>mayor.</a:t>
            </a:r>
            <a:endParaRPr sz="1600" dirty="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654556"/>
            <a:ext cx="7347584" cy="940435"/>
          </a:xfrm>
          <a:prstGeom prst="rect">
            <a:avLst/>
          </a:prstGeom>
        </p:spPr>
        <p:txBody>
          <a:bodyPr vert="horz" wrap="square" lIns="0" tIns="13335" rIns="0" bIns="0" rtlCol="0">
            <a:spAutoFit/>
          </a:bodyPr>
          <a:lstStyle/>
          <a:p>
            <a:pPr marL="12700" marR="5080" algn="just">
              <a:lnSpc>
                <a:spcPct val="100000"/>
              </a:lnSpc>
              <a:spcBef>
                <a:spcPts val="105"/>
              </a:spcBef>
            </a:pPr>
            <a:r>
              <a:rPr sz="2000" b="0" dirty="0">
                <a:solidFill>
                  <a:srgbClr val="000000"/>
                </a:solidFill>
                <a:latin typeface="Arial"/>
                <a:cs typeface="Arial"/>
              </a:rPr>
              <a:t>El</a:t>
            </a:r>
            <a:r>
              <a:rPr sz="2000" b="0" spc="70" dirty="0">
                <a:solidFill>
                  <a:srgbClr val="000000"/>
                </a:solidFill>
                <a:latin typeface="Arial"/>
                <a:cs typeface="Arial"/>
              </a:rPr>
              <a:t> </a:t>
            </a:r>
            <a:r>
              <a:rPr sz="2000" b="0" dirty="0">
                <a:solidFill>
                  <a:srgbClr val="000000"/>
                </a:solidFill>
                <a:latin typeface="Arial"/>
                <a:cs typeface="Arial"/>
              </a:rPr>
              <a:t>oscilograma</a:t>
            </a:r>
            <a:r>
              <a:rPr sz="2000" b="0" spc="80" dirty="0">
                <a:solidFill>
                  <a:srgbClr val="000000"/>
                </a:solidFill>
                <a:latin typeface="Arial"/>
                <a:cs typeface="Arial"/>
              </a:rPr>
              <a:t> </a:t>
            </a:r>
            <a:r>
              <a:rPr sz="2000" b="0" dirty="0">
                <a:solidFill>
                  <a:srgbClr val="000000"/>
                </a:solidFill>
                <a:latin typeface="Arial"/>
                <a:cs typeface="Arial"/>
              </a:rPr>
              <a:t>siguiente</a:t>
            </a:r>
            <a:r>
              <a:rPr sz="2000" b="0" spc="85" dirty="0">
                <a:solidFill>
                  <a:srgbClr val="000000"/>
                </a:solidFill>
                <a:latin typeface="Arial"/>
                <a:cs typeface="Arial"/>
              </a:rPr>
              <a:t> </a:t>
            </a:r>
            <a:r>
              <a:rPr sz="2000" b="0" dirty="0">
                <a:solidFill>
                  <a:srgbClr val="000000"/>
                </a:solidFill>
                <a:latin typeface="Arial"/>
                <a:cs typeface="Arial"/>
              </a:rPr>
              <a:t>muestra</a:t>
            </a:r>
            <a:r>
              <a:rPr sz="2000" b="0" spc="85" dirty="0">
                <a:solidFill>
                  <a:srgbClr val="000000"/>
                </a:solidFill>
                <a:latin typeface="Arial"/>
                <a:cs typeface="Arial"/>
              </a:rPr>
              <a:t> </a:t>
            </a:r>
            <a:r>
              <a:rPr sz="2000" b="0" dirty="0">
                <a:solidFill>
                  <a:srgbClr val="000000"/>
                </a:solidFill>
                <a:latin typeface="Arial"/>
                <a:cs typeface="Arial"/>
              </a:rPr>
              <a:t>la</a:t>
            </a:r>
            <a:r>
              <a:rPr sz="2000" b="0" spc="80" dirty="0">
                <a:solidFill>
                  <a:srgbClr val="000000"/>
                </a:solidFill>
                <a:latin typeface="Arial"/>
                <a:cs typeface="Arial"/>
              </a:rPr>
              <a:t> </a:t>
            </a:r>
            <a:r>
              <a:rPr sz="2000" b="0" dirty="0">
                <a:solidFill>
                  <a:srgbClr val="000000"/>
                </a:solidFill>
                <a:latin typeface="Arial"/>
                <a:cs typeface="Arial"/>
              </a:rPr>
              <a:t>corriente</a:t>
            </a:r>
            <a:r>
              <a:rPr sz="2000" b="0" spc="75" dirty="0">
                <a:solidFill>
                  <a:srgbClr val="000000"/>
                </a:solidFill>
                <a:latin typeface="Arial"/>
                <a:cs typeface="Arial"/>
              </a:rPr>
              <a:t> </a:t>
            </a:r>
            <a:r>
              <a:rPr sz="2000" b="0" dirty="0">
                <a:solidFill>
                  <a:srgbClr val="000000"/>
                </a:solidFill>
                <a:latin typeface="Arial"/>
                <a:cs typeface="Arial"/>
              </a:rPr>
              <a:t>de</a:t>
            </a:r>
            <a:r>
              <a:rPr sz="2000" b="0" spc="65" dirty="0">
                <a:solidFill>
                  <a:srgbClr val="000000"/>
                </a:solidFill>
                <a:latin typeface="Arial"/>
                <a:cs typeface="Arial"/>
              </a:rPr>
              <a:t> </a:t>
            </a:r>
            <a:r>
              <a:rPr sz="2000" b="0" dirty="0">
                <a:solidFill>
                  <a:srgbClr val="000000"/>
                </a:solidFill>
                <a:latin typeface="Arial"/>
                <a:cs typeface="Arial"/>
              </a:rPr>
              <a:t>cortocircuito</a:t>
            </a:r>
            <a:r>
              <a:rPr sz="2000" b="0" spc="85" dirty="0">
                <a:solidFill>
                  <a:srgbClr val="000000"/>
                </a:solidFill>
                <a:latin typeface="Arial"/>
                <a:cs typeface="Arial"/>
              </a:rPr>
              <a:t> </a:t>
            </a:r>
            <a:r>
              <a:rPr sz="2000" b="0" spc="-25" dirty="0">
                <a:solidFill>
                  <a:srgbClr val="000000"/>
                </a:solidFill>
                <a:latin typeface="Arial"/>
                <a:cs typeface="Arial"/>
              </a:rPr>
              <a:t>en </a:t>
            </a:r>
            <a:r>
              <a:rPr sz="2000" b="0" dirty="0">
                <a:solidFill>
                  <a:srgbClr val="000000"/>
                </a:solidFill>
                <a:latin typeface="Arial"/>
                <a:cs typeface="Arial"/>
              </a:rPr>
              <a:t>una</a:t>
            </a:r>
            <a:r>
              <a:rPr sz="2000" b="0" spc="65" dirty="0">
                <a:solidFill>
                  <a:srgbClr val="000000"/>
                </a:solidFill>
                <a:latin typeface="Arial"/>
                <a:cs typeface="Arial"/>
              </a:rPr>
              <a:t>  </a:t>
            </a:r>
            <a:r>
              <a:rPr sz="2000" b="0" dirty="0">
                <a:solidFill>
                  <a:srgbClr val="000000"/>
                </a:solidFill>
                <a:latin typeface="Arial"/>
                <a:cs typeface="Arial"/>
              </a:rPr>
              <a:t>de</a:t>
            </a:r>
            <a:r>
              <a:rPr sz="2000" b="0" spc="70" dirty="0">
                <a:solidFill>
                  <a:srgbClr val="000000"/>
                </a:solidFill>
                <a:latin typeface="Arial"/>
                <a:cs typeface="Arial"/>
              </a:rPr>
              <a:t>  </a:t>
            </a:r>
            <a:r>
              <a:rPr sz="2000" b="0" dirty="0">
                <a:solidFill>
                  <a:srgbClr val="000000"/>
                </a:solidFill>
                <a:latin typeface="Arial"/>
                <a:cs typeface="Arial"/>
              </a:rPr>
              <a:t>las</a:t>
            </a:r>
            <a:r>
              <a:rPr sz="2000" b="0" spc="70" dirty="0">
                <a:solidFill>
                  <a:srgbClr val="000000"/>
                </a:solidFill>
                <a:latin typeface="Arial"/>
                <a:cs typeface="Arial"/>
              </a:rPr>
              <a:t>  </a:t>
            </a:r>
            <a:r>
              <a:rPr sz="2000" b="0" dirty="0">
                <a:solidFill>
                  <a:srgbClr val="000000"/>
                </a:solidFill>
                <a:latin typeface="Arial"/>
                <a:cs typeface="Arial"/>
              </a:rPr>
              <a:t>fases</a:t>
            </a:r>
            <a:r>
              <a:rPr sz="2000" b="0" spc="70" dirty="0">
                <a:solidFill>
                  <a:srgbClr val="000000"/>
                </a:solidFill>
                <a:latin typeface="Arial"/>
                <a:cs typeface="Arial"/>
              </a:rPr>
              <a:t>  </a:t>
            </a:r>
            <a:r>
              <a:rPr sz="2000" b="0" dirty="0">
                <a:solidFill>
                  <a:srgbClr val="000000"/>
                </a:solidFill>
                <a:latin typeface="Arial"/>
                <a:cs typeface="Arial"/>
              </a:rPr>
              <a:t>del</a:t>
            </a:r>
            <a:r>
              <a:rPr sz="2000" b="0" spc="70" dirty="0">
                <a:solidFill>
                  <a:srgbClr val="000000"/>
                </a:solidFill>
                <a:latin typeface="Arial"/>
                <a:cs typeface="Arial"/>
              </a:rPr>
              <a:t>  </a:t>
            </a:r>
            <a:r>
              <a:rPr sz="2000" b="0" dirty="0">
                <a:solidFill>
                  <a:srgbClr val="000000"/>
                </a:solidFill>
                <a:latin typeface="Arial"/>
                <a:cs typeface="Arial"/>
              </a:rPr>
              <a:t>generador</a:t>
            </a:r>
            <a:r>
              <a:rPr sz="2000" b="0" spc="65" dirty="0">
                <a:solidFill>
                  <a:srgbClr val="000000"/>
                </a:solidFill>
                <a:latin typeface="Arial"/>
                <a:cs typeface="Arial"/>
              </a:rPr>
              <a:t>  </a:t>
            </a:r>
            <a:r>
              <a:rPr sz="2000" b="0" dirty="0">
                <a:solidFill>
                  <a:srgbClr val="000000"/>
                </a:solidFill>
                <a:latin typeface="Arial"/>
                <a:cs typeface="Arial"/>
              </a:rPr>
              <a:t>síncrono,</a:t>
            </a:r>
            <a:r>
              <a:rPr sz="2000" b="0" spc="65" dirty="0">
                <a:solidFill>
                  <a:srgbClr val="000000"/>
                </a:solidFill>
                <a:latin typeface="Arial"/>
                <a:cs typeface="Arial"/>
              </a:rPr>
              <a:t>  </a:t>
            </a:r>
            <a:r>
              <a:rPr sz="2000" b="0" dirty="0">
                <a:solidFill>
                  <a:srgbClr val="000000"/>
                </a:solidFill>
                <a:latin typeface="Arial"/>
                <a:cs typeface="Arial"/>
              </a:rPr>
              <a:t>considerando</a:t>
            </a:r>
            <a:r>
              <a:rPr sz="2000" b="0" spc="70" dirty="0">
                <a:solidFill>
                  <a:srgbClr val="000000"/>
                </a:solidFill>
                <a:latin typeface="Arial"/>
                <a:cs typeface="Arial"/>
              </a:rPr>
              <a:t>  </a:t>
            </a:r>
            <a:r>
              <a:rPr sz="2000" b="0" spc="-25" dirty="0">
                <a:solidFill>
                  <a:srgbClr val="000000"/>
                </a:solidFill>
                <a:latin typeface="Arial"/>
                <a:cs typeface="Arial"/>
              </a:rPr>
              <a:t>los </a:t>
            </a:r>
            <a:r>
              <a:rPr sz="2000" b="0" dirty="0">
                <a:solidFill>
                  <a:srgbClr val="000000"/>
                </a:solidFill>
                <a:latin typeface="Arial"/>
                <a:cs typeface="Arial"/>
              </a:rPr>
              <a:t>periodos</a:t>
            </a:r>
            <a:r>
              <a:rPr sz="2000" b="0" spc="-60" dirty="0">
                <a:solidFill>
                  <a:srgbClr val="000000"/>
                </a:solidFill>
                <a:latin typeface="Arial"/>
                <a:cs typeface="Arial"/>
              </a:rPr>
              <a:t> </a:t>
            </a:r>
            <a:r>
              <a:rPr sz="2000" b="0" dirty="0">
                <a:solidFill>
                  <a:srgbClr val="000000"/>
                </a:solidFill>
                <a:latin typeface="Arial"/>
                <a:cs typeface="Arial"/>
              </a:rPr>
              <a:t>subtransitorios,</a:t>
            </a:r>
            <a:r>
              <a:rPr sz="2000" b="0" spc="-65" dirty="0">
                <a:solidFill>
                  <a:srgbClr val="000000"/>
                </a:solidFill>
                <a:latin typeface="Arial"/>
                <a:cs typeface="Arial"/>
              </a:rPr>
              <a:t> </a:t>
            </a:r>
            <a:r>
              <a:rPr sz="2000" b="0" dirty="0">
                <a:solidFill>
                  <a:srgbClr val="000000"/>
                </a:solidFill>
                <a:latin typeface="Arial"/>
                <a:cs typeface="Arial"/>
              </a:rPr>
              <a:t>transitorios</a:t>
            </a:r>
            <a:r>
              <a:rPr sz="2000" b="0" spc="-55" dirty="0">
                <a:solidFill>
                  <a:srgbClr val="000000"/>
                </a:solidFill>
                <a:latin typeface="Arial"/>
                <a:cs typeface="Arial"/>
              </a:rPr>
              <a:t> </a:t>
            </a:r>
            <a:r>
              <a:rPr sz="2000" b="0" dirty="0">
                <a:solidFill>
                  <a:srgbClr val="000000"/>
                </a:solidFill>
                <a:latin typeface="Arial"/>
                <a:cs typeface="Arial"/>
              </a:rPr>
              <a:t>y</a:t>
            </a:r>
            <a:r>
              <a:rPr sz="2000" b="0" spc="-30" dirty="0">
                <a:solidFill>
                  <a:srgbClr val="000000"/>
                </a:solidFill>
                <a:latin typeface="Arial"/>
                <a:cs typeface="Arial"/>
              </a:rPr>
              <a:t> </a:t>
            </a:r>
            <a:r>
              <a:rPr sz="2000" b="0" dirty="0">
                <a:solidFill>
                  <a:srgbClr val="000000"/>
                </a:solidFill>
                <a:latin typeface="Arial"/>
                <a:cs typeface="Arial"/>
              </a:rPr>
              <a:t>de</a:t>
            </a:r>
            <a:r>
              <a:rPr sz="2000" b="0" spc="-35" dirty="0">
                <a:solidFill>
                  <a:srgbClr val="000000"/>
                </a:solidFill>
                <a:latin typeface="Arial"/>
                <a:cs typeface="Arial"/>
              </a:rPr>
              <a:t> </a:t>
            </a:r>
            <a:r>
              <a:rPr sz="2000" b="0" dirty="0">
                <a:solidFill>
                  <a:srgbClr val="000000"/>
                </a:solidFill>
                <a:latin typeface="Arial"/>
                <a:cs typeface="Arial"/>
              </a:rPr>
              <a:t>régimen</a:t>
            </a:r>
            <a:r>
              <a:rPr sz="2000" b="0" spc="-45" dirty="0">
                <a:solidFill>
                  <a:srgbClr val="000000"/>
                </a:solidFill>
                <a:latin typeface="Arial"/>
                <a:cs typeface="Arial"/>
              </a:rPr>
              <a:t> </a:t>
            </a:r>
            <a:r>
              <a:rPr sz="2000" b="0" spc="-10" dirty="0">
                <a:solidFill>
                  <a:srgbClr val="000000"/>
                </a:solidFill>
                <a:latin typeface="Arial"/>
                <a:cs typeface="Arial"/>
              </a:rPr>
              <a:t>estable.</a:t>
            </a:r>
            <a:endParaRPr sz="2000" dirty="0">
              <a:latin typeface="Arial"/>
              <a:cs typeface="Arial"/>
            </a:endParaRPr>
          </a:p>
        </p:txBody>
      </p:sp>
      <p:pic>
        <p:nvPicPr>
          <p:cNvPr id="3" name="object 3"/>
          <p:cNvPicPr/>
          <p:nvPr/>
        </p:nvPicPr>
        <p:blipFill>
          <a:blip r:embed="rId2" cstate="print"/>
          <a:stretch>
            <a:fillRect/>
          </a:stretch>
        </p:blipFill>
        <p:spPr>
          <a:xfrm>
            <a:off x="766058" y="2923843"/>
            <a:ext cx="4802045" cy="2743431"/>
          </a:xfrm>
          <a:prstGeom prst="rect">
            <a:avLst/>
          </a:prstGeom>
        </p:spPr>
      </p:pic>
      <p:sp>
        <p:nvSpPr>
          <p:cNvPr id="4" name="object 4"/>
          <p:cNvSpPr txBox="1"/>
          <p:nvPr/>
        </p:nvSpPr>
        <p:spPr>
          <a:xfrm>
            <a:off x="5786752" y="3050539"/>
            <a:ext cx="2811145" cy="2586355"/>
          </a:xfrm>
          <a:prstGeom prst="rect">
            <a:avLst/>
          </a:prstGeom>
        </p:spPr>
        <p:txBody>
          <a:bodyPr vert="horz" wrap="square" lIns="0" tIns="60960" rIns="0" bIns="0" rtlCol="0">
            <a:spAutoFit/>
          </a:bodyPr>
          <a:lstStyle/>
          <a:p>
            <a:pPr marL="12700" marR="5080" algn="just">
              <a:lnSpc>
                <a:spcPct val="80000"/>
              </a:lnSpc>
              <a:spcBef>
                <a:spcPts val="480"/>
              </a:spcBef>
            </a:pPr>
            <a:r>
              <a:rPr sz="1600" dirty="0">
                <a:latin typeface="Arial"/>
                <a:cs typeface="Arial"/>
              </a:rPr>
              <a:t>Se</a:t>
            </a:r>
            <a:r>
              <a:rPr sz="1600" spc="155" dirty="0">
                <a:latin typeface="Arial"/>
                <a:cs typeface="Arial"/>
              </a:rPr>
              <a:t>  </a:t>
            </a:r>
            <a:r>
              <a:rPr sz="1600" dirty="0">
                <a:latin typeface="Arial"/>
                <a:cs typeface="Arial"/>
              </a:rPr>
              <a:t>observa</a:t>
            </a:r>
            <a:r>
              <a:rPr sz="1600" spc="160" dirty="0">
                <a:latin typeface="Arial"/>
                <a:cs typeface="Arial"/>
              </a:rPr>
              <a:t>  </a:t>
            </a:r>
            <a:r>
              <a:rPr sz="1600" dirty="0">
                <a:latin typeface="Arial"/>
                <a:cs typeface="Arial"/>
              </a:rPr>
              <a:t>la</a:t>
            </a:r>
            <a:r>
              <a:rPr sz="1600" spc="150" dirty="0">
                <a:latin typeface="Arial"/>
                <a:cs typeface="Arial"/>
              </a:rPr>
              <a:t>  </a:t>
            </a:r>
            <a:r>
              <a:rPr sz="1600" dirty="0">
                <a:latin typeface="Arial"/>
                <a:cs typeface="Arial"/>
              </a:rPr>
              <a:t>corriente</a:t>
            </a:r>
            <a:r>
              <a:rPr sz="1600" spc="160" dirty="0">
                <a:latin typeface="Arial"/>
                <a:cs typeface="Arial"/>
              </a:rPr>
              <a:t>  </a:t>
            </a:r>
            <a:r>
              <a:rPr sz="1600" spc="-25" dirty="0">
                <a:latin typeface="Arial"/>
                <a:cs typeface="Arial"/>
              </a:rPr>
              <a:t>de </a:t>
            </a:r>
            <a:r>
              <a:rPr sz="1600" dirty="0">
                <a:latin typeface="Arial"/>
                <a:cs typeface="Arial"/>
              </a:rPr>
              <a:t>corto</a:t>
            </a:r>
            <a:r>
              <a:rPr sz="1600" spc="455" dirty="0">
                <a:latin typeface="Arial"/>
                <a:cs typeface="Arial"/>
              </a:rPr>
              <a:t>  </a:t>
            </a:r>
            <a:r>
              <a:rPr sz="1600" dirty="0">
                <a:latin typeface="Arial"/>
                <a:cs typeface="Arial"/>
              </a:rPr>
              <a:t>circuito</a:t>
            </a:r>
            <a:r>
              <a:rPr sz="1600" spc="445" dirty="0">
                <a:latin typeface="Arial"/>
                <a:cs typeface="Arial"/>
              </a:rPr>
              <a:t>  </a:t>
            </a:r>
            <a:r>
              <a:rPr sz="1600" spc="-10" dirty="0">
                <a:latin typeface="Arial"/>
                <a:cs typeface="Arial"/>
              </a:rPr>
              <a:t>considerando </a:t>
            </a:r>
            <a:r>
              <a:rPr sz="1600" dirty="0">
                <a:latin typeface="Arial"/>
                <a:cs typeface="Arial"/>
              </a:rPr>
              <a:t>que</a:t>
            </a:r>
            <a:r>
              <a:rPr sz="1600" spc="-35" dirty="0">
                <a:latin typeface="Arial"/>
                <a:cs typeface="Arial"/>
              </a:rPr>
              <a:t> </a:t>
            </a:r>
            <a:r>
              <a:rPr sz="1600" dirty="0">
                <a:latin typeface="Arial"/>
                <a:cs typeface="Arial"/>
              </a:rPr>
              <a:t>el</a:t>
            </a:r>
            <a:r>
              <a:rPr sz="1600" spc="-25" dirty="0">
                <a:latin typeface="Arial"/>
                <a:cs typeface="Arial"/>
              </a:rPr>
              <a:t> </a:t>
            </a:r>
            <a:r>
              <a:rPr sz="1600" dirty="0">
                <a:latin typeface="Arial"/>
                <a:cs typeface="Arial"/>
              </a:rPr>
              <a:t>mismo</a:t>
            </a:r>
            <a:r>
              <a:rPr sz="1600" spc="-30" dirty="0">
                <a:latin typeface="Arial"/>
                <a:cs typeface="Arial"/>
              </a:rPr>
              <a:t> </a:t>
            </a:r>
            <a:r>
              <a:rPr sz="1600" dirty="0">
                <a:latin typeface="Arial"/>
                <a:cs typeface="Arial"/>
              </a:rPr>
              <a:t>ocurre</a:t>
            </a:r>
            <a:r>
              <a:rPr sz="1600" spc="-35" dirty="0">
                <a:latin typeface="Arial"/>
                <a:cs typeface="Arial"/>
              </a:rPr>
              <a:t> </a:t>
            </a:r>
            <a:r>
              <a:rPr sz="1600" dirty="0">
                <a:latin typeface="Arial"/>
                <a:cs typeface="Arial"/>
              </a:rPr>
              <a:t>cuando</a:t>
            </a:r>
            <a:r>
              <a:rPr sz="1600" spc="-25" dirty="0">
                <a:latin typeface="Arial"/>
                <a:cs typeface="Arial"/>
              </a:rPr>
              <a:t> la </a:t>
            </a:r>
            <a:r>
              <a:rPr sz="1600" dirty="0">
                <a:latin typeface="Arial"/>
                <a:cs typeface="Arial"/>
              </a:rPr>
              <a:t>tensión</a:t>
            </a:r>
            <a:r>
              <a:rPr sz="1600" spc="385" dirty="0">
                <a:latin typeface="Arial"/>
                <a:cs typeface="Arial"/>
              </a:rPr>
              <a:t> </a:t>
            </a:r>
            <a:r>
              <a:rPr sz="1600" dirty="0">
                <a:latin typeface="Arial"/>
                <a:cs typeface="Arial"/>
              </a:rPr>
              <a:t>está</a:t>
            </a:r>
            <a:r>
              <a:rPr sz="1600" spc="400" dirty="0">
                <a:latin typeface="Arial"/>
                <a:cs typeface="Arial"/>
              </a:rPr>
              <a:t> </a:t>
            </a:r>
            <a:r>
              <a:rPr sz="1600" dirty="0">
                <a:latin typeface="Arial"/>
                <a:cs typeface="Arial"/>
              </a:rPr>
              <a:t>pasando</a:t>
            </a:r>
            <a:r>
              <a:rPr sz="1600" spc="395" dirty="0">
                <a:latin typeface="Arial"/>
                <a:cs typeface="Arial"/>
              </a:rPr>
              <a:t> </a:t>
            </a:r>
            <a:r>
              <a:rPr sz="1600" dirty="0">
                <a:latin typeface="Arial"/>
                <a:cs typeface="Arial"/>
              </a:rPr>
              <a:t>por</a:t>
            </a:r>
            <a:r>
              <a:rPr sz="1600" spc="390" dirty="0">
                <a:latin typeface="Arial"/>
                <a:cs typeface="Arial"/>
              </a:rPr>
              <a:t> </a:t>
            </a:r>
            <a:r>
              <a:rPr sz="1600" spc="-25" dirty="0">
                <a:latin typeface="Arial"/>
                <a:cs typeface="Arial"/>
              </a:rPr>
              <a:t>su </a:t>
            </a:r>
            <a:r>
              <a:rPr sz="1600" dirty="0">
                <a:latin typeface="Arial"/>
                <a:cs typeface="Arial"/>
              </a:rPr>
              <a:t>valor</a:t>
            </a:r>
            <a:r>
              <a:rPr sz="1600" spc="530" dirty="0">
                <a:latin typeface="Arial"/>
                <a:cs typeface="Arial"/>
              </a:rPr>
              <a:t> </a:t>
            </a:r>
            <a:r>
              <a:rPr sz="1600" dirty="0">
                <a:latin typeface="Arial"/>
                <a:cs typeface="Arial"/>
              </a:rPr>
              <a:t>pico,</a:t>
            </a:r>
            <a:r>
              <a:rPr sz="1600" spc="540" dirty="0">
                <a:latin typeface="Arial"/>
                <a:cs typeface="Arial"/>
              </a:rPr>
              <a:t> </a:t>
            </a:r>
            <a:r>
              <a:rPr sz="1600" dirty="0">
                <a:latin typeface="Arial"/>
                <a:cs typeface="Arial"/>
              </a:rPr>
              <a:t>es</a:t>
            </a:r>
            <a:r>
              <a:rPr sz="1600" spc="545" dirty="0">
                <a:latin typeface="Arial"/>
                <a:cs typeface="Arial"/>
              </a:rPr>
              <a:t> </a:t>
            </a:r>
            <a:r>
              <a:rPr sz="1600" dirty="0">
                <a:latin typeface="Arial"/>
                <a:cs typeface="Arial"/>
              </a:rPr>
              <a:t>decir,</a:t>
            </a:r>
            <a:r>
              <a:rPr sz="1600" spc="540" dirty="0">
                <a:latin typeface="Arial"/>
                <a:cs typeface="Arial"/>
              </a:rPr>
              <a:t> </a:t>
            </a:r>
            <a:r>
              <a:rPr sz="1600" dirty="0">
                <a:latin typeface="Arial"/>
                <a:cs typeface="Arial"/>
              </a:rPr>
              <a:t>no</a:t>
            </a:r>
            <a:r>
              <a:rPr sz="1600" spc="540" dirty="0">
                <a:latin typeface="Arial"/>
                <a:cs typeface="Arial"/>
              </a:rPr>
              <a:t> </a:t>
            </a:r>
            <a:r>
              <a:rPr sz="1600" spc="-25" dirty="0">
                <a:latin typeface="Arial"/>
                <a:cs typeface="Arial"/>
              </a:rPr>
              <a:t>hay </a:t>
            </a:r>
            <a:r>
              <a:rPr sz="1600" dirty="0">
                <a:latin typeface="Arial"/>
                <a:cs typeface="Arial"/>
              </a:rPr>
              <a:t>componente</a:t>
            </a:r>
            <a:r>
              <a:rPr sz="1600" spc="-110" dirty="0">
                <a:latin typeface="Arial"/>
                <a:cs typeface="Arial"/>
              </a:rPr>
              <a:t> </a:t>
            </a:r>
            <a:r>
              <a:rPr sz="1600" spc="-25" dirty="0">
                <a:latin typeface="Arial"/>
                <a:cs typeface="Arial"/>
              </a:rPr>
              <a:t>dc.</a:t>
            </a:r>
            <a:endParaRPr sz="1600" dirty="0">
              <a:latin typeface="Arial"/>
              <a:cs typeface="Arial"/>
            </a:endParaRPr>
          </a:p>
          <a:p>
            <a:pPr marL="12700" marR="5080" algn="just">
              <a:lnSpc>
                <a:spcPct val="80000"/>
              </a:lnSpc>
              <a:spcBef>
                <a:spcPts val="1345"/>
              </a:spcBef>
            </a:pPr>
            <a:r>
              <a:rPr sz="1600" dirty="0">
                <a:latin typeface="Arial"/>
                <a:cs typeface="Arial"/>
              </a:rPr>
              <a:t>En</a:t>
            </a:r>
            <a:r>
              <a:rPr sz="1600" spc="200" dirty="0">
                <a:latin typeface="Arial"/>
                <a:cs typeface="Arial"/>
              </a:rPr>
              <a:t> </a:t>
            </a:r>
            <a:r>
              <a:rPr sz="1600" dirty="0">
                <a:latin typeface="Arial"/>
                <a:cs typeface="Arial"/>
              </a:rPr>
              <a:t>las</a:t>
            </a:r>
            <a:r>
              <a:rPr sz="1600" spc="204" dirty="0">
                <a:latin typeface="Arial"/>
                <a:cs typeface="Arial"/>
              </a:rPr>
              <a:t> </a:t>
            </a:r>
            <a:r>
              <a:rPr sz="1600" dirty="0">
                <a:latin typeface="Arial"/>
                <a:cs typeface="Arial"/>
              </a:rPr>
              <a:t>otras</a:t>
            </a:r>
            <a:r>
              <a:rPr sz="1600" spc="204" dirty="0">
                <a:latin typeface="Arial"/>
                <a:cs typeface="Arial"/>
              </a:rPr>
              <a:t> </a:t>
            </a:r>
            <a:r>
              <a:rPr sz="1600" dirty="0">
                <a:latin typeface="Arial"/>
                <a:cs typeface="Arial"/>
              </a:rPr>
              <a:t>dos</a:t>
            </a:r>
            <a:r>
              <a:rPr sz="1600" spc="204" dirty="0">
                <a:latin typeface="Arial"/>
                <a:cs typeface="Arial"/>
              </a:rPr>
              <a:t> </a:t>
            </a:r>
            <a:r>
              <a:rPr sz="1600" dirty="0">
                <a:latin typeface="Arial"/>
                <a:cs typeface="Arial"/>
              </a:rPr>
              <a:t>fases,</a:t>
            </a:r>
            <a:r>
              <a:rPr sz="1600" spc="204" dirty="0">
                <a:latin typeface="Arial"/>
                <a:cs typeface="Arial"/>
              </a:rPr>
              <a:t> </a:t>
            </a:r>
            <a:r>
              <a:rPr sz="1600" spc="-10" dirty="0">
                <a:latin typeface="Arial"/>
                <a:cs typeface="Arial"/>
              </a:rPr>
              <a:t>habrá </a:t>
            </a:r>
            <a:r>
              <a:rPr sz="1600" dirty="0">
                <a:latin typeface="Arial"/>
                <a:cs typeface="Arial"/>
              </a:rPr>
              <a:t>obligatoriamente</a:t>
            </a:r>
            <a:r>
              <a:rPr sz="1600" spc="125" dirty="0">
                <a:latin typeface="Arial"/>
                <a:cs typeface="Arial"/>
              </a:rPr>
              <a:t>  </a:t>
            </a:r>
            <a:r>
              <a:rPr sz="1600" spc="-10" dirty="0">
                <a:latin typeface="Arial"/>
                <a:cs typeface="Arial"/>
              </a:rPr>
              <a:t>componente </a:t>
            </a:r>
            <a:r>
              <a:rPr sz="1600" dirty="0">
                <a:latin typeface="Arial"/>
                <a:cs typeface="Arial"/>
              </a:rPr>
              <a:t>dc.</a:t>
            </a:r>
            <a:r>
              <a:rPr sz="1600" spc="150" dirty="0">
                <a:latin typeface="Arial"/>
                <a:cs typeface="Arial"/>
              </a:rPr>
              <a:t> </a:t>
            </a:r>
            <a:r>
              <a:rPr sz="1600" dirty="0">
                <a:latin typeface="Arial"/>
                <a:cs typeface="Arial"/>
              </a:rPr>
              <a:t>Asimismo</a:t>
            </a:r>
            <a:r>
              <a:rPr sz="1600" spc="165" dirty="0">
                <a:latin typeface="Arial"/>
                <a:cs typeface="Arial"/>
              </a:rPr>
              <a:t> </a:t>
            </a:r>
            <a:r>
              <a:rPr sz="1600" dirty="0">
                <a:latin typeface="Arial"/>
                <a:cs typeface="Arial"/>
              </a:rPr>
              <a:t>el</a:t>
            </a:r>
            <a:r>
              <a:rPr sz="1600" spc="140" dirty="0">
                <a:latin typeface="Arial"/>
                <a:cs typeface="Arial"/>
              </a:rPr>
              <a:t> </a:t>
            </a:r>
            <a:r>
              <a:rPr sz="1600" dirty="0">
                <a:latin typeface="Arial"/>
                <a:cs typeface="Arial"/>
              </a:rPr>
              <a:t>valor</a:t>
            </a:r>
            <a:r>
              <a:rPr sz="1600" spc="155" dirty="0">
                <a:latin typeface="Arial"/>
                <a:cs typeface="Arial"/>
              </a:rPr>
              <a:t> </a:t>
            </a:r>
            <a:r>
              <a:rPr sz="1600" spc="-10" dirty="0">
                <a:latin typeface="Arial"/>
                <a:cs typeface="Arial"/>
              </a:rPr>
              <a:t>máximo </a:t>
            </a:r>
            <a:r>
              <a:rPr sz="1600" dirty="0">
                <a:latin typeface="Arial"/>
                <a:cs typeface="Arial"/>
              </a:rPr>
              <a:t>de</a:t>
            </a:r>
            <a:r>
              <a:rPr sz="1600" spc="565" dirty="0">
                <a:latin typeface="Arial"/>
                <a:cs typeface="Arial"/>
              </a:rPr>
              <a:t> </a:t>
            </a:r>
            <a:r>
              <a:rPr sz="1600" dirty="0">
                <a:latin typeface="Arial"/>
                <a:cs typeface="Arial"/>
              </a:rPr>
              <a:t>la</a:t>
            </a:r>
            <a:r>
              <a:rPr sz="1600" spc="570" dirty="0">
                <a:latin typeface="Arial"/>
                <a:cs typeface="Arial"/>
              </a:rPr>
              <a:t> </a:t>
            </a:r>
            <a:r>
              <a:rPr sz="1600" dirty="0">
                <a:latin typeface="Arial"/>
                <a:cs typeface="Arial"/>
              </a:rPr>
              <a:t>corriente</a:t>
            </a:r>
            <a:r>
              <a:rPr sz="1600" spc="590" dirty="0">
                <a:latin typeface="Arial"/>
                <a:cs typeface="Arial"/>
              </a:rPr>
              <a:t> </a:t>
            </a:r>
            <a:r>
              <a:rPr sz="1600" dirty="0">
                <a:latin typeface="Arial"/>
                <a:cs typeface="Arial"/>
              </a:rPr>
              <a:t>en</a:t>
            </a:r>
            <a:r>
              <a:rPr sz="1600" spc="570" dirty="0">
                <a:latin typeface="Arial"/>
                <a:cs typeface="Arial"/>
              </a:rPr>
              <a:t> </a:t>
            </a:r>
            <a:r>
              <a:rPr sz="1600" dirty="0">
                <a:latin typeface="Arial"/>
                <a:cs typeface="Arial"/>
              </a:rPr>
              <a:t>las</a:t>
            </a:r>
            <a:r>
              <a:rPr sz="1600" spc="575" dirty="0">
                <a:latin typeface="Arial"/>
                <a:cs typeface="Arial"/>
              </a:rPr>
              <a:t> </a:t>
            </a:r>
            <a:r>
              <a:rPr sz="1600" spc="-10" dirty="0">
                <a:latin typeface="Arial"/>
                <a:cs typeface="Arial"/>
              </a:rPr>
              <a:t>otras </a:t>
            </a:r>
            <a:r>
              <a:rPr sz="1600" dirty="0">
                <a:latin typeface="Arial"/>
                <a:cs typeface="Arial"/>
              </a:rPr>
              <a:t>fases</a:t>
            </a:r>
            <a:r>
              <a:rPr sz="1600" spc="325" dirty="0">
                <a:latin typeface="Arial"/>
                <a:cs typeface="Arial"/>
              </a:rPr>
              <a:t> </a:t>
            </a:r>
            <a:r>
              <a:rPr sz="1600" dirty="0">
                <a:latin typeface="Arial"/>
                <a:cs typeface="Arial"/>
              </a:rPr>
              <a:t>serán</a:t>
            </a:r>
            <a:r>
              <a:rPr sz="1600" spc="325" dirty="0">
                <a:latin typeface="Arial"/>
                <a:cs typeface="Arial"/>
              </a:rPr>
              <a:t> </a:t>
            </a:r>
            <a:r>
              <a:rPr sz="1600" dirty="0">
                <a:latin typeface="Arial"/>
                <a:cs typeface="Arial"/>
              </a:rPr>
              <a:t>multiplicados</a:t>
            </a:r>
            <a:r>
              <a:rPr sz="1600" spc="335" dirty="0">
                <a:latin typeface="Arial"/>
                <a:cs typeface="Arial"/>
              </a:rPr>
              <a:t> </a:t>
            </a:r>
            <a:r>
              <a:rPr sz="1600" spc="-25" dirty="0">
                <a:latin typeface="Arial"/>
                <a:cs typeface="Arial"/>
              </a:rPr>
              <a:t>por </a:t>
            </a:r>
            <a:r>
              <a:rPr sz="1600" dirty="0">
                <a:latin typeface="Arial"/>
                <a:cs typeface="Arial"/>
              </a:rPr>
              <a:t>el</a:t>
            </a:r>
            <a:r>
              <a:rPr sz="1600" spc="-25" dirty="0">
                <a:latin typeface="Arial"/>
                <a:cs typeface="Arial"/>
              </a:rPr>
              <a:t> </a:t>
            </a:r>
            <a:r>
              <a:rPr sz="1600" dirty="0">
                <a:latin typeface="Arial"/>
                <a:cs typeface="Arial"/>
              </a:rPr>
              <a:t>factor</a:t>
            </a:r>
            <a:r>
              <a:rPr sz="1600" spc="-15" dirty="0">
                <a:latin typeface="Arial"/>
                <a:cs typeface="Arial"/>
              </a:rPr>
              <a:t> </a:t>
            </a:r>
            <a:r>
              <a:rPr sz="1600" dirty="0">
                <a:latin typeface="Arial"/>
                <a:cs typeface="Arial"/>
              </a:rPr>
              <a:t>de</a:t>
            </a:r>
            <a:r>
              <a:rPr sz="1600" spc="-15" dirty="0">
                <a:latin typeface="Arial"/>
                <a:cs typeface="Arial"/>
              </a:rPr>
              <a:t> </a:t>
            </a:r>
            <a:r>
              <a:rPr sz="1600" spc="-10" dirty="0">
                <a:latin typeface="Arial"/>
                <a:cs typeface="Arial"/>
              </a:rPr>
              <a:t>asimetría.</a:t>
            </a:r>
            <a:endParaRPr sz="16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4" y="1362583"/>
            <a:ext cx="7348855" cy="1047115"/>
          </a:xfrm>
          <a:prstGeom prst="rect">
            <a:avLst/>
          </a:prstGeom>
        </p:spPr>
        <p:txBody>
          <a:bodyPr vert="horz" wrap="square" lIns="0" tIns="37465" rIns="0" bIns="0" rtlCol="0">
            <a:spAutoFit/>
          </a:bodyPr>
          <a:lstStyle/>
          <a:p>
            <a:pPr marL="12700" marR="5080" algn="just">
              <a:lnSpc>
                <a:spcPct val="90800"/>
              </a:lnSpc>
              <a:spcBef>
                <a:spcPts val="295"/>
              </a:spcBef>
            </a:pPr>
            <a:r>
              <a:rPr sz="1800" b="0" dirty="0">
                <a:solidFill>
                  <a:srgbClr val="000000"/>
                </a:solidFill>
                <a:latin typeface="Arial"/>
                <a:cs typeface="Arial"/>
              </a:rPr>
              <a:t>La</a:t>
            </a:r>
            <a:r>
              <a:rPr sz="1800" b="0" spc="10" dirty="0">
                <a:solidFill>
                  <a:srgbClr val="000000"/>
                </a:solidFill>
                <a:latin typeface="Arial"/>
                <a:cs typeface="Arial"/>
              </a:rPr>
              <a:t> </a:t>
            </a:r>
            <a:r>
              <a:rPr sz="1800" b="0" dirty="0">
                <a:solidFill>
                  <a:srgbClr val="000000"/>
                </a:solidFill>
                <a:latin typeface="Arial"/>
                <a:cs typeface="Arial"/>
              </a:rPr>
              <a:t>figura</a:t>
            </a:r>
            <a:r>
              <a:rPr sz="1800" b="0" spc="15" dirty="0">
                <a:solidFill>
                  <a:srgbClr val="000000"/>
                </a:solidFill>
                <a:latin typeface="Arial"/>
                <a:cs typeface="Arial"/>
              </a:rPr>
              <a:t> </a:t>
            </a:r>
            <a:r>
              <a:rPr sz="1800" b="0" dirty="0">
                <a:solidFill>
                  <a:srgbClr val="000000"/>
                </a:solidFill>
                <a:latin typeface="Arial"/>
                <a:cs typeface="Arial"/>
              </a:rPr>
              <a:t>siguiente</a:t>
            </a:r>
            <a:r>
              <a:rPr sz="1800" b="0" spc="20" dirty="0">
                <a:solidFill>
                  <a:srgbClr val="000000"/>
                </a:solidFill>
                <a:latin typeface="Arial"/>
                <a:cs typeface="Arial"/>
              </a:rPr>
              <a:t> </a:t>
            </a:r>
            <a:r>
              <a:rPr sz="1800" b="0" dirty="0">
                <a:solidFill>
                  <a:srgbClr val="000000"/>
                </a:solidFill>
                <a:latin typeface="Arial"/>
                <a:cs typeface="Arial"/>
              </a:rPr>
              <a:t>muestra</a:t>
            </a:r>
            <a:r>
              <a:rPr sz="1800" b="0" spc="25" dirty="0">
                <a:solidFill>
                  <a:srgbClr val="000000"/>
                </a:solidFill>
                <a:latin typeface="Arial"/>
                <a:cs typeface="Arial"/>
              </a:rPr>
              <a:t> </a:t>
            </a:r>
            <a:r>
              <a:rPr sz="1800" b="0" dirty="0">
                <a:solidFill>
                  <a:srgbClr val="000000"/>
                </a:solidFill>
                <a:latin typeface="Arial"/>
                <a:cs typeface="Arial"/>
              </a:rPr>
              <a:t>las</a:t>
            </a:r>
            <a:r>
              <a:rPr sz="1800" b="0" spc="30" dirty="0">
                <a:solidFill>
                  <a:srgbClr val="000000"/>
                </a:solidFill>
                <a:latin typeface="Arial"/>
                <a:cs typeface="Arial"/>
              </a:rPr>
              <a:t> </a:t>
            </a:r>
            <a:r>
              <a:rPr sz="1800" b="0" dirty="0">
                <a:solidFill>
                  <a:srgbClr val="000000"/>
                </a:solidFill>
                <a:latin typeface="Arial"/>
                <a:cs typeface="Arial"/>
              </a:rPr>
              <a:t>componentes</a:t>
            </a:r>
            <a:r>
              <a:rPr sz="1800" b="0" spc="35" dirty="0">
                <a:solidFill>
                  <a:srgbClr val="000000"/>
                </a:solidFill>
                <a:latin typeface="Arial"/>
                <a:cs typeface="Arial"/>
              </a:rPr>
              <a:t> </a:t>
            </a:r>
            <a:r>
              <a:rPr sz="1800" b="0" dirty="0">
                <a:solidFill>
                  <a:srgbClr val="000000"/>
                </a:solidFill>
                <a:latin typeface="Arial"/>
                <a:cs typeface="Arial"/>
              </a:rPr>
              <a:t>en</a:t>
            </a:r>
            <a:r>
              <a:rPr sz="1800" b="0" spc="15" dirty="0">
                <a:solidFill>
                  <a:srgbClr val="000000"/>
                </a:solidFill>
                <a:latin typeface="Arial"/>
                <a:cs typeface="Arial"/>
              </a:rPr>
              <a:t> </a:t>
            </a:r>
            <a:r>
              <a:rPr sz="1800" b="0" dirty="0">
                <a:solidFill>
                  <a:srgbClr val="000000"/>
                </a:solidFill>
                <a:latin typeface="Arial"/>
                <a:cs typeface="Arial"/>
              </a:rPr>
              <a:t>las</a:t>
            </a:r>
            <a:r>
              <a:rPr sz="1800" b="0" spc="30" dirty="0">
                <a:solidFill>
                  <a:srgbClr val="000000"/>
                </a:solidFill>
                <a:latin typeface="Arial"/>
                <a:cs typeface="Arial"/>
              </a:rPr>
              <a:t> </a:t>
            </a:r>
            <a:r>
              <a:rPr sz="1800" b="0" dirty="0">
                <a:solidFill>
                  <a:srgbClr val="000000"/>
                </a:solidFill>
                <a:latin typeface="Arial"/>
                <a:cs typeface="Arial"/>
              </a:rPr>
              <a:t>tres</a:t>
            </a:r>
            <a:r>
              <a:rPr sz="1800" b="0" spc="20" dirty="0">
                <a:solidFill>
                  <a:srgbClr val="000000"/>
                </a:solidFill>
                <a:latin typeface="Arial"/>
                <a:cs typeface="Arial"/>
              </a:rPr>
              <a:t> </a:t>
            </a:r>
            <a:r>
              <a:rPr sz="1800" b="0" dirty="0">
                <a:solidFill>
                  <a:srgbClr val="000000"/>
                </a:solidFill>
                <a:latin typeface="Arial"/>
                <a:cs typeface="Arial"/>
              </a:rPr>
              <a:t>fases,</a:t>
            </a:r>
            <a:r>
              <a:rPr sz="1800" b="0" spc="30" dirty="0">
                <a:solidFill>
                  <a:srgbClr val="000000"/>
                </a:solidFill>
                <a:latin typeface="Arial"/>
                <a:cs typeface="Arial"/>
              </a:rPr>
              <a:t> </a:t>
            </a:r>
            <a:r>
              <a:rPr sz="1800" b="0" spc="-10" dirty="0">
                <a:solidFill>
                  <a:srgbClr val="000000"/>
                </a:solidFill>
                <a:latin typeface="Arial"/>
                <a:cs typeface="Arial"/>
              </a:rPr>
              <a:t>obtenida </a:t>
            </a:r>
            <a:r>
              <a:rPr sz="1800" b="0" dirty="0">
                <a:solidFill>
                  <a:srgbClr val="000000"/>
                </a:solidFill>
                <a:latin typeface="Arial"/>
                <a:cs typeface="Arial"/>
              </a:rPr>
              <a:t>de</a:t>
            </a:r>
            <a:r>
              <a:rPr sz="1800" b="0" spc="20" dirty="0">
                <a:solidFill>
                  <a:srgbClr val="000000"/>
                </a:solidFill>
                <a:latin typeface="Arial"/>
                <a:cs typeface="Arial"/>
              </a:rPr>
              <a:t> </a:t>
            </a:r>
            <a:r>
              <a:rPr sz="1800" b="0" dirty="0">
                <a:solidFill>
                  <a:srgbClr val="000000"/>
                </a:solidFill>
                <a:latin typeface="Arial"/>
                <a:cs typeface="Arial"/>
              </a:rPr>
              <a:t>un</a:t>
            </a:r>
            <a:r>
              <a:rPr sz="1800" b="0" spc="30" dirty="0">
                <a:solidFill>
                  <a:srgbClr val="000000"/>
                </a:solidFill>
                <a:latin typeface="Arial"/>
                <a:cs typeface="Arial"/>
              </a:rPr>
              <a:t> </a:t>
            </a:r>
            <a:r>
              <a:rPr sz="1800" b="0" dirty="0">
                <a:solidFill>
                  <a:srgbClr val="000000"/>
                </a:solidFill>
                <a:latin typeface="Arial"/>
                <a:cs typeface="Arial"/>
              </a:rPr>
              <a:t>programa</a:t>
            </a:r>
            <a:r>
              <a:rPr sz="1800" b="0" spc="30" dirty="0">
                <a:solidFill>
                  <a:srgbClr val="000000"/>
                </a:solidFill>
                <a:latin typeface="Arial"/>
                <a:cs typeface="Arial"/>
              </a:rPr>
              <a:t> </a:t>
            </a:r>
            <a:r>
              <a:rPr sz="1800" b="0" dirty="0">
                <a:solidFill>
                  <a:srgbClr val="000000"/>
                </a:solidFill>
                <a:latin typeface="Arial"/>
                <a:cs typeface="Arial"/>
              </a:rPr>
              <a:t>de</a:t>
            </a:r>
            <a:r>
              <a:rPr sz="1800" b="0" spc="30" dirty="0">
                <a:solidFill>
                  <a:srgbClr val="000000"/>
                </a:solidFill>
                <a:latin typeface="Arial"/>
                <a:cs typeface="Arial"/>
              </a:rPr>
              <a:t> </a:t>
            </a:r>
            <a:r>
              <a:rPr sz="1800" b="0" dirty="0">
                <a:solidFill>
                  <a:srgbClr val="000000"/>
                </a:solidFill>
                <a:latin typeface="Arial"/>
                <a:cs typeface="Arial"/>
              </a:rPr>
              <a:t>simulación</a:t>
            </a:r>
            <a:r>
              <a:rPr sz="1800" b="0" spc="35" dirty="0">
                <a:solidFill>
                  <a:srgbClr val="000000"/>
                </a:solidFill>
                <a:latin typeface="Arial"/>
                <a:cs typeface="Arial"/>
              </a:rPr>
              <a:t> </a:t>
            </a:r>
            <a:r>
              <a:rPr sz="1800" b="0" dirty="0">
                <a:solidFill>
                  <a:srgbClr val="000000"/>
                </a:solidFill>
                <a:latin typeface="Arial"/>
                <a:cs typeface="Arial"/>
              </a:rPr>
              <a:t>de</a:t>
            </a:r>
            <a:r>
              <a:rPr sz="1800" b="0" spc="30" dirty="0">
                <a:solidFill>
                  <a:srgbClr val="000000"/>
                </a:solidFill>
                <a:latin typeface="Arial"/>
                <a:cs typeface="Arial"/>
              </a:rPr>
              <a:t> </a:t>
            </a:r>
            <a:r>
              <a:rPr sz="1800" b="0" dirty="0">
                <a:solidFill>
                  <a:srgbClr val="000000"/>
                </a:solidFill>
                <a:latin typeface="Arial"/>
                <a:cs typeface="Arial"/>
              </a:rPr>
              <a:t>cortocircuito</a:t>
            </a:r>
            <a:r>
              <a:rPr sz="1800" b="0" spc="35" dirty="0">
                <a:solidFill>
                  <a:srgbClr val="000000"/>
                </a:solidFill>
                <a:latin typeface="Arial"/>
                <a:cs typeface="Arial"/>
              </a:rPr>
              <a:t> </a:t>
            </a:r>
            <a:r>
              <a:rPr sz="1800" b="0" dirty="0">
                <a:solidFill>
                  <a:srgbClr val="000000"/>
                </a:solidFill>
                <a:latin typeface="Arial"/>
                <a:cs typeface="Arial"/>
              </a:rPr>
              <a:t>(PSCAD),</a:t>
            </a:r>
            <a:r>
              <a:rPr sz="1800" b="0" spc="40" dirty="0">
                <a:solidFill>
                  <a:srgbClr val="000000"/>
                </a:solidFill>
                <a:latin typeface="Arial"/>
                <a:cs typeface="Arial"/>
              </a:rPr>
              <a:t> </a:t>
            </a:r>
            <a:r>
              <a:rPr sz="1800" b="0" dirty="0">
                <a:solidFill>
                  <a:srgbClr val="000000"/>
                </a:solidFill>
                <a:latin typeface="Arial"/>
                <a:cs typeface="Arial"/>
              </a:rPr>
              <a:t>donde</a:t>
            </a:r>
            <a:r>
              <a:rPr sz="1800" b="0" spc="30" dirty="0">
                <a:solidFill>
                  <a:srgbClr val="000000"/>
                </a:solidFill>
                <a:latin typeface="Arial"/>
                <a:cs typeface="Arial"/>
              </a:rPr>
              <a:t> </a:t>
            </a:r>
            <a:r>
              <a:rPr sz="1800" b="0" dirty="0">
                <a:solidFill>
                  <a:srgbClr val="000000"/>
                </a:solidFill>
                <a:latin typeface="Arial"/>
                <a:cs typeface="Arial"/>
              </a:rPr>
              <a:t>se</a:t>
            </a:r>
            <a:r>
              <a:rPr sz="1800" b="0" spc="35" dirty="0">
                <a:solidFill>
                  <a:srgbClr val="000000"/>
                </a:solidFill>
                <a:latin typeface="Arial"/>
                <a:cs typeface="Arial"/>
              </a:rPr>
              <a:t> </a:t>
            </a:r>
            <a:r>
              <a:rPr sz="1800" b="0" spc="-20" dirty="0">
                <a:solidFill>
                  <a:srgbClr val="000000"/>
                </a:solidFill>
                <a:latin typeface="Arial"/>
                <a:cs typeface="Arial"/>
              </a:rPr>
              <a:t>nota </a:t>
            </a:r>
            <a:r>
              <a:rPr sz="1800" b="0" dirty="0">
                <a:solidFill>
                  <a:srgbClr val="000000"/>
                </a:solidFill>
                <a:latin typeface="Arial"/>
                <a:cs typeface="Arial"/>
              </a:rPr>
              <a:t>el</a:t>
            </a:r>
            <a:r>
              <a:rPr sz="1800" b="0" spc="160" dirty="0">
                <a:solidFill>
                  <a:srgbClr val="000000"/>
                </a:solidFill>
                <a:latin typeface="Arial"/>
                <a:cs typeface="Arial"/>
              </a:rPr>
              <a:t> </a:t>
            </a:r>
            <a:r>
              <a:rPr sz="1800" b="0" dirty="0">
                <a:solidFill>
                  <a:srgbClr val="000000"/>
                </a:solidFill>
                <a:latin typeface="Arial"/>
                <a:cs typeface="Arial"/>
              </a:rPr>
              <a:t>efecto</a:t>
            </a:r>
            <a:r>
              <a:rPr sz="1800" b="0" spc="165" dirty="0">
                <a:solidFill>
                  <a:srgbClr val="000000"/>
                </a:solidFill>
                <a:latin typeface="Arial"/>
                <a:cs typeface="Arial"/>
              </a:rPr>
              <a:t> </a:t>
            </a:r>
            <a:r>
              <a:rPr sz="1800" b="0" dirty="0">
                <a:solidFill>
                  <a:srgbClr val="000000"/>
                </a:solidFill>
                <a:latin typeface="Arial"/>
                <a:cs typeface="Arial"/>
              </a:rPr>
              <a:t>del</a:t>
            </a:r>
            <a:r>
              <a:rPr sz="1800" b="0" spc="165" dirty="0">
                <a:solidFill>
                  <a:srgbClr val="000000"/>
                </a:solidFill>
                <a:latin typeface="Arial"/>
                <a:cs typeface="Arial"/>
              </a:rPr>
              <a:t> </a:t>
            </a:r>
            <a:r>
              <a:rPr sz="1800" b="0" dirty="0">
                <a:solidFill>
                  <a:srgbClr val="000000"/>
                </a:solidFill>
                <a:latin typeface="Arial"/>
                <a:cs typeface="Arial"/>
              </a:rPr>
              <a:t>desplazamiento</a:t>
            </a:r>
            <a:r>
              <a:rPr sz="1800" b="0" spc="170" dirty="0">
                <a:solidFill>
                  <a:srgbClr val="000000"/>
                </a:solidFill>
                <a:latin typeface="Arial"/>
                <a:cs typeface="Arial"/>
              </a:rPr>
              <a:t> </a:t>
            </a:r>
            <a:r>
              <a:rPr sz="1800" b="0" dirty="0">
                <a:solidFill>
                  <a:srgbClr val="000000"/>
                </a:solidFill>
                <a:latin typeface="Arial"/>
                <a:cs typeface="Arial"/>
              </a:rPr>
              <a:t>del</a:t>
            </a:r>
            <a:r>
              <a:rPr sz="1800" b="0" spc="160" dirty="0">
                <a:solidFill>
                  <a:srgbClr val="000000"/>
                </a:solidFill>
                <a:latin typeface="Arial"/>
                <a:cs typeface="Arial"/>
              </a:rPr>
              <a:t> </a:t>
            </a:r>
            <a:r>
              <a:rPr sz="1800" b="0" dirty="0">
                <a:solidFill>
                  <a:srgbClr val="000000"/>
                </a:solidFill>
                <a:latin typeface="Arial"/>
                <a:cs typeface="Arial"/>
              </a:rPr>
              <a:t>eje</a:t>
            </a:r>
            <a:r>
              <a:rPr sz="1800" b="0" spc="165" dirty="0">
                <a:solidFill>
                  <a:srgbClr val="000000"/>
                </a:solidFill>
                <a:latin typeface="Arial"/>
                <a:cs typeface="Arial"/>
              </a:rPr>
              <a:t> </a:t>
            </a:r>
            <a:r>
              <a:rPr sz="1800" b="0" dirty="0">
                <a:solidFill>
                  <a:srgbClr val="000000"/>
                </a:solidFill>
                <a:latin typeface="Arial"/>
                <a:cs typeface="Arial"/>
              </a:rPr>
              <a:t>en</a:t>
            </a:r>
            <a:r>
              <a:rPr sz="1800" b="0" spc="165" dirty="0">
                <a:solidFill>
                  <a:srgbClr val="000000"/>
                </a:solidFill>
                <a:latin typeface="Arial"/>
                <a:cs typeface="Arial"/>
              </a:rPr>
              <a:t> </a:t>
            </a:r>
            <a:r>
              <a:rPr sz="1800" b="0" dirty="0">
                <a:solidFill>
                  <a:srgbClr val="000000"/>
                </a:solidFill>
                <a:latin typeface="Arial"/>
                <a:cs typeface="Arial"/>
              </a:rPr>
              <a:t>las</a:t>
            </a:r>
            <a:r>
              <a:rPr sz="1800" b="0" spc="175" dirty="0">
                <a:solidFill>
                  <a:srgbClr val="000000"/>
                </a:solidFill>
                <a:latin typeface="Arial"/>
                <a:cs typeface="Arial"/>
              </a:rPr>
              <a:t> </a:t>
            </a:r>
            <a:r>
              <a:rPr sz="1800" b="0" dirty="0">
                <a:solidFill>
                  <a:srgbClr val="000000"/>
                </a:solidFill>
                <a:latin typeface="Arial"/>
                <a:cs typeface="Arial"/>
              </a:rPr>
              <a:t>corrientes</a:t>
            </a:r>
            <a:r>
              <a:rPr sz="1800" b="0" spc="165" dirty="0">
                <a:solidFill>
                  <a:srgbClr val="000000"/>
                </a:solidFill>
                <a:latin typeface="Arial"/>
                <a:cs typeface="Arial"/>
              </a:rPr>
              <a:t> </a:t>
            </a:r>
            <a:r>
              <a:rPr sz="1800" b="0" dirty="0">
                <a:solidFill>
                  <a:srgbClr val="000000"/>
                </a:solidFill>
                <a:latin typeface="Arial"/>
                <a:cs typeface="Arial"/>
              </a:rPr>
              <a:t>de</a:t>
            </a:r>
            <a:r>
              <a:rPr sz="1800" b="0" spc="165" dirty="0">
                <a:solidFill>
                  <a:srgbClr val="000000"/>
                </a:solidFill>
                <a:latin typeface="Arial"/>
                <a:cs typeface="Arial"/>
              </a:rPr>
              <a:t> </a:t>
            </a:r>
            <a:r>
              <a:rPr sz="1800" b="0" dirty="0">
                <a:solidFill>
                  <a:srgbClr val="000000"/>
                </a:solidFill>
                <a:latin typeface="Arial"/>
                <a:cs typeface="Arial"/>
              </a:rPr>
              <a:t>las</a:t>
            </a:r>
            <a:r>
              <a:rPr sz="1800" b="0" spc="165" dirty="0">
                <a:solidFill>
                  <a:srgbClr val="000000"/>
                </a:solidFill>
                <a:latin typeface="Arial"/>
                <a:cs typeface="Arial"/>
              </a:rPr>
              <a:t> </a:t>
            </a:r>
            <a:r>
              <a:rPr sz="1800" b="0" dirty="0">
                <a:solidFill>
                  <a:srgbClr val="000000"/>
                </a:solidFill>
                <a:latin typeface="Arial"/>
                <a:cs typeface="Arial"/>
              </a:rPr>
              <a:t>otras</a:t>
            </a:r>
            <a:r>
              <a:rPr sz="1800" b="0" spc="165" dirty="0">
                <a:solidFill>
                  <a:srgbClr val="000000"/>
                </a:solidFill>
                <a:latin typeface="Arial"/>
                <a:cs typeface="Arial"/>
              </a:rPr>
              <a:t> </a:t>
            </a:r>
            <a:r>
              <a:rPr sz="1800" b="0" spc="-25" dirty="0">
                <a:solidFill>
                  <a:srgbClr val="000000"/>
                </a:solidFill>
                <a:latin typeface="Arial"/>
                <a:cs typeface="Arial"/>
              </a:rPr>
              <a:t>dos </a:t>
            </a:r>
            <a:r>
              <a:rPr sz="1800" b="0" spc="-10" dirty="0">
                <a:solidFill>
                  <a:srgbClr val="000000"/>
                </a:solidFill>
                <a:latin typeface="Arial"/>
                <a:cs typeface="Arial"/>
              </a:rPr>
              <a:t>fases.</a:t>
            </a:r>
            <a:endParaRPr sz="1800">
              <a:latin typeface="Arial"/>
              <a:cs typeface="Arial"/>
            </a:endParaRPr>
          </a:p>
        </p:txBody>
      </p:sp>
      <p:pic>
        <p:nvPicPr>
          <p:cNvPr id="3" name="object 3"/>
          <p:cNvPicPr/>
          <p:nvPr/>
        </p:nvPicPr>
        <p:blipFill>
          <a:blip r:embed="rId2" cstate="print"/>
          <a:stretch>
            <a:fillRect/>
          </a:stretch>
        </p:blipFill>
        <p:spPr>
          <a:xfrm>
            <a:off x="2289123" y="2521497"/>
            <a:ext cx="5054538" cy="2873155"/>
          </a:xfrm>
          <a:prstGeom prst="rect">
            <a:avLst/>
          </a:prstGeom>
        </p:spPr>
      </p:pic>
      <p:sp>
        <p:nvSpPr>
          <p:cNvPr id="4" name="object 4"/>
          <p:cNvSpPr txBox="1"/>
          <p:nvPr/>
        </p:nvSpPr>
        <p:spPr>
          <a:xfrm>
            <a:off x="1105915" y="5395671"/>
            <a:ext cx="7347584" cy="800100"/>
          </a:xfrm>
          <a:prstGeom prst="rect">
            <a:avLst/>
          </a:prstGeom>
        </p:spPr>
        <p:txBody>
          <a:bodyPr vert="horz" wrap="square" lIns="0" tIns="36830" rIns="0" bIns="0" rtlCol="0">
            <a:spAutoFit/>
          </a:bodyPr>
          <a:lstStyle/>
          <a:p>
            <a:pPr marL="12700" marR="5080" algn="just">
              <a:lnSpc>
                <a:spcPct val="91100"/>
              </a:lnSpc>
              <a:spcBef>
                <a:spcPts val="290"/>
              </a:spcBef>
            </a:pPr>
            <a:r>
              <a:rPr sz="1800" dirty="0">
                <a:latin typeface="Arial"/>
                <a:cs typeface="Arial"/>
              </a:rPr>
              <a:t>Cabe</a:t>
            </a:r>
            <a:r>
              <a:rPr sz="1800" spc="140" dirty="0">
                <a:latin typeface="Arial"/>
                <a:cs typeface="Arial"/>
              </a:rPr>
              <a:t> </a:t>
            </a:r>
            <a:r>
              <a:rPr sz="1800" dirty="0">
                <a:latin typeface="Arial"/>
                <a:cs typeface="Arial"/>
              </a:rPr>
              <a:t>resaltar</a:t>
            </a:r>
            <a:r>
              <a:rPr sz="1800" spc="165" dirty="0">
                <a:latin typeface="Arial"/>
                <a:cs typeface="Arial"/>
              </a:rPr>
              <a:t> </a:t>
            </a:r>
            <a:r>
              <a:rPr sz="1800" dirty="0">
                <a:latin typeface="Arial"/>
                <a:cs typeface="Arial"/>
              </a:rPr>
              <a:t>que</a:t>
            </a:r>
            <a:r>
              <a:rPr sz="1800" spc="150" dirty="0">
                <a:latin typeface="Arial"/>
                <a:cs typeface="Arial"/>
              </a:rPr>
              <a:t> </a:t>
            </a:r>
            <a:r>
              <a:rPr sz="1800" dirty="0">
                <a:latin typeface="Arial"/>
                <a:cs typeface="Arial"/>
              </a:rPr>
              <a:t>estos</a:t>
            </a:r>
            <a:r>
              <a:rPr sz="1800" spc="170" dirty="0">
                <a:latin typeface="Arial"/>
                <a:cs typeface="Arial"/>
              </a:rPr>
              <a:t> </a:t>
            </a:r>
            <a:r>
              <a:rPr sz="1800" dirty="0">
                <a:latin typeface="Arial"/>
                <a:cs typeface="Arial"/>
              </a:rPr>
              <a:t>efectos</a:t>
            </a:r>
            <a:r>
              <a:rPr sz="1800" spc="155" dirty="0">
                <a:latin typeface="Arial"/>
                <a:cs typeface="Arial"/>
              </a:rPr>
              <a:t> </a:t>
            </a:r>
            <a:r>
              <a:rPr sz="1800" dirty="0">
                <a:latin typeface="Arial"/>
                <a:cs typeface="Arial"/>
              </a:rPr>
              <a:t>son</a:t>
            </a:r>
            <a:r>
              <a:rPr sz="1800" spc="140" dirty="0">
                <a:latin typeface="Arial"/>
                <a:cs typeface="Arial"/>
              </a:rPr>
              <a:t> </a:t>
            </a:r>
            <a:r>
              <a:rPr sz="1800" dirty="0">
                <a:latin typeface="Arial"/>
                <a:cs typeface="Arial"/>
              </a:rPr>
              <a:t>más</a:t>
            </a:r>
            <a:r>
              <a:rPr sz="1800" spc="150" dirty="0">
                <a:latin typeface="Arial"/>
                <a:cs typeface="Arial"/>
              </a:rPr>
              <a:t> </a:t>
            </a:r>
            <a:r>
              <a:rPr sz="1800" dirty="0">
                <a:latin typeface="Arial"/>
                <a:cs typeface="Arial"/>
              </a:rPr>
              <a:t>acentuados</a:t>
            </a:r>
            <a:r>
              <a:rPr sz="1800" spc="150" dirty="0">
                <a:latin typeface="Arial"/>
                <a:cs typeface="Arial"/>
              </a:rPr>
              <a:t> </a:t>
            </a:r>
            <a:r>
              <a:rPr sz="1800" dirty="0">
                <a:latin typeface="Arial"/>
                <a:cs typeface="Arial"/>
              </a:rPr>
              <a:t>en</a:t>
            </a:r>
            <a:r>
              <a:rPr sz="1800" spc="165" dirty="0">
                <a:latin typeface="Arial"/>
                <a:cs typeface="Arial"/>
              </a:rPr>
              <a:t> </a:t>
            </a:r>
            <a:r>
              <a:rPr sz="1800" spc="-10" dirty="0">
                <a:latin typeface="Arial"/>
                <a:cs typeface="Arial"/>
              </a:rPr>
              <a:t>cortocircuitos </a:t>
            </a:r>
            <a:r>
              <a:rPr sz="1800" dirty="0">
                <a:latin typeface="Arial"/>
                <a:cs typeface="Arial"/>
              </a:rPr>
              <a:t>próximos</a:t>
            </a:r>
            <a:r>
              <a:rPr sz="1800" spc="190" dirty="0">
                <a:latin typeface="Arial"/>
                <a:cs typeface="Arial"/>
              </a:rPr>
              <a:t> </a:t>
            </a:r>
            <a:r>
              <a:rPr sz="1800" dirty="0">
                <a:latin typeface="Arial"/>
                <a:cs typeface="Arial"/>
              </a:rPr>
              <a:t>al</a:t>
            </a:r>
            <a:r>
              <a:rPr sz="1800" spc="200" dirty="0">
                <a:latin typeface="Arial"/>
                <a:cs typeface="Arial"/>
              </a:rPr>
              <a:t> </a:t>
            </a:r>
            <a:r>
              <a:rPr sz="1800" dirty="0">
                <a:latin typeface="Arial"/>
                <a:cs typeface="Arial"/>
              </a:rPr>
              <a:t>generador,</a:t>
            </a:r>
            <a:r>
              <a:rPr sz="1800" spc="204" dirty="0">
                <a:latin typeface="Arial"/>
                <a:cs typeface="Arial"/>
              </a:rPr>
              <a:t> </a:t>
            </a:r>
            <a:r>
              <a:rPr sz="1800" dirty="0">
                <a:latin typeface="Arial"/>
                <a:cs typeface="Arial"/>
              </a:rPr>
              <a:t>donde</a:t>
            </a:r>
            <a:r>
              <a:rPr sz="1800" spc="200" dirty="0">
                <a:latin typeface="Arial"/>
                <a:cs typeface="Arial"/>
              </a:rPr>
              <a:t> </a:t>
            </a:r>
            <a:r>
              <a:rPr sz="1800" dirty="0">
                <a:latin typeface="Arial"/>
                <a:cs typeface="Arial"/>
              </a:rPr>
              <a:t>los</a:t>
            </a:r>
            <a:r>
              <a:rPr sz="1800" spc="200" dirty="0">
                <a:latin typeface="Arial"/>
                <a:cs typeface="Arial"/>
              </a:rPr>
              <a:t> </a:t>
            </a:r>
            <a:r>
              <a:rPr sz="1800" dirty="0">
                <a:latin typeface="Arial"/>
                <a:cs typeface="Arial"/>
              </a:rPr>
              <a:t>valores</a:t>
            </a:r>
            <a:r>
              <a:rPr sz="1800" spc="204" dirty="0">
                <a:latin typeface="Arial"/>
                <a:cs typeface="Arial"/>
              </a:rPr>
              <a:t> </a:t>
            </a:r>
            <a:r>
              <a:rPr sz="1800" dirty="0">
                <a:latin typeface="Arial"/>
                <a:cs typeface="Arial"/>
              </a:rPr>
              <a:t>de</a:t>
            </a:r>
            <a:r>
              <a:rPr sz="1800" spc="200" dirty="0">
                <a:latin typeface="Arial"/>
                <a:cs typeface="Arial"/>
              </a:rPr>
              <a:t> </a:t>
            </a:r>
            <a:r>
              <a:rPr sz="1800" dirty="0">
                <a:latin typeface="Arial"/>
                <a:cs typeface="Arial"/>
              </a:rPr>
              <a:t>la</a:t>
            </a:r>
            <a:r>
              <a:rPr sz="1800" spc="195" dirty="0">
                <a:latin typeface="Arial"/>
                <a:cs typeface="Arial"/>
              </a:rPr>
              <a:t> </a:t>
            </a:r>
            <a:r>
              <a:rPr sz="1800" dirty="0">
                <a:latin typeface="Arial"/>
                <a:cs typeface="Arial"/>
              </a:rPr>
              <a:t>reactancia</a:t>
            </a:r>
            <a:r>
              <a:rPr sz="1800" spc="210" dirty="0">
                <a:latin typeface="Arial"/>
                <a:cs typeface="Arial"/>
              </a:rPr>
              <a:t> </a:t>
            </a:r>
            <a:r>
              <a:rPr sz="1800" dirty="0">
                <a:latin typeface="Arial"/>
                <a:cs typeface="Arial"/>
              </a:rPr>
              <a:t>son</a:t>
            </a:r>
            <a:r>
              <a:rPr sz="1800" spc="195" dirty="0">
                <a:latin typeface="Arial"/>
                <a:cs typeface="Arial"/>
              </a:rPr>
              <a:t> </a:t>
            </a:r>
            <a:r>
              <a:rPr sz="1800" spc="-10" dirty="0">
                <a:latin typeface="Arial"/>
                <a:cs typeface="Arial"/>
              </a:rPr>
              <a:t>mucho </a:t>
            </a:r>
            <a:r>
              <a:rPr sz="1800" dirty="0">
                <a:latin typeface="Arial"/>
                <a:cs typeface="Arial"/>
              </a:rPr>
              <a:t>mayores</a:t>
            </a:r>
            <a:r>
              <a:rPr sz="1800" spc="5" dirty="0">
                <a:latin typeface="Arial"/>
                <a:cs typeface="Arial"/>
              </a:rPr>
              <a:t> </a:t>
            </a:r>
            <a:r>
              <a:rPr sz="1800" dirty="0">
                <a:latin typeface="Arial"/>
                <a:cs typeface="Arial"/>
              </a:rPr>
              <a:t>que</a:t>
            </a:r>
            <a:r>
              <a:rPr sz="1800" spc="-30" dirty="0">
                <a:latin typeface="Arial"/>
                <a:cs typeface="Arial"/>
              </a:rPr>
              <a:t> </a:t>
            </a:r>
            <a:r>
              <a:rPr sz="1800" dirty="0">
                <a:latin typeface="Arial"/>
                <a:cs typeface="Arial"/>
              </a:rPr>
              <a:t>los</a:t>
            </a:r>
            <a:r>
              <a:rPr sz="1800" spc="-10" dirty="0">
                <a:latin typeface="Arial"/>
                <a:cs typeface="Arial"/>
              </a:rPr>
              <a:t> </a:t>
            </a:r>
            <a:r>
              <a:rPr sz="1800" dirty="0">
                <a:latin typeface="Arial"/>
                <a:cs typeface="Arial"/>
              </a:rPr>
              <a:t>valores</a:t>
            </a:r>
            <a:r>
              <a:rPr sz="1800" spc="-5" dirty="0">
                <a:latin typeface="Arial"/>
                <a:cs typeface="Arial"/>
              </a:rPr>
              <a:t> </a:t>
            </a:r>
            <a:r>
              <a:rPr sz="1800" dirty="0">
                <a:latin typeface="Arial"/>
                <a:cs typeface="Arial"/>
              </a:rPr>
              <a:t>de</a:t>
            </a:r>
            <a:r>
              <a:rPr sz="1800" spc="-30" dirty="0">
                <a:latin typeface="Arial"/>
                <a:cs typeface="Arial"/>
              </a:rPr>
              <a:t> </a:t>
            </a:r>
            <a:r>
              <a:rPr sz="1800" dirty="0">
                <a:latin typeface="Arial"/>
                <a:cs typeface="Arial"/>
              </a:rPr>
              <a:t>las</a:t>
            </a:r>
            <a:r>
              <a:rPr sz="1800" spc="-20" dirty="0">
                <a:latin typeface="Arial"/>
                <a:cs typeface="Arial"/>
              </a:rPr>
              <a:t> </a:t>
            </a:r>
            <a:r>
              <a:rPr sz="1800" spc="-10" dirty="0">
                <a:latin typeface="Arial"/>
                <a:cs typeface="Arial"/>
              </a:rPr>
              <a:t>resistencias.</a:t>
            </a:r>
            <a:endParaRPr sz="18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29537"/>
            <a:ext cx="6425565" cy="300355"/>
          </a:xfrm>
          <a:prstGeom prst="rect">
            <a:avLst/>
          </a:prstGeom>
        </p:spPr>
        <p:txBody>
          <a:bodyPr vert="horz" wrap="square" lIns="0" tIns="12700" rIns="0" bIns="0" rtlCol="0">
            <a:spAutoFit/>
          </a:bodyPr>
          <a:lstStyle/>
          <a:p>
            <a:pPr marL="12700">
              <a:lnSpc>
                <a:spcPct val="100000"/>
              </a:lnSpc>
              <a:spcBef>
                <a:spcPts val="100"/>
              </a:spcBef>
            </a:pPr>
            <a:r>
              <a:rPr sz="1800" b="1" u="sng" dirty="0">
                <a:uFill>
                  <a:solidFill>
                    <a:srgbClr val="000000"/>
                  </a:solidFill>
                </a:uFill>
                <a:latin typeface="Arial"/>
                <a:cs typeface="Arial"/>
              </a:rPr>
              <a:t>Cortocircuito</a:t>
            </a:r>
            <a:r>
              <a:rPr sz="1800" b="1" u="sng" spc="-30" dirty="0">
                <a:uFill>
                  <a:solidFill>
                    <a:srgbClr val="000000"/>
                  </a:solidFill>
                </a:uFill>
                <a:latin typeface="Arial"/>
                <a:cs typeface="Arial"/>
              </a:rPr>
              <a:t> </a:t>
            </a:r>
            <a:r>
              <a:rPr sz="1800" b="1" u="sng" dirty="0">
                <a:uFill>
                  <a:solidFill>
                    <a:srgbClr val="000000"/>
                  </a:solidFill>
                </a:uFill>
                <a:latin typeface="Arial"/>
                <a:cs typeface="Arial"/>
              </a:rPr>
              <a:t>trifásico</a:t>
            </a:r>
            <a:r>
              <a:rPr sz="1800" b="1" u="sng" spc="-10" dirty="0">
                <a:uFill>
                  <a:solidFill>
                    <a:srgbClr val="000000"/>
                  </a:solidFill>
                </a:uFill>
                <a:latin typeface="Arial"/>
                <a:cs typeface="Arial"/>
              </a:rPr>
              <a:t> </a:t>
            </a:r>
            <a:r>
              <a:rPr sz="1800" b="1" u="sng" dirty="0">
                <a:uFill>
                  <a:solidFill>
                    <a:srgbClr val="000000"/>
                  </a:solidFill>
                </a:uFill>
                <a:latin typeface="Arial"/>
                <a:cs typeface="Arial"/>
              </a:rPr>
              <a:t>en</a:t>
            </a:r>
            <a:r>
              <a:rPr sz="1800" b="1" u="sng" spc="-10" dirty="0">
                <a:uFill>
                  <a:solidFill>
                    <a:srgbClr val="000000"/>
                  </a:solidFill>
                </a:uFill>
                <a:latin typeface="Arial"/>
                <a:cs typeface="Arial"/>
              </a:rPr>
              <a:t> </a:t>
            </a:r>
            <a:r>
              <a:rPr sz="1800" b="1" u="sng" dirty="0">
                <a:uFill>
                  <a:solidFill>
                    <a:srgbClr val="000000"/>
                  </a:solidFill>
                </a:uFill>
                <a:latin typeface="Arial"/>
                <a:cs typeface="Arial"/>
              </a:rPr>
              <a:t>algún</a:t>
            </a:r>
            <a:r>
              <a:rPr sz="1800" b="1" u="sng" spc="-20" dirty="0">
                <a:uFill>
                  <a:solidFill>
                    <a:srgbClr val="000000"/>
                  </a:solidFill>
                </a:uFill>
                <a:latin typeface="Arial"/>
                <a:cs typeface="Arial"/>
              </a:rPr>
              <a:t> </a:t>
            </a:r>
            <a:r>
              <a:rPr sz="1800" b="1" u="sng" dirty="0">
                <a:uFill>
                  <a:solidFill>
                    <a:srgbClr val="000000"/>
                  </a:solidFill>
                </a:uFill>
                <a:latin typeface="Arial"/>
                <a:cs typeface="Arial"/>
              </a:rPr>
              <a:t>punto</a:t>
            </a:r>
            <a:r>
              <a:rPr sz="1800" b="1" u="sng" spc="-30" dirty="0">
                <a:uFill>
                  <a:solidFill>
                    <a:srgbClr val="000000"/>
                  </a:solidFill>
                </a:uFill>
                <a:latin typeface="Arial"/>
                <a:cs typeface="Arial"/>
              </a:rPr>
              <a:t> </a:t>
            </a:r>
            <a:r>
              <a:rPr sz="1800" b="1" u="sng" dirty="0">
                <a:uFill>
                  <a:solidFill>
                    <a:srgbClr val="000000"/>
                  </a:solidFill>
                </a:uFill>
                <a:latin typeface="Arial"/>
                <a:cs typeface="Arial"/>
              </a:rPr>
              <a:t>del</a:t>
            </a:r>
            <a:r>
              <a:rPr sz="1800" b="1" u="sng" spc="-25" dirty="0">
                <a:uFill>
                  <a:solidFill>
                    <a:srgbClr val="000000"/>
                  </a:solidFill>
                </a:uFill>
                <a:latin typeface="Arial"/>
                <a:cs typeface="Arial"/>
              </a:rPr>
              <a:t> </a:t>
            </a:r>
            <a:r>
              <a:rPr sz="1800" b="1" u="sng" dirty="0">
                <a:uFill>
                  <a:solidFill>
                    <a:srgbClr val="000000"/>
                  </a:solidFill>
                </a:uFill>
                <a:latin typeface="Arial"/>
                <a:cs typeface="Arial"/>
              </a:rPr>
              <a:t>sistema</a:t>
            </a:r>
            <a:r>
              <a:rPr sz="1800" b="1" u="sng" spc="-5" dirty="0">
                <a:uFill>
                  <a:solidFill>
                    <a:srgbClr val="000000"/>
                  </a:solidFill>
                </a:uFill>
                <a:latin typeface="Arial"/>
                <a:cs typeface="Arial"/>
              </a:rPr>
              <a:t> </a:t>
            </a:r>
            <a:r>
              <a:rPr sz="1800" b="1" u="sng" spc="-10" dirty="0">
                <a:uFill>
                  <a:solidFill>
                    <a:srgbClr val="000000"/>
                  </a:solidFill>
                </a:uFill>
                <a:latin typeface="Arial"/>
                <a:cs typeface="Arial"/>
              </a:rPr>
              <a:t>eléctrico</a:t>
            </a:r>
            <a:endParaRPr sz="1800">
              <a:latin typeface="Arial"/>
              <a:cs typeface="Arial"/>
            </a:endParaRPr>
          </a:p>
        </p:txBody>
      </p:sp>
      <p:sp>
        <p:nvSpPr>
          <p:cNvPr id="3" name="object 3"/>
          <p:cNvSpPr txBox="1"/>
          <p:nvPr/>
        </p:nvSpPr>
        <p:spPr>
          <a:xfrm>
            <a:off x="1105916" y="4181982"/>
            <a:ext cx="7348220" cy="1809114"/>
          </a:xfrm>
          <a:prstGeom prst="rect">
            <a:avLst/>
          </a:prstGeom>
        </p:spPr>
        <p:txBody>
          <a:bodyPr vert="horz" wrap="square" lIns="0" tIns="67310" rIns="0" bIns="0" rtlCol="0">
            <a:spAutoFit/>
          </a:bodyPr>
          <a:lstStyle/>
          <a:p>
            <a:pPr marL="12700" marR="5080" algn="just">
              <a:lnSpc>
                <a:spcPct val="80000"/>
              </a:lnSpc>
              <a:spcBef>
                <a:spcPts val="530"/>
              </a:spcBef>
            </a:pPr>
            <a:r>
              <a:rPr sz="1800" dirty="0">
                <a:latin typeface="Arial"/>
                <a:cs typeface="Arial"/>
              </a:rPr>
              <a:t>La</a:t>
            </a:r>
            <a:r>
              <a:rPr sz="1800" spc="465" dirty="0">
                <a:latin typeface="Arial"/>
                <a:cs typeface="Arial"/>
              </a:rPr>
              <a:t> </a:t>
            </a:r>
            <a:r>
              <a:rPr sz="1800" dirty="0">
                <a:latin typeface="Arial"/>
                <a:cs typeface="Arial"/>
              </a:rPr>
              <a:t>corriente</a:t>
            </a:r>
            <a:r>
              <a:rPr sz="1800" spc="465" dirty="0">
                <a:latin typeface="Arial"/>
                <a:cs typeface="Arial"/>
              </a:rPr>
              <a:t> </a:t>
            </a:r>
            <a:r>
              <a:rPr sz="1800" dirty="0">
                <a:latin typeface="Arial"/>
                <a:cs typeface="Arial"/>
              </a:rPr>
              <a:t>total</a:t>
            </a:r>
            <a:r>
              <a:rPr sz="1800" spc="465" dirty="0">
                <a:latin typeface="Arial"/>
                <a:cs typeface="Arial"/>
              </a:rPr>
              <a:t> </a:t>
            </a:r>
            <a:r>
              <a:rPr sz="1800" dirty="0">
                <a:latin typeface="Arial"/>
                <a:cs typeface="Arial"/>
              </a:rPr>
              <a:t>de</a:t>
            </a:r>
            <a:r>
              <a:rPr sz="1800" spc="470" dirty="0">
                <a:latin typeface="Arial"/>
                <a:cs typeface="Arial"/>
              </a:rPr>
              <a:t> </a:t>
            </a:r>
            <a:r>
              <a:rPr sz="1800" dirty="0">
                <a:latin typeface="Arial"/>
                <a:cs typeface="Arial"/>
              </a:rPr>
              <a:t>cortocircuito</a:t>
            </a:r>
            <a:r>
              <a:rPr sz="1800" spc="465" dirty="0">
                <a:latin typeface="Arial"/>
                <a:cs typeface="Arial"/>
              </a:rPr>
              <a:t> </a:t>
            </a:r>
            <a:r>
              <a:rPr sz="1800" dirty="0">
                <a:latin typeface="Arial"/>
                <a:cs typeface="Arial"/>
              </a:rPr>
              <a:t>será</a:t>
            </a:r>
            <a:r>
              <a:rPr sz="1800" spc="475" dirty="0">
                <a:latin typeface="Arial"/>
                <a:cs typeface="Arial"/>
              </a:rPr>
              <a:t> </a:t>
            </a:r>
            <a:r>
              <a:rPr sz="1800" dirty="0">
                <a:latin typeface="Arial"/>
                <a:cs typeface="Arial"/>
              </a:rPr>
              <a:t>limitada</a:t>
            </a:r>
            <a:r>
              <a:rPr sz="1800" spc="465" dirty="0">
                <a:latin typeface="Arial"/>
                <a:cs typeface="Arial"/>
              </a:rPr>
              <a:t> </a:t>
            </a:r>
            <a:r>
              <a:rPr sz="1800" dirty="0">
                <a:latin typeface="Arial"/>
                <a:cs typeface="Arial"/>
              </a:rPr>
              <a:t>por</a:t>
            </a:r>
            <a:r>
              <a:rPr sz="1800" spc="470" dirty="0">
                <a:latin typeface="Arial"/>
                <a:cs typeface="Arial"/>
              </a:rPr>
              <a:t> </a:t>
            </a:r>
            <a:r>
              <a:rPr sz="1800" dirty="0">
                <a:latin typeface="Arial"/>
                <a:cs typeface="Arial"/>
              </a:rPr>
              <a:t>las</a:t>
            </a:r>
            <a:r>
              <a:rPr sz="1800" spc="470" dirty="0">
                <a:latin typeface="Arial"/>
                <a:cs typeface="Arial"/>
              </a:rPr>
              <a:t> </a:t>
            </a:r>
            <a:r>
              <a:rPr sz="1800" spc="-10" dirty="0">
                <a:latin typeface="Arial"/>
                <a:cs typeface="Arial"/>
              </a:rPr>
              <a:t>impedancias </a:t>
            </a:r>
            <a:r>
              <a:rPr sz="1800" dirty="0">
                <a:latin typeface="Arial"/>
                <a:cs typeface="Arial"/>
              </a:rPr>
              <a:t>equivalentes</a:t>
            </a:r>
            <a:r>
              <a:rPr sz="1800" spc="240" dirty="0">
                <a:latin typeface="Arial"/>
                <a:cs typeface="Arial"/>
              </a:rPr>
              <a:t>  </a:t>
            </a:r>
            <a:r>
              <a:rPr sz="1800" dirty="0">
                <a:latin typeface="Arial"/>
                <a:cs typeface="Arial"/>
              </a:rPr>
              <a:t>(Z1sa+Z1a)</a:t>
            </a:r>
            <a:r>
              <a:rPr sz="1800" spc="245" dirty="0">
                <a:latin typeface="Arial"/>
                <a:cs typeface="Arial"/>
              </a:rPr>
              <a:t>  </a:t>
            </a:r>
            <a:r>
              <a:rPr sz="1800" dirty="0">
                <a:latin typeface="Arial"/>
                <a:cs typeface="Arial"/>
              </a:rPr>
              <a:t>en</a:t>
            </a:r>
            <a:r>
              <a:rPr sz="1800" spc="250" dirty="0">
                <a:latin typeface="Arial"/>
                <a:cs typeface="Arial"/>
              </a:rPr>
              <a:t>  </a:t>
            </a:r>
            <a:r>
              <a:rPr sz="1800" dirty="0">
                <a:latin typeface="Arial"/>
                <a:cs typeface="Arial"/>
              </a:rPr>
              <a:t>paralelo</a:t>
            </a:r>
            <a:r>
              <a:rPr sz="1800" spc="240" dirty="0">
                <a:latin typeface="Arial"/>
                <a:cs typeface="Arial"/>
              </a:rPr>
              <a:t>  </a:t>
            </a:r>
            <a:r>
              <a:rPr sz="1800" dirty="0">
                <a:latin typeface="Arial"/>
                <a:cs typeface="Arial"/>
              </a:rPr>
              <a:t>con</a:t>
            </a:r>
            <a:r>
              <a:rPr sz="1800" spc="245" dirty="0">
                <a:latin typeface="Arial"/>
                <a:cs typeface="Arial"/>
              </a:rPr>
              <a:t>  </a:t>
            </a:r>
            <a:r>
              <a:rPr sz="1800" dirty="0">
                <a:latin typeface="Arial"/>
                <a:cs typeface="Arial"/>
              </a:rPr>
              <a:t>(Z1sb+Z1b),</a:t>
            </a:r>
            <a:r>
              <a:rPr sz="1800" spc="245" dirty="0">
                <a:latin typeface="Arial"/>
                <a:cs typeface="Arial"/>
              </a:rPr>
              <a:t>  </a:t>
            </a:r>
            <a:r>
              <a:rPr sz="1800" dirty="0">
                <a:latin typeface="Arial"/>
                <a:cs typeface="Arial"/>
              </a:rPr>
              <a:t>todos</a:t>
            </a:r>
            <a:r>
              <a:rPr sz="1800" spc="245" dirty="0">
                <a:latin typeface="Arial"/>
                <a:cs typeface="Arial"/>
              </a:rPr>
              <a:t>  </a:t>
            </a:r>
            <a:r>
              <a:rPr sz="1800" spc="-25" dirty="0">
                <a:latin typeface="Arial"/>
                <a:cs typeface="Arial"/>
              </a:rPr>
              <a:t>de </a:t>
            </a:r>
            <a:r>
              <a:rPr sz="1800" dirty="0">
                <a:latin typeface="Arial"/>
                <a:cs typeface="Arial"/>
              </a:rPr>
              <a:t>secuencia</a:t>
            </a:r>
            <a:r>
              <a:rPr sz="1800" spc="114" dirty="0">
                <a:latin typeface="Arial"/>
                <a:cs typeface="Arial"/>
              </a:rPr>
              <a:t> </a:t>
            </a:r>
            <a:r>
              <a:rPr sz="1800" dirty="0">
                <a:latin typeface="Arial"/>
                <a:cs typeface="Arial"/>
              </a:rPr>
              <a:t>positiva.</a:t>
            </a:r>
            <a:r>
              <a:rPr sz="1800" spc="135" dirty="0">
                <a:latin typeface="Arial"/>
                <a:cs typeface="Arial"/>
              </a:rPr>
              <a:t> </a:t>
            </a:r>
            <a:r>
              <a:rPr sz="1800" dirty="0">
                <a:latin typeface="Arial"/>
                <a:cs typeface="Arial"/>
              </a:rPr>
              <a:t>Las</a:t>
            </a:r>
            <a:r>
              <a:rPr sz="1800" spc="135" dirty="0">
                <a:latin typeface="Arial"/>
                <a:cs typeface="Arial"/>
              </a:rPr>
              <a:t> </a:t>
            </a:r>
            <a:r>
              <a:rPr sz="1800" dirty="0">
                <a:latin typeface="Arial"/>
                <a:cs typeface="Arial"/>
              </a:rPr>
              <a:t>corrientes</a:t>
            </a:r>
            <a:r>
              <a:rPr sz="1800" spc="125" dirty="0">
                <a:latin typeface="Arial"/>
                <a:cs typeface="Arial"/>
              </a:rPr>
              <a:t> </a:t>
            </a:r>
            <a:r>
              <a:rPr sz="1800" dirty="0">
                <a:latin typeface="Arial"/>
                <a:cs typeface="Arial"/>
              </a:rPr>
              <a:t>Icca</a:t>
            </a:r>
            <a:r>
              <a:rPr sz="1800" spc="130" dirty="0">
                <a:latin typeface="Arial"/>
                <a:cs typeface="Arial"/>
              </a:rPr>
              <a:t> </a:t>
            </a:r>
            <a:r>
              <a:rPr sz="1800" dirty="0">
                <a:latin typeface="Arial"/>
                <a:cs typeface="Arial"/>
              </a:rPr>
              <a:t>e</a:t>
            </a:r>
            <a:r>
              <a:rPr sz="1800" spc="130" dirty="0">
                <a:latin typeface="Arial"/>
                <a:cs typeface="Arial"/>
              </a:rPr>
              <a:t> </a:t>
            </a:r>
            <a:r>
              <a:rPr sz="1800" dirty="0">
                <a:latin typeface="Arial"/>
                <a:cs typeface="Arial"/>
              </a:rPr>
              <a:t>Iccb</a:t>
            </a:r>
            <a:r>
              <a:rPr sz="1800" spc="125" dirty="0">
                <a:latin typeface="Arial"/>
                <a:cs typeface="Arial"/>
              </a:rPr>
              <a:t> </a:t>
            </a:r>
            <a:r>
              <a:rPr sz="1800" dirty="0">
                <a:latin typeface="Arial"/>
                <a:cs typeface="Arial"/>
              </a:rPr>
              <a:t>de</a:t>
            </a:r>
            <a:r>
              <a:rPr sz="1800" spc="125" dirty="0">
                <a:latin typeface="Arial"/>
                <a:cs typeface="Arial"/>
              </a:rPr>
              <a:t> </a:t>
            </a:r>
            <a:r>
              <a:rPr sz="1800" dirty="0">
                <a:latin typeface="Arial"/>
                <a:cs typeface="Arial"/>
              </a:rPr>
              <a:t>los</a:t>
            </a:r>
            <a:r>
              <a:rPr sz="1800" spc="130" dirty="0">
                <a:latin typeface="Arial"/>
                <a:cs typeface="Arial"/>
              </a:rPr>
              <a:t> </a:t>
            </a:r>
            <a:r>
              <a:rPr sz="1800" dirty="0">
                <a:latin typeface="Arial"/>
                <a:cs typeface="Arial"/>
              </a:rPr>
              <a:t>dos</a:t>
            </a:r>
            <a:r>
              <a:rPr sz="1800" spc="135" dirty="0">
                <a:latin typeface="Arial"/>
                <a:cs typeface="Arial"/>
              </a:rPr>
              <a:t> </a:t>
            </a:r>
            <a:r>
              <a:rPr sz="1800" dirty="0">
                <a:latin typeface="Arial"/>
                <a:cs typeface="Arial"/>
              </a:rPr>
              <a:t>lados</a:t>
            </a:r>
            <a:r>
              <a:rPr sz="1800" spc="135" dirty="0">
                <a:latin typeface="Arial"/>
                <a:cs typeface="Arial"/>
              </a:rPr>
              <a:t> </a:t>
            </a:r>
            <a:r>
              <a:rPr sz="1800" spc="-10" dirty="0">
                <a:latin typeface="Arial"/>
                <a:cs typeface="Arial"/>
              </a:rPr>
              <a:t>pueden </a:t>
            </a:r>
            <a:r>
              <a:rPr sz="1800" dirty="0">
                <a:latin typeface="Arial"/>
                <a:cs typeface="Arial"/>
              </a:rPr>
              <a:t>ser</a:t>
            </a:r>
            <a:r>
              <a:rPr sz="1800" spc="-30" dirty="0">
                <a:latin typeface="Arial"/>
                <a:cs typeface="Arial"/>
              </a:rPr>
              <a:t> </a:t>
            </a:r>
            <a:r>
              <a:rPr sz="1800" dirty="0">
                <a:latin typeface="Arial"/>
                <a:cs typeface="Arial"/>
              </a:rPr>
              <a:t>calculadas por</a:t>
            </a:r>
            <a:r>
              <a:rPr sz="1800" spc="-15" dirty="0">
                <a:latin typeface="Arial"/>
                <a:cs typeface="Arial"/>
              </a:rPr>
              <a:t> </a:t>
            </a:r>
            <a:r>
              <a:rPr sz="1800" dirty="0">
                <a:latin typeface="Arial"/>
                <a:cs typeface="Arial"/>
              </a:rPr>
              <a:t>el</a:t>
            </a:r>
            <a:r>
              <a:rPr sz="1800" spc="-5" dirty="0">
                <a:latin typeface="Arial"/>
                <a:cs typeface="Arial"/>
              </a:rPr>
              <a:t> </a:t>
            </a:r>
            <a:r>
              <a:rPr sz="1800" dirty="0">
                <a:latin typeface="Arial"/>
                <a:cs typeface="Arial"/>
              </a:rPr>
              <a:t>divisor de</a:t>
            </a:r>
            <a:r>
              <a:rPr sz="1800" spc="-20" dirty="0">
                <a:latin typeface="Arial"/>
                <a:cs typeface="Arial"/>
              </a:rPr>
              <a:t> </a:t>
            </a:r>
            <a:r>
              <a:rPr sz="1800" spc="-10" dirty="0">
                <a:latin typeface="Arial"/>
                <a:cs typeface="Arial"/>
              </a:rPr>
              <a:t>corriente.</a:t>
            </a:r>
            <a:endParaRPr sz="1800">
              <a:latin typeface="Arial"/>
              <a:cs typeface="Arial"/>
            </a:endParaRPr>
          </a:p>
          <a:p>
            <a:pPr marL="12700" marR="5080" algn="just">
              <a:lnSpc>
                <a:spcPts val="1730"/>
              </a:lnSpc>
              <a:spcBef>
                <a:spcPts val="1495"/>
              </a:spcBef>
            </a:pPr>
            <a:r>
              <a:rPr sz="1800" dirty="0">
                <a:latin typeface="Arial"/>
                <a:cs typeface="Arial"/>
              </a:rPr>
              <a:t>En</a:t>
            </a:r>
            <a:r>
              <a:rPr sz="1800" spc="105" dirty="0">
                <a:latin typeface="Arial"/>
                <a:cs typeface="Arial"/>
              </a:rPr>
              <a:t> </a:t>
            </a:r>
            <a:r>
              <a:rPr sz="1800" dirty="0">
                <a:latin typeface="Arial"/>
                <a:cs typeface="Arial"/>
              </a:rPr>
              <a:t>partes</a:t>
            </a:r>
            <a:r>
              <a:rPr sz="1800" spc="114" dirty="0">
                <a:latin typeface="Arial"/>
                <a:cs typeface="Arial"/>
              </a:rPr>
              <a:t> </a:t>
            </a:r>
            <a:r>
              <a:rPr sz="1800" dirty="0">
                <a:latin typeface="Arial"/>
                <a:cs typeface="Arial"/>
              </a:rPr>
              <a:t>del</a:t>
            </a:r>
            <a:r>
              <a:rPr sz="1800" spc="120" dirty="0">
                <a:latin typeface="Arial"/>
                <a:cs typeface="Arial"/>
              </a:rPr>
              <a:t> </a:t>
            </a:r>
            <a:r>
              <a:rPr sz="1800" dirty="0">
                <a:latin typeface="Arial"/>
                <a:cs typeface="Arial"/>
              </a:rPr>
              <a:t>sistema</a:t>
            </a:r>
            <a:r>
              <a:rPr sz="1800" spc="114" dirty="0">
                <a:latin typeface="Arial"/>
                <a:cs typeface="Arial"/>
              </a:rPr>
              <a:t> </a:t>
            </a:r>
            <a:r>
              <a:rPr sz="1800" dirty="0">
                <a:latin typeface="Arial"/>
                <a:cs typeface="Arial"/>
              </a:rPr>
              <a:t>alejados</a:t>
            </a:r>
            <a:r>
              <a:rPr sz="1800" spc="120" dirty="0">
                <a:latin typeface="Arial"/>
                <a:cs typeface="Arial"/>
              </a:rPr>
              <a:t> </a:t>
            </a:r>
            <a:r>
              <a:rPr sz="1800" dirty="0">
                <a:latin typeface="Arial"/>
                <a:cs typeface="Arial"/>
              </a:rPr>
              <a:t>de</a:t>
            </a:r>
            <a:r>
              <a:rPr sz="1800" spc="114" dirty="0">
                <a:latin typeface="Arial"/>
                <a:cs typeface="Arial"/>
              </a:rPr>
              <a:t> </a:t>
            </a:r>
            <a:r>
              <a:rPr sz="1800" dirty="0">
                <a:latin typeface="Arial"/>
                <a:cs typeface="Arial"/>
              </a:rPr>
              <a:t>la</a:t>
            </a:r>
            <a:r>
              <a:rPr sz="1800" spc="114" dirty="0">
                <a:latin typeface="Arial"/>
                <a:cs typeface="Arial"/>
              </a:rPr>
              <a:t> </a:t>
            </a:r>
            <a:r>
              <a:rPr sz="1800" dirty="0">
                <a:latin typeface="Arial"/>
                <a:cs typeface="Arial"/>
              </a:rPr>
              <a:t>generación,</a:t>
            </a:r>
            <a:r>
              <a:rPr sz="1800" spc="125" dirty="0">
                <a:latin typeface="Arial"/>
                <a:cs typeface="Arial"/>
              </a:rPr>
              <a:t> </a:t>
            </a:r>
            <a:r>
              <a:rPr sz="1800" dirty="0">
                <a:latin typeface="Arial"/>
                <a:cs typeface="Arial"/>
              </a:rPr>
              <a:t>con</a:t>
            </a:r>
            <a:r>
              <a:rPr sz="1800" spc="110" dirty="0">
                <a:latin typeface="Arial"/>
                <a:cs typeface="Arial"/>
              </a:rPr>
              <a:t> </a:t>
            </a:r>
            <a:r>
              <a:rPr sz="1800" dirty="0">
                <a:latin typeface="Arial"/>
                <a:cs typeface="Arial"/>
              </a:rPr>
              <a:t>menor</a:t>
            </a:r>
            <a:r>
              <a:rPr sz="1800" spc="120" dirty="0">
                <a:latin typeface="Arial"/>
                <a:cs typeface="Arial"/>
              </a:rPr>
              <a:t> </a:t>
            </a:r>
            <a:r>
              <a:rPr sz="1800" dirty="0">
                <a:latin typeface="Arial"/>
                <a:cs typeface="Arial"/>
              </a:rPr>
              <a:t>ángulo</a:t>
            </a:r>
            <a:r>
              <a:rPr sz="1800" spc="120" dirty="0">
                <a:latin typeface="Arial"/>
                <a:cs typeface="Arial"/>
              </a:rPr>
              <a:t> </a:t>
            </a:r>
            <a:r>
              <a:rPr sz="1800" spc="-25" dirty="0">
                <a:latin typeface="Arial"/>
                <a:cs typeface="Arial"/>
              </a:rPr>
              <a:t>de </a:t>
            </a:r>
            <a:r>
              <a:rPr sz="1800" dirty="0">
                <a:latin typeface="Arial"/>
                <a:cs typeface="Arial"/>
              </a:rPr>
              <a:t>corto</a:t>
            </a:r>
            <a:r>
              <a:rPr sz="1800" spc="165" dirty="0">
                <a:latin typeface="Arial"/>
                <a:cs typeface="Arial"/>
              </a:rPr>
              <a:t> </a:t>
            </a:r>
            <a:r>
              <a:rPr sz="1800" dirty="0">
                <a:latin typeface="Arial"/>
                <a:cs typeface="Arial"/>
              </a:rPr>
              <a:t>circuito,</a:t>
            </a:r>
            <a:r>
              <a:rPr sz="1800" spc="180" dirty="0">
                <a:latin typeface="Arial"/>
                <a:cs typeface="Arial"/>
              </a:rPr>
              <a:t> </a:t>
            </a:r>
            <a:r>
              <a:rPr sz="1800" dirty="0">
                <a:latin typeface="Arial"/>
                <a:cs typeface="Arial"/>
              </a:rPr>
              <a:t>los</a:t>
            </a:r>
            <a:r>
              <a:rPr sz="1800" spc="180" dirty="0">
                <a:latin typeface="Arial"/>
                <a:cs typeface="Arial"/>
              </a:rPr>
              <a:t> </a:t>
            </a:r>
            <a:r>
              <a:rPr sz="1800" dirty="0">
                <a:latin typeface="Arial"/>
                <a:cs typeface="Arial"/>
              </a:rPr>
              <a:t>efectos</a:t>
            </a:r>
            <a:r>
              <a:rPr sz="1800" spc="185" dirty="0">
                <a:latin typeface="Arial"/>
                <a:cs typeface="Arial"/>
              </a:rPr>
              <a:t> </a:t>
            </a:r>
            <a:r>
              <a:rPr sz="1800" dirty="0">
                <a:latin typeface="Arial"/>
                <a:cs typeface="Arial"/>
              </a:rPr>
              <a:t>de</a:t>
            </a:r>
            <a:r>
              <a:rPr sz="1800" spc="175" dirty="0">
                <a:latin typeface="Arial"/>
                <a:cs typeface="Arial"/>
              </a:rPr>
              <a:t> </a:t>
            </a:r>
            <a:r>
              <a:rPr sz="1800" dirty="0">
                <a:latin typeface="Arial"/>
                <a:cs typeface="Arial"/>
              </a:rPr>
              <a:t>las</a:t>
            </a:r>
            <a:r>
              <a:rPr sz="1800" spc="180" dirty="0">
                <a:latin typeface="Arial"/>
                <a:cs typeface="Arial"/>
              </a:rPr>
              <a:t> </a:t>
            </a:r>
            <a:r>
              <a:rPr sz="1800" dirty="0">
                <a:latin typeface="Arial"/>
                <a:cs typeface="Arial"/>
              </a:rPr>
              <a:t>reactancias</a:t>
            </a:r>
            <a:r>
              <a:rPr sz="1800" spc="200" dirty="0">
                <a:latin typeface="Arial"/>
                <a:cs typeface="Arial"/>
              </a:rPr>
              <a:t> </a:t>
            </a:r>
            <a:r>
              <a:rPr sz="1800" dirty="0">
                <a:latin typeface="Arial"/>
                <a:cs typeface="Arial"/>
              </a:rPr>
              <a:t>transitoria</a:t>
            </a:r>
            <a:r>
              <a:rPr sz="1800" spc="190" dirty="0">
                <a:latin typeface="Arial"/>
                <a:cs typeface="Arial"/>
              </a:rPr>
              <a:t> </a:t>
            </a:r>
            <a:r>
              <a:rPr sz="1800" dirty="0">
                <a:latin typeface="Arial"/>
                <a:cs typeface="Arial"/>
              </a:rPr>
              <a:t>y</a:t>
            </a:r>
            <a:r>
              <a:rPr sz="1800" spc="175" dirty="0">
                <a:latin typeface="Arial"/>
                <a:cs typeface="Arial"/>
              </a:rPr>
              <a:t> </a:t>
            </a:r>
            <a:r>
              <a:rPr sz="1800" spc="-10" dirty="0">
                <a:latin typeface="Arial"/>
                <a:cs typeface="Arial"/>
              </a:rPr>
              <a:t>subtransitoria </a:t>
            </a:r>
            <a:r>
              <a:rPr sz="1800" dirty="0">
                <a:latin typeface="Arial"/>
                <a:cs typeface="Arial"/>
              </a:rPr>
              <a:t>de</a:t>
            </a:r>
            <a:r>
              <a:rPr sz="1800" spc="-30" dirty="0">
                <a:latin typeface="Arial"/>
                <a:cs typeface="Arial"/>
              </a:rPr>
              <a:t> </a:t>
            </a:r>
            <a:r>
              <a:rPr sz="1800" dirty="0">
                <a:latin typeface="Arial"/>
                <a:cs typeface="Arial"/>
              </a:rPr>
              <a:t>las maquinas y</a:t>
            </a:r>
            <a:r>
              <a:rPr sz="1800" spc="-15" dirty="0">
                <a:latin typeface="Arial"/>
                <a:cs typeface="Arial"/>
              </a:rPr>
              <a:t> </a:t>
            </a:r>
            <a:r>
              <a:rPr sz="1800" dirty="0">
                <a:latin typeface="Arial"/>
                <a:cs typeface="Arial"/>
              </a:rPr>
              <a:t>del</a:t>
            </a:r>
            <a:r>
              <a:rPr sz="1800" spc="-5" dirty="0">
                <a:latin typeface="Arial"/>
                <a:cs typeface="Arial"/>
              </a:rPr>
              <a:t> </a:t>
            </a:r>
            <a:r>
              <a:rPr sz="1800" dirty="0">
                <a:latin typeface="Arial"/>
                <a:cs typeface="Arial"/>
              </a:rPr>
              <a:t>componente</a:t>
            </a:r>
            <a:r>
              <a:rPr sz="1800" spc="-5" dirty="0">
                <a:latin typeface="Arial"/>
                <a:cs typeface="Arial"/>
              </a:rPr>
              <a:t> </a:t>
            </a:r>
            <a:r>
              <a:rPr sz="1800" dirty="0">
                <a:latin typeface="Arial"/>
                <a:cs typeface="Arial"/>
              </a:rPr>
              <a:t>dc</a:t>
            </a:r>
            <a:r>
              <a:rPr sz="1800" spc="-15" dirty="0">
                <a:latin typeface="Arial"/>
                <a:cs typeface="Arial"/>
              </a:rPr>
              <a:t> </a:t>
            </a:r>
            <a:r>
              <a:rPr sz="1800" dirty="0">
                <a:latin typeface="Arial"/>
                <a:cs typeface="Arial"/>
              </a:rPr>
              <a:t>son</a:t>
            </a:r>
            <a:r>
              <a:rPr sz="1800" spc="-10" dirty="0">
                <a:latin typeface="Arial"/>
                <a:cs typeface="Arial"/>
              </a:rPr>
              <a:t> </a:t>
            </a:r>
            <a:r>
              <a:rPr sz="1800" dirty="0">
                <a:latin typeface="Arial"/>
                <a:cs typeface="Arial"/>
              </a:rPr>
              <a:t>mucho</a:t>
            </a:r>
            <a:r>
              <a:rPr sz="1800" spc="-20" dirty="0">
                <a:latin typeface="Arial"/>
                <a:cs typeface="Arial"/>
              </a:rPr>
              <a:t> </a:t>
            </a:r>
            <a:r>
              <a:rPr sz="1800" dirty="0">
                <a:latin typeface="Arial"/>
                <a:cs typeface="Arial"/>
              </a:rPr>
              <a:t>menos</a:t>
            </a:r>
            <a:r>
              <a:rPr sz="1800" spc="-5" dirty="0">
                <a:latin typeface="Arial"/>
                <a:cs typeface="Arial"/>
              </a:rPr>
              <a:t> </a:t>
            </a:r>
            <a:r>
              <a:rPr sz="1800" spc="-10" dirty="0">
                <a:latin typeface="Arial"/>
                <a:cs typeface="Arial"/>
              </a:rPr>
              <a:t>acentuadas.</a:t>
            </a:r>
            <a:endParaRPr sz="1800">
              <a:latin typeface="Arial"/>
              <a:cs typeface="Arial"/>
            </a:endParaRPr>
          </a:p>
        </p:txBody>
      </p:sp>
      <p:pic>
        <p:nvPicPr>
          <p:cNvPr id="4" name="object 4"/>
          <p:cNvPicPr/>
          <p:nvPr/>
        </p:nvPicPr>
        <p:blipFill>
          <a:blip r:embed="rId2" cstate="print"/>
          <a:stretch>
            <a:fillRect/>
          </a:stretch>
        </p:blipFill>
        <p:spPr>
          <a:xfrm>
            <a:off x="2676940" y="2033946"/>
            <a:ext cx="3470554" cy="19105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3872" y="381000"/>
            <a:ext cx="8528850" cy="1327785"/>
          </a:xfrm>
          <a:prstGeom prst="rect">
            <a:avLst/>
          </a:prstGeom>
        </p:spPr>
        <p:txBody>
          <a:bodyPr vert="horz" wrap="square" lIns="0" tIns="119380" rIns="0" bIns="0" rtlCol="0">
            <a:spAutoFit/>
          </a:bodyPr>
          <a:lstStyle/>
          <a:p>
            <a:pPr marL="12700">
              <a:lnSpc>
                <a:spcPct val="100000"/>
              </a:lnSpc>
              <a:spcBef>
                <a:spcPts val="940"/>
              </a:spcBef>
            </a:pPr>
            <a:r>
              <a:rPr sz="1400" b="1" u="sng" dirty="0">
                <a:uFill>
                  <a:solidFill>
                    <a:srgbClr val="000000"/>
                  </a:solidFill>
                </a:uFill>
                <a:latin typeface="Arial"/>
                <a:cs typeface="Arial"/>
              </a:rPr>
              <a:t>Ejemplo:</a:t>
            </a:r>
            <a:r>
              <a:rPr sz="1400" b="1" spc="-45" dirty="0">
                <a:latin typeface="Arial"/>
                <a:cs typeface="Arial"/>
              </a:rPr>
              <a:t> </a:t>
            </a:r>
            <a:r>
              <a:rPr sz="1400" b="1" dirty="0">
                <a:solidFill>
                  <a:srgbClr val="FF3300"/>
                </a:solidFill>
                <a:latin typeface="Arial"/>
                <a:cs typeface="Arial"/>
              </a:rPr>
              <a:t>Oscilograma</a:t>
            </a:r>
            <a:r>
              <a:rPr sz="1400" b="1" spc="-55" dirty="0">
                <a:solidFill>
                  <a:srgbClr val="FF3300"/>
                </a:solidFill>
                <a:latin typeface="Arial"/>
                <a:cs typeface="Arial"/>
              </a:rPr>
              <a:t> </a:t>
            </a:r>
            <a:r>
              <a:rPr sz="1400" b="1" dirty="0">
                <a:solidFill>
                  <a:srgbClr val="FF3300"/>
                </a:solidFill>
                <a:latin typeface="Arial"/>
                <a:cs typeface="Arial"/>
              </a:rPr>
              <a:t>real</a:t>
            </a:r>
            <a:r>
              <a:rPr sz="1400" b="1" spc="-30" dirty="0">
                <a:solidFill>
                  <a:srgbClr val="FF3300"/>
                </a:solidFill>
                <a:latin typeface="Arial"/>
                <a:cs typeface="Arial"/>
              </a:rPr>
              <a:t> </a:t>
            </a:r>
            <a:r>
              <a:rPr sz="1400" b="1" dirty="0">
                <a:solidFill>
                  <a:srgbClr val="FF3300"/>
                </a:solidFill>
                <a:latin typeface="Arial"/>
                <a:cs typeface="Arial"/>
              </a:rPr>
              <a:t>de</a:t>
            </a:r>
            <a:r>
              <a:rPr sz="1400" b="1" spc="-25" dirty="0">
                <a:solidFill>
                  <a:srgbClr val="FF3300"/>
                </a:solidFill>
                <a:latin typeface="Arial"/>
                <a:cs typeface="Arial"/>
              </a:rPr>
              <a:t> </a:t>
            </a:r>
            <a:r>
              <a:rPr sz="1400" b="1" dirty="0">
                <a:solidFill>
                  <a:srgbClr val="FF3300"/>
                </a:solidFill>
                <a:latin typeface="Arial"/>
                <a:cs typeface="Arial"/>
              </a:rPr>
              <a:t>cortocircuito</a:t>
            </a:r>
            <a:r>
              <a:rPr sz="1400" b="1" spc="-55" dirty="0">
                <a:solidFill>
                  <a:srgbClr val="FF3300"/>
                </a:solidFill>
                <a:latin typeface="Arial"/>
                <a:cs typeface="Arial"/>
              </a:rPr>
              <a:t> </a:t>
            </a:r>
            <a:r>
              <a:rPr sz="1400" b="1" dirty="0">
                <a:solidFill>
                  <a:srgbClr val="FF3300"/>
                </a:solidFill>
                <a:latin typeface="Arial"/>
                <a:cs typeface="Arial"/>
              </a:rPr>
              <a:t>trifásico</a:t>
            </a:r>
            <a:r>
              <a:rPr sz="1400" b="1" spc="-60" dirty="0">
                <a:solidFill>
                  <a:srgbClr val="FF3300"/>
                </a:solidFill>
                <a:latin typeface="Arial"/>
                <a:cs typeface="Arial"/>
              </a:rPr>
              <a:t> </a:t>
            </a:r>
            <a:r>
              <a:rPr sz="1400" b="1" dirty="0">
                <a:solidFill>
                  <a:srgbClr val="FF3300"/>
                </a:solidFill>
                <a:latin typeface="Arial"/>
                <a:cs typeface="Arial"/>
              </a:rPr>
              <a:t>-</a:t>
            </a:r>
            <a:r>
              <a:rPr sz="1400" b="1" spc="-20" dirty="0">
                <a:solidFill>
                  <a:srgbClr val="FF3300"/>
                </a:solidFill>
                <a:latin typeface="Arial"/>
                <a:cs typeface="Arial"/>
              </a:rPr>
              <a:t> </a:t>
            </a:r>
            <a:r>
              <a:rPr sz="1400" b="1" dirty="0">
                <a:solidFill>
                  <a:srgbClr val="FF3300"/>
                </a:solidFill>
                <a:latin typeface="Arial"/>
                <a:cs typeface="Arial"/>
              </a:rPr>
              <a:t>Con</a:t>
            </a:r>
            <a:r>
              <a:rPr sz="1400" b="1" spc="-25" dirty="0">
                <a:solidFill>
                  <a:srgbClr val="FF3300"/>
                </a:solidFill>
                <a:latin typeface="Arial"/>
                <a:cs typeface="Arial"/>
              </a:rPr>
              <a:t> </a:t>
            </a:r>
            <a:r>
              <a:rPr sz="1400" b="1" dirty="0">
                <a:solidFill>
                  <a:srgbClr val="FF3300"/>
                </a:solidFill>
                <a:latin typeface="Arial"/>
                <a:cs typeface="Arial"/>
              </a:rPr>
              <a:t>recierre</a:t>
            </a:r>
            <a:r>
              <a:rPr sz="1400" b="1" spc="-50" dirty="0">
                <a:solidFill>
                  <a:srgbClr val="FF3300"/>
                </a:solidFill>
                <a:latin typeface="Arial"/>
                <a:cs typeface="Arial"/>
              </a:rPr>
              <a:t> </a:t>
            </a:r>
            <a:r>
              <a:rPr sz="1400" b="1" spc="-10" dirty="0">
                <a:solidFill>
                  <a:srgbClr val="FF3300"/>
                </a:solidFill>
                <a:latin typeface="Arial"/>
                <a:cs typeface="Arial"/>
              </a:rPr>
              <a:t>automático</a:t>
            </a:r>
            <a:endParaRPr sz="1400" dirty="0">
              <a:latin typeface="Arial"/>
              <a:cs typeface="Arial"/>
            </a:endParaRPr>
          </a:p>
          <a:p>
            <a:pPr marL="12700" marR="5080">
              <a:lnSpc>
                <a:spcPts val="1340"/>
              </a:lnSpc>
              <a:spcBef>
                <a:spcPts val="1170"/>
              </a:spcBef>
            </a:pPr>
            <a:r>
              <a:rPr sz="1400" dirty="0">
                <a:latin typeface="Arial"/>
                <a:cs typeface="Arial"/>
              </a:rPr>
              <a:t>El</a:t>
            </a:r>
            <a:r>
              <a:rPr sz="1400" spc="-45" dirty="0">
                <a:latin typeface="Arial"/>
                <a:cs typeface="Arial"/>
              </a:rPr>
              <a:t> </a:t>
            </a:r>
            <a:r>
              <a:rPr sz="1400" dirty="0">
                <a:latin typeface="Arial"/>
                <a:cs typeface="Arial"/>
              </a:rPr>
              <a:t>siguiente</a:t>
            </a:r>
            <a:r>
              <a:rPr sz="1400" spc="-45" dirty="0">
                <a:latin typeface="Arial"/>
                <a:cs typeface="Arial"/>
              </a:rPr>
              <a:t> </a:t>
            </a:r>
            <a:r>
              <a:rPr sz="1400" dirty="0">
                <a:latin typeface="Arial"/>
                <a:cs typeface="Arial"/>
              </a:rPr>
              <a:t>ejemplo</a:t>
            </a:r>
            <a:r>
              <a:rPr sz="1400" spc="-35" dirty="0">
                <a:latin typeface="Arial"/>
                <a:cs typeface="Arial"/>
              </a:rPr>
              <a:t> </a:t>
            </a:r>
            <a:r>
              <a:rPr sz="1400" dirty="0">
                <a:latin typeface="Arial"/>
                <a:cs typeface="Arial"/>
              </a:rPr>
              <a:t>muestra</a:t>
            </a:r>
            <a:r>
              <a:rPr sz="1400" spc="-50" dirty="0">
                <a:latin typeface="Arial"/>
                <a:cs typeface="Arial"/>
              </a:rPr>
              <a:t> </a:t>
            </a:r>
            <a:r>
              <a:rPr sz="1400" dirty="0">
                <a:latin typeface="Arial"/>
                <a:cs typeface="Arial"/>
              </a:rPr>
              <a:t>un</a:t>
            </a:r>
            <a:r>
              <a:rPr sz="1400" spc="-45" dirty="0">
                <a:latin typeface="Arial"/>
                <a:cs typeface="Arial"/>
              </a:rPr>
              <a:t> </a:t>
            </a:r>
            <a:r>
              <a:rPr sz="1400" dirty="0">
                <a:latin typeface="Arial"/>
                <a:cs typeface="Arial"/>
              </a:rPr>
              <a:t>oscilograma</a:t>
            </a:r>
            <a:r>
              <a:rPr sz="1400" spc="-40" dirty="0">
                <a:latin typeface="Arial"/>
                <a:cs typeface="Arial"/>
              </a:rPr>
              <a:t> </a:t>
            </a:r>
            <a:r>
              <a:rPr sz="1400" dirty="0">
                <a:latin typeface="Arial"/>
                <a:cs typeface="Arial"/>
              </a:rPr>
              <a:t>de</a:t>
            </a:r>
            <a:r>
              <a:rPr sz="1400" spc="-60" dirty="0">
                <a:latin typeface="Arial"/>
                <a:cs typeface="Arial"/>
              </a:rPr>
              <a:t> </a:t>
            </a:r>
            <a:r>
              <a:rPr sz="1400" dirty="0">
                <a:latin typeface="Arial"/>
                <a:cs typeface="Arial"/>
              </a:rPr>
              <a:t>cortocircuito</a:t>
            </a:r>
            <a:r>
              <a:rPr sz="1400" spc="-40" dirty="0">
                <a:latin typeface="Arial"/>
                <a:cs typeface="Arial"/>
              </a:rPr>
              <a:t> </a:t>
            </a:r>
            <a:r>
              <a:rPr sz="1400" dirty="0">
                <a:latin typeface="Arial"/>
                <a:cs typeface="Arial"/>
              </a:rPr>
              <a:t>trifásico</a:t>
            </a:r>
            <a:r>
              <a:rPr sz="1400" spc="-40" dirty="0">
                <a:latin typeface="Arial"/>
                <a:cs typeface="Arial"/>
              </a:rPr>
              <a:t> </a:t>
            </a:r>
            <a:r>
              <a:rPr sz="1400" dirty="0">
                <a:latin typeface="Arial"/>
                <a:cs typeface="Arial"/>
              </a:rPr>
              <a:t>en</a:t>
            </a:r>
            <a:r>
              <a:rPr sz="1400" spc="-35" dirty="0">
                <a:latin typeface="Arial"/>
                <a:cs typeface="Arial"/>
              </a:rPr>
              <a:t> </a:t>
            </a:r>
            <a:r>
              <a:rPr sz="1400" dirty="0">
                <a:latin typeface="Arial"/>
                <a:cs typeface="Arial"/>
              </a:rPr>
              <a:t>línea</a:t>
            </a:r>
            <a:r>
              <a:rPr sz="1400" spc="-35" dirty="0">
                <a:latin typeface="Arial"/>
                <a:cs typeface="Arial"/>
              </a:rPr>
              <a:t> </a:t>
            </a:r>
            <a:r>
              <a:rPr sz="1400" dirty="0">
                <a:latin typeface="Arial"/>
                <a:cs typeface="Arial"/>
              </a:rPr>
              <a:t>de</a:t>
            </a:r>
            <a:r>
              <a:rPr sz="1400" spc="-45" dirty="0">
                <a:latin typeface="Arial"/>
                <a:cs typeface="Arial"/>
              </a:rPr>
              <a:t> </a:t>
            </a:r>
            <a:r>
              <a:rPr sz="1400" spc="-10" dirty="0">
                <a:latin typeface="Arial"/>
                <a:cs typeface="Arial"/>
              </a:rPr>
              <a:t>transmisión </a:t>
            </a:r>
            <a:r>
              <a:rPr sz="1400" dirty="0">
                <a:latin typeface="Arial"/>
                <a:cs typeface="Arial"/>
              </a:rPr>
              <a:t>de</a:t>
            </a:r>
            <a:r>
              <a:rPr sz="1400" spc="-40" dirty="0">
                <a:latin typeface="Arial"/>
                <a:cs typeface="Arial"/>
              </a:rPr>
              <a:t> </a:t>
            </a:r>
            <a:r>
              <a:rPr sz="1400" dirty="0">
                <a:latin typeface="Arial"/>
                <a:cs typeface="Arial"/>
              </a:rPr>
              <a:t>138</a:t>
            </a:r>
            <a:r>
              <a:rPr sz="1400" spc="-25" dirty="0">
                <a:latin typeface="Arial"/>
                <a:cs typeface="Arial"/>
              </a:rPr>
              <a:t> </a:t>
            </a:r>
            <a:r>
              <a:rPr sz="1400" dirty="0">
                <a:latin typeface="Arial"/>
                <a:cs typeface="Arial"/>
              </a:rPr>
              <a:t>kV.</a:t>
            </a:r>
            <a:r>
              <a:rPr sz="1400" spc="-10" dirty="0">
                <a:latin typeface="Arial"/>
                <a:cs typeface="Arial"/>
              </a:rPr>
              <a:t> </a:t>
            </a:r>
            <a:r>
              <a:rPr sz="1400" dirty="0">
                <a:latin typeface="Arial"/>
                <a:cs typeface="Arial"/>
              </a:rPr>
              <a:t>El</a:t>
            </a:r>
            <a:r>
              <a:rPr sz="1400" spc="-10" dirty="0">
                <a:latin typeface="Arial"/>
                <a:cs typeface="Arial"/>
              </a:rPr>
              <a:t> oscilograma</a:t>
            </a:r>
            <a:r>
              <a:rPr sz="1400" spc="-65" dirty="0">
                <a:latin typeface="Arial"/>
                <a:cs typeface="Arial"/>
              </a:rPr>
              <a:t> </a:t>
            </a:r>
            <a:r>
              <a:rPr sz="1400" dirty="0">
                <a:latin typeface="Arial"/>
                <a:cs typeface="Arial"/>
              </a:rPr>
              <a:t>muestra</a:t>
            </a:r>
            <a:r>
              <a:rPr sz="1400" spc="-45" dirty="0">
                <a:latin typeface="Arial"/>
                <a:cs typeface="Arial"/>
              </a:rPr>
              <a:t> </a:t>
            </a:r>
            <a:r>
              <a:rPr sz="1400" dirty="0">
                <a:latin typeface="Arial"/>
                <a:cs typeface="Arial"/>
              </a:rPr>
              <a:t>todavía</a:t>
            </a:r>
            <a:r>
              <a:rPr sz="1400" spc="-20" dirty="0">
                <a:latin typeface="Arial"/>
                <a:cs typeface="Arial"/>
              </a:rPr>
              <a:t> </a:t>
            </a:r>
            <a:r>
              <a:rPr sz="1400" dirty="0">
                <a:latin typeface="Arial"/>
                <a:cs typeface="Arial"/>
              </a:rPr>
              <a:t>el</a:t>
            </a:r>
            <a:r>
              <a:rPr sz="1400" spc="-15" dirty="0">
                <a:latin typeface="Arial"/>
                <a:cs typeface="Arial"/>
              </a:rPr>
              <a:t> </a:t>
            </a:r>
            <a:r>
              <a:rPr sz="1400" dirty="0">
                <a:latin typeface="Arial"/>
                <a:cs typeface="Arial"/>
              </a:rPr>
              <a:t>recierre</a:t>
            </a:r>
            <a:r>
              <a:rPr sz="1400" spc="-45" dirty="0">
                <a:latin typeface="Arial"/>
                <a:cs typeface="Arial"/>
              </a:rPr>
              <a:t> </a:t>
            </a:r>
            <a:r>
              <a:rPr sz="1400" dirty="0">
                <a:latin typeface="Arial"/>
                <a:cs typeface="Arial"/>
              </a:rPr>
              <a:t>automático</a:t>
            </a:r>
            <a:r>
              <a:rPr sz="1400" spc="-45" dirty="0">
                <a:latin typeface="Arial"/>
                <a:cs typeface="Arial"/>
              </a:rPr>
              <a:t> </a:t>
            </a:r>
            <a:r>
              <a:rPr sz="1400" dirty="0">
                <a:latin typeface="Arial"/>
                <a:cs typeface="Arial"/>
              </a:rPr>
              <a:t>tripolar</a:t>
            </a:r>
            <a:r>
              <a:rPr sz="1400" spc="-40"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este</a:t>
            </a:r>
            <a:r>
              <a:rPr sz="1400" spc="-35" dirty="0">
                <a:latin typeface="Arial"/>
                <a:cs typeface="Arial"/>
              </a:rPr>
              <a:t> </a:t>
            </a:r>
            <a:r>
              <a:rPr sz="1400" spc="-10" dirty="0">
                <a:latin typeface="Arial"/>
                <a:cs typeface="Arial"/>
              </a:rPr>
              <a:t>circuito.</a:t>
            </a:r>
            <a:endParaRPr sz="1400" dirty="0">
              <a:latin typeface="Arial"/>
              <a:cs typeface="Arial"/>
            </a:endParaRPr>
          </a:p>
          <a:p>
            <a:pPr marL="12700" marR="5080">
              <a:lnSpc>
                <a:spcPts val="1340"/>
              </a:lnSpc>
              <a:spcBef>
                <a:spcPts val="1185"/>
              </a:spcBef>
            </a:pPr>
            <a:r>
              <a:rPr sz="1400" dirty="0">
                <a:latin typeface="Arial"/>
                <a:cs typeface="Arial"/>
              </a:rPr>
              <a:t>Se</a:t>
            </a:r>
            <a:r>
              <a:rPr sz="1400" spc="75" dirty="0">
                <a:latin typeface="Arial"/>
                <a:cs typeface="Arial"/>
              </a:rPr>
              <a:t> </a:t>
            </a:r>
            <a:r>
              <a:rPr sz="1400" dirty="0">
                <a:latin typeface="Arial"/>
                <a:cs typeface="Arial"/>
              </a:rPr>
              <a:t>observa</a:t>
            </a:r>
            <a:r>
              <a:rPr sz="1400" spc="90" dirty="0">
                <a:latin typeface="Arial"/>
                <a:cs typeface="Arial"/>
              </a:rPr>
              <a:t> </a:t>
            </a:r>
            <a:r>
              <a:rPr sz="1400" dirty="0">
                <a:latin typeface="Arial"/>
                <a:cs typeface="Arial"/>
              </a:rPr>
              <a:t>transitorios</a:t>
            </a:r>
            <a:r>
              <a:rPr sz="1400" spc="85" dirty="0">
                <a:latin typeface="Arial"/>
                <a:cs typeface="Arial"/>
              </a:rPr>
              <a:t> </a:t>
            </a:r>
            <a:r>
              <a:rPr sz="1400" dirty="0">
                <a:latin typeface="Arial"/>
                <a:cs typeface="Arial"/>
              </a:rPr>
              <a:t>en</a:t>
            </a:r>
            <a:r>
              <a:rPr sz="1400" spc="80" dirty="0">
                <a:latin typeface="Arial"/>
                <a:cs typeface="Arial"/>
              </a:rPr>
              <a:t> </a:t>
            </a:r>
            <a:r>
              <a:rPr sz="1400" dirty="0">
                <a:latin typeface="Arial"/>
                <a:cs typeface="Arial"/>
              </a:rPr>
              <a:t>las</a:t>
            </a:r>
            <a:r>
              <a:rPr sz="1400" spc="70" dirty="0">
                <a:latin typeface="Arial"/>
                <a:cs typeface="Arial"/>
              </a:rPr>
              <a:t> </a:t>
            </a:r>
            <a:r>
              <a:rPr sz="1400" dirty="0">
                <a:latin typeface="Arial"/>
                <a:cs typeface="Arial"/>
              </a:rPr>
              <a:t>formas</a:t>
            </a:r>
            <a:r>
              <a:rPr sz="1400" spc="80" dirty="0">
                <a:latin typeface="Arial"/>
                <a:cs typeface="Arial"/>
              </a:rPr>
              <a:t> </a:t>
            </a:r>
            <a:r>
              <a:rPr sz="1400" dirty="0">
                <a:latin typeface="Arial"/>
                <a:cs typeface="Arial"/>
              </a:rPr>
              <a:t>de</a:t>
            </a:r>
            <a:r>
              <a:rPr sz="1400" spc="75" dirty="0">
                <a:latin typeface="Arial"/>
                <a:cs typeface="Arial"/>
              </a:rPr>
              <a:t> </a:t>
            </a:r>
            <a:r>
              <a:rPr sz="1400" dirty="0">
                <a:latin typeface="Arial"/>
                <a:cs typeface="Arial"/>
              </a:rPr>
              <a:t>ondas</a:t>
            </a:r>
            <a:r>
              <a:rPr sz="1400" spc="70" dirty="0">
                <a:latin typeface="Arial"/>
                <a:cs typeface="Arial"/>
              </a:rPr>
              <a:t> </a:t>
            </a:r>
            <a:r>
              <a:rPr sz="1400" dirty="0">
                <a:latin typeface="Arial"/>
                <a:cs typeface="Arial"/>
              </a:rPr>
              <a:t>de</a:t>
            </a:r>
            <a:r>
              <a:rPr sz="1400" spc="80" dirty="0">
                <a:latin typeface="Arial"/>
                <a:cs typeface="Arial"/>
              </a:rPr>
              <a:t> </a:t>
            </a:r>
            <a:r>
              <a:rPr sz="1400" dirty="0">
                <a:latin typeface="Arial"/>
                <a:cs typeface="Arial"/>
              </a:rPr>
              <a:t>las</a:t>
            </a:r>
            <a:r>
              <a:rPr sz="1400" spc="70" dirty="0">
                <a:latin typeface="Arial"/>
                <a:cs typeface="Arial"/>
              </a:rPr>
              <a:t> </a:t>
            </a:r>
            <a:r>
              <a:rPr sz="1400" dirty="0">
                <a:latin typeface="Arial"/>
                <a:cs typeface="Arial"/>
              </a:rPr>
              <a:t>tensiones,</a:t>
            </a:r>
            <a:r>
              <a:rPr sz="1400" spc="85" dirty="0">
                <a:latin typeface="Arial"/>
                <a:cs typeface="Arial"/>
              </a:rPr>
              <a:t> </a:t>
            </a:r>
            <a:r>
              <a:rPr sz="1400" dirty="0">
                <a:latin typeface="Arial"/>
                <a:cs typeface="Arial"/>
              </a:rPr>
              <a:t>debido</a:t>
            </a:r>
            <a:r>
              <a:rPr sz="1400" spc="80" dirty="0">
                <a:latin typeface="Arial"/>
                <a:cs typeface="Arial"/>
              </a:rPr>
              <a:t> </a:t>
            </a:r>
            <a:r>
              <a:rPr sz="1400" dirty="0">
                <a:latin typeface="Arial"/>
                <a:cs typeface="Arial"/>
              </a:rPr>
              <a:t>a</a:t>
            </a:r>
            <a:r>
              <a:rPr sz="1400" spc="65" dirty="0">
                <a:latin typeface="Arial"/>
                <a:cs typeface="Arial"/>
              </a:rPr>
              <a:t> </a:t>
            </a:r>
            <a:r>
              <a:rPr sz="1400" dirty="0">
                <a:latin typeface="Arial"/>
                <a:cs typeface="Arial"/>
              </a:rPr>
              <a:t>oscilaciones</a:t>
            </a:r>
            <a:r>
              <a:rPr sz="1400" spc="95" dirty="0">
                <a:latin typeface="Arial"/>
                <a:cs typeface="Arial"/>
              </a:rPr>
              <a:t> </a:t>
            </a:r>
            <a:r>
              <a:rPr sz="1400" spc="-25" dirty="0">
                <a:latin typeface="Arial"/>
                <a:cs typeface="Arial"/>
              </a:rPr>
              <a:t>del </a:t>
            </a:r>
            <a:r>
              <a:rPr sz="1400" dirty="0">
                <a:latin typeface="Arial"/>
                <a:cs typeface="Arial"/>
              </a:rPr>
              <a:t>circuito</a:t>
            </a:r>
            <a:r>
              <a:rPr sz="1400" spc="-65" dirty="0">
                <a:latin typeface="Arial"/>
                <a:cs typeface="Arial"/>
              </a:rPr>
              <a:t> </a:t>
            </a:r>
            <a:r>
              <a:rPr sz="1400" dirty="0">
                <a:latin typeface="Arial"/>
                <a:cs typeface="Arial"/>
              </a:rPr>
              <a:t>LC.</a:t>
            </a:r>
            <a:r>
              <a:rPr sz="1400" spc="-15" dirty="0">
                <a:latin typeface="Arial"/>
                <a:cs typeface="Arial"/>
              </a:rPr>
              <a:t> </a:t>
            </a:r>
            <a:r>
              <a:rPr sz="1400" dirty="0">
                <a:latin typeface="Arial"/>
                <a:cs typeface="Arial"/>
              </a:rPr>
              <a:t>Se</a:t>
            </a:r>
            <a:r>
              <a:rPr sz="1400" spc="-20" dirty="0">
                <a:latin typeface="Arial"/>
                <a:cs typeface="Arial"/>
              </a:rPr>
              <a:t> </a:t>
            </a:r>
            <a:r>
              <a:rPr sz="1400" dirty="0">
                <a:latin typeface="Arial"/>
                <a:cs typeface="Arial"/>
              </a:rPr>
              <a:t>trata</a:t>
            </a:r>
            <a:r>
              <a:rPr sz="1400" spc="-55" dirty="0">
                <a:latin typeface="Arial"/>
                <a:cs typeface="Arial"/>
              </a:rPr>
              <a:t> </a:t>
            </a:r>
            <a:r>
              <a:rPr sz="1400" dirty="0">
                <a:latin typeface="Arial"/>
                <a:cs typeface="Arial"/>
              </a:rPr>
              <a:t>del</a:t>
            </a:r>
            <a:r>
              <a:rPr sz="1400" spc="-20" dirty="0">
                <a:latin typeface="Arial"/>
                <a:cs typeface="Arial"/>
              </a:rPr>
              <a:t> </a:t>
            </a:r>
            <a:r>
              <a:rPr sz="1400" dirty="0">
                <a:latin typeface="Arial"/>
                <a:cs typeface="Arial"/>
              </a:rPr>
              <a:t>oscilograma</a:t>
            </a:r>
            <a:r>
              <a:rPr sz="1400" spc="-50" dirty="0">
                <a:latin typeface="Arial"/>
                <a:cs typeface="Arial"/>
              </a:rPr>
              <a:t> </a:t>
            </a:r>
            <a:r>
              <a:rPr sz="1400" dirty="0">
                <a:latin typeface="Arial"/>
                <a:cs typeface="Arial"/>
              </a:rPr>
              <a:t>de</a:t>
            </a:r>
            <a:r>
              <a:rPr sz="1400" spc="-20" dirty="0">
                <a:latin typeface="Arial"/>
                <a:cs typeface="Arial"/>
              </a:rPr>
              <a:t> </a:t>
            </a:r>
            <a:r>
              <a:rPr sz="1400" dirty="0">
                <a:latin typeface="Arial"/>
                <a:cs typeface="Arial"/>
              </a:rPr>
              <a:t>un</a:t>
            </a:r>
            <a:r>
              <a:rPr sz="1400" spc="-35" dirty="0">
                <a:latin typeface="Arial"/>
                <a:cs typeface="Arial"/>
              </a:rPr>
              <a:t> </a:t>
            </a:r>
            <a:r>
              <a:rPr sz="1400" dirty="0">
                <a:latin typeface="Arial"/>
                <a:cs typeface="Arial"/>
              </a:rPr>
              <a:t>registrador</a:t>
            </a:r>
            <a:r>
              <a:rPr sz="1400" spc="-70" dirty="0">
                <a:latin typeface="Arial"/>
                <a:cs typeface="Arial"/>
              </a:rPr>
              <a:t> </a:t>
            </a:r>
            <a:r>
              <a:rPr sz="1400" dirty="0">
                <a:latin typeface="Arial"/>
                <a:cs typeface="Arial"/>
              </a:rPr>
              <a:t>“stand</a:t>
            </a:r>
            <a:r>
              <a:rPr sz="1400" spc="-40" dirty="0">
                <a:latin typeface="Arial"/>
                <a:cs typeface="Arial"/>
              </a:rPr>
              <a:t> </a:t>
            </a:r>
            <a:r>
              <a:rPr sz="1400" spc="-10" dirty="0">
                <a:latin typeface="Arial"/>
                <a:cs typeface="Arial"/>
              </a:rPr>
              <a:t>alone”</a:t>
            </a:r>
            <a:endParaRPr sz="1400" dirty="0">
              <a:latin typeface="Arial"/>
              <a:cs typeface="Arial"/>
            </a:endParaRPr>
          </a:p>
        </p:txBody>
      </p:sp>
      <p:pic>
        <p:nvPicPr>
          <p:cNvPr id="3" name="object 3"/>
          <p:cNvPicPr/>
          <p:nvPr/>
        </p:nvPicPr>
        <p:blipFill>
          <a:blip r:embed="rId2" cstate="print"/>
          <a:stretch>
            <a:fillRect/>
          </a:stretch>
        </p:blipFill>
        <p:spPr>
          <a:xfrm>
            <a:off x="2943951" y="1708785"/>
            <a:ext cx="3049509" cy="1720507"/>
          </a:xfrm>
          <a:prstGeom prst="rect">
            <a:avLst/>
          </a:prstGeom>
        </p:spPr>
      </p:pic>
      <p:pic>
        <p:nvPicPr>
          <p:cNvPr id="4" name="object 4"/>
          <p:cNvPicPr/>
          <p:nvPr/>
        </p:nvPicPr>
        <p:blipFill>
          <a:blip r:embed="rId3" cstate="print"/>
          <a:stretch>
            <a:fillRect/>
          </a:stretch>
        </p:blipFill>
        <p:spPr>
          <a:xfrm>
            <a:off x="506730" y="3432424"/>
            <a:ext cx="7923953" cy="329645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685800"/>
            <a:ext cx="3709670" cy="330835"/>
          </a:xfrm>
          <a:prstGeom prst="rect">
            <a:avLst/>
          </a:prstGeom>
        </p:spPr>
        <p:txBody>
          <a:bodyPr vert="horz" wrap="square" lIns="0" tIns="13335" rIns="0" bIns="0" rtlCol="0">
            <a:spAutoFit/>
          </a:bodyPr>
          <a:lstStyle/>
          <a:p>
            <a:pPr marL="12700">
              <a:lnSpc>
                <a:spcPct val="100000"/>
              </a:lnSpc>
              <a:spcBef>
                <a:spcPts val="105"/>
              </a:spcBef>
            </a:pPr>
            <a:r>
              <a:rPr sz="2000" b="0" dirty="0">
                <a:solidFill>
                  <a:srgbClr val="000000"/>
                </a:solidFill>
                <a:latin typeface="Arial"/>
                <a:cs typeface="Arial"/>
              </a:rPr>
              <a:t>Mismo</a:t>
            </a:r>
            <a:r>
              <a:rPr sz="2000" b="0" spc="-25" dirty="0">
                <a:solidFill>
                  <a:srgbClr val="000000"/>
                </a:solidFill>
                <a:latin typeface="Arial"/>
                <a:cs typeface="Arial"/>
              </a:rPr>
              <a:t> </a:t>
            </a:r>
            <a:r>
              <a:rPr sz="2000" b="0" dirty="0">
                <a:solidFill>
                  <a:srgbClr val="000000"/>
                </a:solidFill>
                <a:latin typeface="Arial"/>
                <a:cs typeface="Arial"/>
              </a:rPr>
              <a:t>Oscilograma</a:t>
            </a:r>
            <a:r>
              <a:rPr sz="2000" b="0" spc="-30" dirty="0">
                <a:solidFill>
                  <a:srgbClr val="000000"/>
                </a:solidFill>
                <a:latin typeface="Arial"/>
                <a:cs typeface="Arial"/>
              </a:rPr>
              <a:t> </a:t>
            </a:r>
            <a:r>
              <a:rPr sz="2000" b="0" dirty="0">
                <a:solidFill>
                  <a:srgbClr val="000000"/>
                </a:solidFill>
                <a:latin typeface="Arial"/>
                <a:cs typeface="Arial"/>
              </a:rPr>
              <a:t>con</a:t>
            </a:r>
            <a:r>
              <a:rPr sz="2000" b="0" spc="-20" dirty="0">
                <a:solidFill>
                  <a:srgbClr val="000000"/>
                </a:solidFill>
                <a:latin typeface="Arial"/>
                <a:cs typeface="Arial"/>
              </a:rPr>
              <a:t> </a:t>
            </a:r>
            <a:r>
              <a:rPr sz="2000" b="0" spc="-10" dirty="0">
                <a:solidFill>
                  <a:srgbClr val="000000"/>
                </a:solidFill>
                <a:latin typeface="Arial"/>
                <a:cs typeface="Arial"/>
              </a:rPr>
              <a:t>eventos</a:t>
            </a:r>
            <a:endParaRPr sz="2000" dirty="0">
              <a:latin typeface="Arial"/>
              <a:cs typeface="Arial"/>
            </a:endParaRPr>
          </a:p>
        </p:txBody>
      </p:sp>
      <p:grpSp>
        <p:nvGrpSpPr>
          <p:cNvPr id="8" name="Grupo 7"/>
          <p:cNvGrpSpPr/>
          <p:nvPr/>
        </p:nvGrpSpPr>
        <p:grpSpPr>
          <a:xfrm>
            <a:off x="457200" y="1524001"/>
            <a:ext cx="8076974" cy="4876800"/>
            <a:chOff x="1285004" y="2347573"/>
            <a:chExt cx="7249170" cy="3260213"/>
          </a:xfrm>
        </p:grpSpPr>
        <p:pic>
          <p:nvPicPr>
            <p:cNvPr id="3" name="object 3"/>
            <p:cNvPicPr/>
            <p:nvPr/>
          </p:nvPicPr>
          <p:blipFill>
            <a:blip r:embed="rId2" cstate="print"/>
            <a:stretch>
              <a:fillRect/>
            </a:stretch>
          </p:blipFill>
          <p:spPr>
            <a:xfrm>
              <a:off x="1285004" y="2347573"/>
              <a:ext cx="4611659" cy="3260213"/>
            </a:xfrm>
            <a:prstGeom prst="rect">
              <a:avLst/>
            </a:prstGeom>
          </p:spPr>
        </p:pic>
        <p:sp>
          <p:nvSpPr>
            <p:cNvPr id="4" name="object 4"/>
            <p:cNvSpPr/>
            <p:nvPr/>
          </p:nvSpPr>
          <p:spPr>
            <a:xfrm>
              <a:off x="6154829" y="2445516"/>
              <a:ext cx="2379345" cy="1899285"/>
            </a:xfrm>
            <a:custGeom>
              <a:avLst/>
              <a:gdLst/>
              <a:ahLst/>
              <a:cxnLst/>
              <a:rect l="l" t="t" r="r" b="b"/>
              <a:pathLst>
                <a:path w="2379345" h="1899285">
                  <a:moveTo>
                    <a:pt x="215998" y="520950"/>
                  </a:moveTo>
                  <a:lnTo>
                    <a:pt x="212586" y="475260"/>
                  </a:lnTo>
                  <a:lnTo>
                    <a:pt x="215875" y="430630"/>
                  </a:lnTo>
                  <a:lnTo>
                    <a:pt x="225488" y="387512"/>
                  </a:lnTo>
                  <a:lnTo>
                    <a:pt x="241045" y="346357"/>
                  </a:lnTo>
                  <a:lnTo>
                    <a:pt x="262170" y="307617"/>
                  </a:lnTo>
                  <a:lnTo>
                    <a:pt x="288483" y="271744"/>
                  </a:lnTo>
                  <a:lnTo>
                    <a:pt x="319607" y="239188"/>
                  </a:lnTo>
                  <a:lnTo>
                    <a:pt x="355162" y="210402"/>
                  </a:lnTo>
                  <a:lnTo>
                    <a:pt x="394771" y="185836"/>
                  </a:lnTo>
                  <a:lnTo>
                    <a:pt x="438054" y="165943"/>
                  </a:lnTo>
                  <a:lnTo>
                    <a:pt x="484635" y="151175"/>
                  </a:lnTo>
                  <a:lnTo>
                    <a:pt x="534133" y="141982"/>
                  </a:lnTo>
                  <a:lnTo>
                    <a:pt x="583584" y="138900"/>
                  </a:lnTo>
                  <a:lnTo>
                    <a:pt x="632742" y="141774"/>
                  </a:lnTo>
                  <a:lnTo>
                    <a:pt x="680949" y="150495"/>
                  </a:lnTo>
                  <a:lnTo>
                    <a:pt x="727547" y="164951"/>
                  </a:lnTo>
                  <a:lnTo>
                    <a:pt x="771877" y="185035"/>
                  </a:lnTo>
                  <a:lnTo>
                    <a:pt x="797607" y="148546"/>
                  </a:lnTo>
                  <a:lnTo>
                    <a:pt x="828611" y="117109"/>
                  </a:lnTo>
                  <a:lnTo>
                    <a:pt x="864072" y="90951"/>
                  </a:lnTo>
                  <a:lnTo>
                    <a:pt x="903175" y="70300"/>
                  </a:lnTo>
                  <a:lnTo>
                    <a:pt x="945105" y="55383"/>
                  </a:lnTo>
                  <a:lnTo>
                    <a:pt x="989047" y="46430"/>
                  </a:lnTo>
                  <a:lnTo>
                    <a:pt x="1034186" y="43667"/>
                  </a:lnTo>
                  <a:lnTo>
                    <a:pt x="1079705" y="47322"/>
                  </a:lnTo>
                  <a:lnTo>
                    <a:pt x="1124790" y="57623"/>
                  </a:lnTo>
                  <a:lnTo>
                    <a:pt x="1168625" y="74799"/>
                  </a:lnTo>
                  <a:lnTo>
                    <a:pt x="1204534" y="95293"/>
                  </a:lnTo>
                  <a:lnTo>
                    <a:pt x="1236824" y="120265"/>
                  </a:lnTo>
                  <a:lnTo>
                    <a:pt x="1262790" y="82944"/>
                  </a:lnTo>
                  <a:lnTo>
                    <a:pt x="1295435" y="52014"/>
                  </a:lnTo>
                  <a:lnTo>
                    <a:pt x="1333461" y="27865"/>
                  </a:lnTo>
                  <a:lnTo>
                    <a:pt x="1375572" y="10886"/>
                  </a:lnTo>
                  <a:lnTo>
                    <a:pt x="1420468" y="1467"/>
                  </a:lnTo>
                  <a:lnTo>
                    <a:pt x="1466853" y="0"/>
                  </a:lnTo>
                  <a:lnTo>
                    <a:pt x="1513428" y="6872"/>
                  </a:lnTo>
                  <a:lnTo>
                    <a:pt x="1558896" y="22475"/>
                  </a:lnTo>
                  <a:lnTo>
                    <a:pt x="1604743" y="49573"/>
                  </a:lnTo>
                  <a:lnTo>
                    <a:pt x="1642589" y="85340"/>
                  </a:lnTo>
                  <a:lnTo>
                    <a:pt x="1676952" y="54746"/>
                  </a:lnTo>
                  <a:lnTo>
                    <a:pt x="1715662" y="30835"/>
                  </a:lnTo>
                  <a:lnTo>
                    <a:pt x="1757661" y="13688"/>
                  </a:lnTo>
                  <a:lnTo>
                    <a:pt x="1801885" y="3383"/>
                  </a:lnTo>
                  <a:lnTo>
                    <a:pt x="1847275" y="0"/>
                  </a:lnTo>
                  <a:lnTo>
                    <a:pt x="1892770" y="3617"/>
                  </a:lnTo>
                  <a:lnTo>
                    <a:pt x="1937308" y="14316"/>
                  </a:lnTo>
                  <a:lnTo>
                    <a:pt x="1979829" y="32174"/>
                  </a:lnTo>
                  <a:lnTo>
                    <a:pt x="2019271" y="57273"/>
                  </a:lnTo>
                  <a:lnTo>
                    <a:pt x="2051738" y="86933"/>
                  </a:lnTo>
                  <a:lnTo>
                    <a:pt x="2077929" y="120915"/>
                  </a:lnTo>
                  <a:lnTo>
                    <a:pt x="2097335" y="158446"/>
                  </a:lnTo>
                  <a:lnTo>
                    <a:pt x="2109441" y="198751"/>
                  </a:lnTo>
                  <a:lnTo>
                    <a:pt x="2159081" y="215497"/>
                  </a:lnTo>
                  <a:lnTo>
                    <a:pt x="2203390" y="239298"/>
                  </a:lnTo>
                  <a:lnTo>
                    <a:pt x="2241785" y="269231"/>
                  </a:lnTo>
                  <a:lnTo>
                    <a:pt x="2273685" y="304372"/>
                  </a:lnTo>
                  <a:lnTo>
                    <a:pt x="2298511" y="343799"/>
                  </a:lnTo>
                  <a:lnTo>
                    <a:pt x="2315680" y="386588"/>
                  </a:lnTo>
                  <a:lnTo>
                    <a:pt x="2324611" y="431817"/>
                  </a:lnTo>
                  <a:lnTo>
                    <a:pt x="2324723" y="478563"/>
                  </a:lnTo>
                  <a:lnTo>
                    <a:pt x="2315435" y="525903"/>
                  </a:lnTo>
                  <a:lnTo>
                    <a:pt x="2312582" y="534806"/>
                  </a:lnTo>
                  <a:lnTo>
                    <a:pt x="2309371" y="543603"/>
                  </a:lnTo>
                  <a:lnTo>
                    <a:pt x="2305827" y="552281"/>
                  </a:lnTo>
                  <a:lnTo>
                    <a:pt x="2301973" y="560828"/>
                  </a:lnTo>
                  <a:lnTo>
                    <a:pt x="2330075" y="599058"/>
                  </a:lnTo>
                  <a:lnTo>
                    <a:pt x="2351759" y="639397"/>
                  </a:lnTo>
                  <a:lnTo>
                    <a:pt x="2367106" y="681279"/>
                  </a:lnTo>
                  <a:lnTo>
                    <a:pt x="2376198" y="724140"/>
                  </a:lnTo>
                  <a:lnTo>
                    <a:pt x="2379114" y="767416"/>
                  </a:lnTo>
                  <a:lnTo>
                    <a:pt x="2375935" y="810541"/>
                  </a:lnTo>
                  <a:lnTo>
                    <a:pt x="2366742" y="852953"/>
                  </a:lnTo>
                  <a:lnTo>
                    <a:pt x="2351616" y="894085"/>
                  </a:lnTo>
                  <a:lnTo>
                    <a:pt x="2330638" y="933374"/>
                  </a:lnTo>
                  <a:lnTo>
                    <a:pt x="2303887" y="970256"/>
                  </a:lnTo>
                  <a:lnTo>
                    <a:pt x="2271445" y="1004165"/>
                  </a:lnTo>
                  <a:lnTo>
                    <a:pt x="2233393" y="1034538"/>
                  </a:lnTo>
                  <a:lnTo>
                    <a:pt x="2193666" y="1058723"/>
                  </a:lnTo>
                  <a:lnTo>
                    <a:pt x="2151034" y="1078003"/>
                  </a:lnTo>
                  <a:lnTo>
                    <a:pt x="2106020" y="1092188"/>
                  </a:lnTo>
                  <a:lnTo>
                    <a:pt x="2059149" y="1101086"/>
                  </a:lnTo>
                  <a:lnTo>
                    <a:pt x="2054573" y="1147793"/>
                  </a:lnTo>
                  <a:lnTo>
                    <a:pt x="2042123" y="1192045"/>
                  </a:lnTo>
                  <a:lnTo>
                    <a:pt x="2022460" y="1233252"/>
                  </a:lnTo>
                  <a:lnTo>
                    <a:pt x="1996245" y="1270825"/>
                  </a:lnTo>
                  <a:lnTo>
                    <a:pt x="1964137" y="1304174"/>
                  </a:lnTo>
                  <a:lnTo>
                    <a:pt x="1926799" y="1332712"/>
                  </a:lnTo>
                  <a:lnTo>
                    <a:pt x="1884890" y="1355849"/>
                  </a:lnTo>
                  <a:lnTo>
                    <a:pt x="1839071" y="1372996"/>
                  </a:lnTo>
                  <a:lnTo>
                    <a:pt x="1790004" y="1383563"/>
                  </a:lnTo>
                  <a:lnTo>
                    <a:pt x="1738347" y="1386963"/>
                  </a:lnTo>
                  <a:lnTo>
                    <a:pt x="1694677" y="1383869"/>
                  </a:lnTo>
                  <a:lnTo>
                    <a:pt x="1652067" y="1375453"/>
                  </a:lnTo>
                  <a:lnTo>
                    <a:pt x="1611099" y="1361870"/>
                  </a:lnTo>
                  <a:lnTo>
                    <a:pt x="1572358" y="1343275"/>
                  </a:lnTo>
                  <a:lnTo>
                    <a:pt x="1554511" y="1386222"/>
                  </a:lnTo>
                  <a:lnTo>
                    <a:pt x="1531056" y="1425668"/>
                  </a:lnTo>
                  <a:lnTo>
                    <a:pt x="1502544" y="1461343"/>
                  </a:lnTo>
                  <a:lnTo>
                    <a:pt x="1469526" y="1492979"/>
                  </a:lnTo>
                  <a:lnTo>
                    <a:pt x="1432553" y="1520308"/>
                  </a:lnTo>
                  <a:lnTo>
                    <a:pt x="1392177" y="1543061"/>
                  </a:lnTo>
                  <a:lnTo>
                    <a:pt x="1348949" y="1560970"/>
                  </a:lnTo>
                  <a:lnTo>
                    <a:pt x="1303419" y="1573765"/>
                  </a:lnTo>
                  <a:lnTo>
                    <a:pt x="1256140" y="1581179"/>
                  </a:lnTo>
                  <a:lnTo>
                    <a:pt x="1207662" y="1582943"/>
                  </a:lnTo>
                  <a:lnTo>
                    <a:pt x="1158537" y="1578788"/>
                  </a:lnTo>
                  <a:lnTo>
                    <a:pt x="1109316" y="1568446"/>
                  </a:lnTo>
                  <a:lnTo>
                    <a:pt x="1061377" y="1551915"/>
                  </a:lnTo>
                  <a:lnTo>
                    <a:pt x="1016706" y="1529716"/>
                  </a:lnTo>
                  <a:lnTo>
                    <a:pt x="975887" y="1502243"/>
                  </a:lnTo>
                  <a:lnTo>
                    <a:pt x="939506" y="1469894"/>
                  </a:lnTo>
                  <a:lnTo>
                    <a:pt x="908148" y="1433064"/>
                  </a:lnTo>
                  <a:lnTo>
                    <a:pt x="864223" y="1454033"/>
                  </a:lnTo>
                  <a:lnTo>
                    <a:pt x="818901" y="1469928"/>
                  </a:lnTo>
                  <a:lnTo>
                    <a:pt x="772619" y="1480846"/>
                  </a:lnTo>
                  <a:lnTo>
                    <a:pt x="725815" y="1486889"/>
                  </a:lnTo>
                  <a:lnTo>
                    <a:pt x="678927" y="1488154"/>
                  </a:lnTo>
                  <a:lnTo>
                    <a:pt x="632392" y="1484742"/>
                  </a:lnTo>
                  <a:lnTo>
                    <a:pt x="586648" y="1476752"/>
                  </a:lnTo>
                  <a:lnTo>
                    <a:pt x="542132" y="1464283"/>
                  </a:lnTo>
                  <a:lnTo>
                    <a:pt x="499282" y="1447434"/>
                  </a:lnTo>
                  <a:lnTo>
                    <a:pt x="458537" y="1426306"/>
                  </a:lnTo>
                  <a:lnTo>
                    <a:pt x="420333" y="1400998"/>
                  </a:lnTo>
                  <a:lnTo>
                    <a:pt x="385107" y="1371608"/>
                  </a:lnTo>
                  <a:lnTo>
                    <a:pt x="353299" y="1338237"/>
                  </a:lnTo>
                  <a:lnTo>
                    <a:pt x="325345" y="1300984"/>
                  </a:lnTo>
                  <a:lnTo>
                    <a:pt x="322297" y="1296285"/>
                  </a:lnTo>
                  <a:lnTo>
                    <a:pt x="320773" y="1293999"/>
                  </a:lnTo>
                  <a:lnTo>
                    <a:pt x="272232" y="1294721"/>
                  </a:lnTo>
                  <a:lnTo>
                    <a:pt x="225908" y="1286920"/>
                  </a:lnTo>
                  <a:lnTo>
                    <a:pt x="182877" y="1271360"/>
                  </a:lnTo>
                  <a:lnTo>
                    <a:pt x="144211" y="1248802"/>
                  </a:lnTo>
                  <a:lnTo>
                    <a:pt x="110988" y="1220012"/>
                  </a:lnTo>
                  <a:lnTo>
                    <a:pt x="84279" y="1185753"/>
                  </a:lnTo>
                  <a:lnTo>
                    <a:pt x="65161" y="1146787"/>
                  </a:lnTo>
                  <a:lnTo>
                    <a:pt x="54708" y="1103880"/>
                  </a:lnTo>
                  <a:lnTo>
                    <a:pt x="54299" y="1056612"/>
                  </a:lnTo>
                  <a:lnTo>
                    <a:pt x="65059" y="1010916"/>
                  </a:lnTo>
                  <a:lnTo>
                    <a:pt x="86391" y="968363"/>
                  </a:lnTo>
                  <a:lnTo>
                    <a:pt x="117700" y="930525"/>
                  </a:lnTo>
                  <a:lnTo>
                    <a:pt x="78622" y="904507"/>
                  </a:lnTo>
                  <a:lnTo>
                    <a:pt x="46965" y="872878"/>
                  </a:lnTo>
                  <a:lnTo>
                    <a:pt x="23077" y="836839"/>
                  </a:lnTo>
                  <a:lnTo>
                    <a:pt x="7305" y="797587"/>
                  </a:lnTo>
                  <a:lnTo>
                    <a:pt x="0" y="756324"/>
                  </a:lnTo>
                  <a:lnTo>
                    <a:pt x="1507" y="714247"/>
                  </a:lnTo>
                  <a:lnTo>
                    <a:pt x="12177" y="672558"/>
                  </a:lnTo>
                  <a:lnTo>
                    <a:pt x="32356" y="632456"/>
                  </a:lnTo>
                  <a:lnTo>
                    <a:pt x="66325" y="591571"/>
                  </a:lnTo>
                  <a:lnTo>
                    <a:pt x="109223" y="559415"/>
                  </a:lnTo>
                  <a:lnTo>
                    <a:pt x="159122" y="537140"/>
                  </a:lnTo>
                  <a:lnTo>
                    <a:pt x="214093" y="525903"/>
                  </a:lnTo>
                  <a:lnTo>
                    <a:pt x="215998" y="520950"/>
                  </a:lnTo>
                  <a:close/>
                </a:path>
                <a:path w="2379345" h="1899285">
                  <a:moveTo>
                    <a:pt x="712568" y="1767328"/>
                  </a:moveTo>
                  <a:lnTo>
                    <a:pt x="705843" y="1809043"/>
                  </a:lnTo>
                  <a:lnTo>
                    <a:pt x="687115" y="1845267"/>
                  </a:lnTo>
                  <a:lnTo>
                    <a:pt x="658555" y="1873828"/>
                  </a:lnTo>
                  <a:lnTo>
                    <a:pt x="622331" y="1892556"/>
                  </a:lnTo>
                  <a:lnTo>
                    <a:pt x="580615" y="1899281"/>
                  </a:lnTo>
                  <a:lnTo>
                    <a:pt x="538899" y="1892556"/>
                  </a:lnTo>
                  <a:lnTo>
                    <a:pt x="502676" y="1873828"/>
                  </a:lnTo>
                  <a:lnTo>
                    <a:pt x="474115" y="1845267"/>
                  </a:lnTo>
                  <a:lnTo>
                    <a:pt x="455387" y="1809043"/>
                  </a:lnTo>
                  <a:lnTo>
                    <a:pt x="448662" y="1767328"/>
                  </a:lnTo>
                  <a:lnTo>
                    <a:pt x="455387" y="1725674"/>
                  </a:lnTo>
                  <a:lnTo>
                    <a:pt x="474115" y="1689488"/>
                  </a:lnTo>
                  <a:lnTo>
                    <a:pt x="502676" y="1660946"/>
                  </a:lnTo>
                  <a:lnTo>
                    <a:pt x="538899" y="1642225"/>
                  </a:lnTo>
                  <a:lnTo>
                    <a:pt x="580615" y="1635502"/>
                  </a:lnTo>
                  <a:lnTo>
                    <a:pt x="622331" y="1642225"/>
                  </a:lnTo>
                  <a:lnTo>
                    <a:pt x="658555" y="1660946"/>
                  </a:lnTo>
                  <a:lnTo>
                    <a:pt x="687115" y="1689488"/>
                  </a:lnTo>
                  <a:lnTo>
                    <a:pt x="705843" y="1725674"/>
                  </a:lnTo>
                  <a:lnTo>
                    <a:pt x="712568" y="1767328"/>
                  </a:lnTo>
                  <a:close/>
                </a:path>
                <a:path w="2379345" h="1899285">
                  <a:moveTo>
                    <a:pt x="259686" y="953512"/>
                  </a:moveTo>
                  <a:lnTo>
                    <a:pt x="223309" y="953555"/>
                  </a:lnTo>
                  <a:lnTo>
                    <a:pt x="187550" y="948622"/>
                  </a:lnTo>
                  <a:lnTo>
                    <a:pt x="153030" y="938831"/>
                  </a:lnTo>
                  <a:lnTo>
                    <a:pt x="120367" y="924302"/>
                  </a:lnTo>
                </a:path>
                <a:path w="2379345" h="1899285">
                  <a:moveTo>
                    <a:pt x="382622" y="1273044"/>
                  </a:moveTo>
                  <a:lnTo>
                    <a:pt x="367793" y="1277923"/>
                  </a:lnTo>
                  <a:lnTo>
                    <a:pt x="352666" y="1281886"/>
                  </a:lnTo>
                  <a:lnTo>
                    <a:pt x="337277" y="1284920"/>
                  </a:lnTo>
                  <a:lnTo>
                    <a:pt x="321662" y="1287014"/>
                  </a:lnTo>
                </a:path>
                <a:path w="2379345" h="1899285">
                  <a:moveTo>
                    <a:pt x="908021" y="1426587"/>
                  </a:moveTo>
                  <a:lnTo>
                    <a:pt x="897427" y="1411374"/>
                  </a:lnTo>
                  <a:lnTo>
                    <a:pt x="887749" y="1395662"/>
                  </a:lnTo>
                  <a:lnTo>
                    <a:pt x="879000" y="1379473"/>
                  </a:lnTo>
                  <a:lnTo>
                    <a:pt x="871191" y="1362833"/>
                  </a:lnTo>
                </a:path>
                <a:path w="2379345" h="1899285">
                  <a:moveTo>
                    <a:pt x="1587344" y="1267710"/>
                  </a:moveTo>
                  <a:lnTo>
                    <a:pt x="1585203" y="1285392"/>
                  </a:lnTo>
                  <a:lnTo>
                    <a:pt x="1582026" y="1302968"/>
                  </a:lnTo>
                  <a:lnTo>
                    <a:pt x="1577825" y="1320377"/>
                  </a:lnTo>
                  <a:lnTo>
                    <a:pt x="1572612" y="1337560"/>
                  </a:lnTo>
                </a:path>
                <a:path w="2379345" h="1899285">
                  <a:moveTo>
                    <a:pt x="1878936" y="835402"/>
                  </a:moveTo>
                  <a:lnTo>
                    <a:pt x="1923645" y="859370"/>
                  </a:lnTo>
                  <a:lnTo>
                    <a:pt x="1962831" y="889076"/>
                  </a:lnTo>
                  <a:lnTo>
                    <a:pt x="1995979" y="923752"/>
                  </a:lnTo>
                  <a:lnTo>
                    <a:pt x="2022573" y="962637"/>
                  </a:lnTo>
                  <a:lnTo>
                    <a:pt x="2042098" y="1004965"/>
                  </a:lnTo>
                  <a:lnTo>
                    <a:pt x="2054038" y="1049972"/>
                  </a:lnTo>
                  <a:lnTo>
                    <a:pt x="2057879" y="1096895"/>
                  </a:lnTo>
                </a:path>
                <a:path w="2379345" h="1899285">
                  <a:moveTo>
                    <a:pt x="2300830" y="557018"/>
                  </a:moveTo>
                  <a:lnTo>
                    <a:pt x="2285745" y="584553"/>
                  </a:lnTo>
                  <a:lnTo>
                    <a:pt x="2267302" y="610231"/>
                  </a:lnTo>
                  <a:lnTo>
                    <a:pt x="2245716" y="633813"/>
                  </a:lnTo>
                  <a:lnTo>
                    <a:pt x="2221201" y="655062"/>
                  </a:lnTo>
                </a:path>
                <a:path w="2379345" h="1899285">
                  <a:moveTo>
                    <a:pt x="2109695" y="193290"/>
                  </a:moveTo>
                  <a:lnTo>
                    <a:pt x="2111674" y="204763"/>
                  </a:lnTo>
                  <a:lnTo>
                    <a:pt x="2113045" y="216308"/>
                  </a:lnTo>
                  <a:lnTo>
                    <a:pt x="2113821" y="227901"/>
                  </a:lnTo>
                  <a:lnTo>
                    <a:pt x="2114013" y="239518"/>
                  </a:lnTo>
                </a:path>
                <a:path w="2379345" h="1899285">
                  <a:moveTo>
                    <a:pt x="1601060" y="139315"/>
                  </a:moveTo>
                  <a:lnTo>
                    <a:pt x="1609486" y="123533"/>
                  </a:lnTo>
                  <a:lnTo>
                    <a:pt x="1619126" y="108406"/>
                  </a:lnTo>
                  <a:lnTo>
                    <a:pt x="1629957" y="93970"/>
                  </a:lnTo>
                  <a:lnTo>
                    <a:pt x="1641954" y="80260"/>
                  </a:lnTo>
                </a:path>
                <a:path w="2379345" h="1899285">
                  <a:moveTo>
                    <a:pt x="1219552" y="167382"/>
                  </a:moveTo>
                  <a:lnTo>
                    <a:pt x="1223146" y="154245"/>
                  </a:lnTo>
                  <a:lnTo>
                    <a:pt x="1227633" y="141347"/>
                  </a:lnTo>
                  <a:lnTo>
                    <a:pt x="1233000" y="128734"/>
                  </a:lnTo>
                  <a:lnTo>
                    <a:pt x="1239237" y="116455"/>
                  </a:lnTo>
                </a:path>
                <a:path w="2379345" h="1899285">
                  <a:moveTo>
                    <a:pt x="771623" y="184654"/>
                  </a:moveTo>
                  <a:lnTo>
                    <a:pt x="790761" y="195534"/>
                  </a:lnTo>
                  <a:lnTo>
                    <a:pt x="809088" y="207402"/>
                  </a:lnTo>
                  <a:lnTo>
                    <a:pt x="826559" y="220247"/>
                  </a:lnTo>
                  <a:lnTo>
                    <a:pt x="843124" y="234057"/>
                  </a:lnTo>
                </a:path>
                <a:path w="2379345" h="1899285">
                  <a:moveTo>
                    <a:pt x="228571" y="572893"/>
                  </a:moveTo>
                  <a:lnTo>
                    <a:pt x="224571" y="560133"/>
                  </a:lnTo>
                  <a:lnTo>
                    <a:pt x="221142" y="547207"/>
                  </a:lnTo>
                  <a:lnTo>
                    <a:pt x="218284" y="534138"/>
                  </a:lnTo>
                  <a:lnTo>
                    <a:pt x="215998" y="520950"/>
                  </a:lnTo>
                </a:path>
              </a:pathLst>
            </a:custGeom>
            <a:ln w="9525">
              <a:solidFill>
                <a:srgbClr val="000000"/>
              </a:solidFill>
            </a:ln>
          </p:spPr>
          <p:txBody>
            <a:bodyPr wrap="square" lIns="0" tIns="0" rIns="0" bIns="0" rtlCol="0"/>
            <a:lstStyle/>
            <a:p>
              <a:endParaRPr/>
            </a:p>
          </p:txBody>
        </p:sp>
        <p:pic>
          <p:nvPicPr>
            <p:cNvPr id="5" name="object 5"/>
            <p:cNvPicPr/>
            <p:nvPr/>
          </p:nvPicPr>
          <p:blipFill>
            <a:blip r:embed="rId3" cstate="print"/>
            <a:stretch>
              <a:fillRect/>
            </a:stretch>
          </p:blipFill>
          <p:spPr>
            <a:xfrm>
              <a:off x="6329870" y="4739195"/>
              <a:ext cx="97408" cy="97409"/>
            </a:xfrm>
            <a:prstGeom prst="rect">
              <a:avLst/>
            </a:prstGeom>
          </p:spPr>
        </p:pic>
        <p:pic>
          <p:nvPicPr>
            <p:cNvPr id="6" name="object 6"/>
            <p:cNvPicPr/>
            <p:nvPr/>
          </p:nvPicPr>
          <p:blipFill>
            <a:blip r:embed="rId4" cstate="print"/>
            <a:stretch>
              <a:fillRect/>
            </a:stretch>
          </p:blipFill>
          <p:spPr>
            <a:xfrm>
              <a:off x="6443462" y="4505294"/>
              <a:ext cx="185419" cy="185419"/>
            </a:xfrm>
            <a:prstGeom prst="rect">
              <a:avLst/>
            </a:prstGeom>
          </p:spPr>
        </p:pic>
        <p:sp>
          <p:nvSpPr>
            <p:cNvPr id="7" name="object 7"/>
            <p:cNvSpPr txBox="1"/>
            <p:nvPr/>
          </p:nvSpPr>
          <p:spPr>
            <a:xfrm>
              <a:off x="6567296" y="2707894"/>
              <a:ext cx="1384300" cy="1123315"/>
            </a:xfrm>
            <a:prstGeom prst="rect">
              <a:avLst/>
            </a:prstGeom>
          </p:spPr>
          <p:txBody>
            <a:bodyPr vert="horz" wrap="square" lIns="0" tIns="12700" rIns="0" bIns="0" rtlCol="0">
              <a:spAutoFit/>
            </a:bodyPr>
            <a:lstStyle/>
            <a:p>
              <a:pPr marL="12700" marR="5080" indent="2540" algn="ctr">
                <a:lnSpc>
                  <a:spcPct val="100000"/>
                </a:lnSpc>
                <a:spcBef>
                  <a:spcPts val="100"/>
                </a:spcBef>
              </a:pPr>
              <a:r>
                <a:rPr sz="1200" dirty="0">
                  <a:latin typeface="Arial"/>
                  <a:cs typeface="Arial"/>
                </a:rPr>
                <a:t>Los</a:t>
              </a:r>
              <a:r>
                <a:rPr sz="1200" spc="-20" dirty="0">
                  <a:latin typeface="Arial"/>
                  <a:cs typeface="Arial"/>
                </a:rPr>
                <a:t> </a:t>
              </a:r>
              <a:r>
                <a:rPr sz="1200" spc="-10" dirty="0">
                  <a:latin typeface="Arial"/>
                  <a:cs typeface="Arial"/>
                </a:rPr>
                <a:t>oscilogramas </a:t>
              </a:r>
              <a:r>
                <a:rPr sz="1200" dirty="0">
                  <a:latin typeface="Arial"/>
                  <a:cs typeface="Arial"/>
                </a:rPr>
                <a:t>mostrados</a:t>
              </a:r>
              <a:r>
                <a:rPr sz="1200" spc="-25" dirty="0">
                  <a:latin typeface="Arial"/>
                  <a:cs typeface="Arial"/>
                </a:rPr>
                <a:t> se </a:t>
              </a:r>
              <a:r>
                <a:rPr sz="1200" dirty="0">
                  <a:latin typeface="Arial"/>
                  <a:cs typeface="Arial"/>
                </a:rPr>
                <a:t>refieren</a:t>
              </a:r>
              <a:r>
                <a:rPr sz="1200" spc="-10" dirty="0">
                  <a:latin typeface="Arial"/>
                  <a:cs typeface="Arial"/>
                </a:rPr>
                <a:t> </a:t>
              </a:r>
              <a:r>
                <a:rPr sz="1200" dirty="0">
                  <a:latin typeface="Arial"/>
                  <a:cs typeface="Arial"/>
                </a:rPr>
                <a:t>a</a:t>
              </a:r>
              <a:r>
                <a:rPr sz="1200" spc="-35" dirty="0">
                  <a:latin typeface="Arial"/>
                  <a:cs typeface="Arial"/>
                </a:rPr>
                <a:t> </a:t>
              </a:r>
              <a:r>
                <a:rPr sz="1200" dirty="0">
                  <a:latin typeface="Arial"/>
                  <a:cs typeface="Arial"/>
                </a:rPr>
                <a:t>uno</a:t>
              </a:r>
              <a:r>
                <a:rPr sz="1200" spc="-20" dirty="0">
                  <a:latin typeface="Arial"/>
                  <a:cs typeface="Arial"/>
                </a:rPr>
                <a:t> </a:t>
              </a:r>
              <a:r>
                <a:rPr sz="1200" spc="-25" dirty="0">
                  <a:latin typeface="Arial"/>
                  <a:cs typeface="Arial"/>
                </a:rPr>
                <a:t>de</a:t>
              </a:r>
              <a:r>
                <a:rPr sz="1200" spc="200" dirty="0">
                  <a:latin typeface="Arial"/>
                  <a:cs typeface="Arial"/>
                </a:rPr>
                <a:t> </a:t>
              </a:r>
              <a:r>
                <a:rPr sz="1200" dirty="0">
                  <a:latin typeface="Arial"/>
                  <a:cs typeface="Arial"/>
                </a:rPr>
                <a:t>los</a:t>
              </a:r>
              <a:r>
                <a:rPr sz="1200" spc="-25" dirty="0">
                  <a:latin typeface="Arial"/>
                  <a:cs typeface="Arial"/>
                </a:rPr>
                <a:t> </a:t>
              </a:r>
              <a:r>
                <a:rPr sz="1200" dirty="0">
                  <a:latin typeface="Arial"/>
                  <a:cs typeface="Arial"/>
                </a:rPr>
                <a:t>dos</a:t>
              </a:r>
              <a:r>
                <a:rPr sz="1200" spc="-20" dirty="0">
                  <a:latin typeface="Arial"/>
                  <a:cs typeface="Arial"/>
                </a:rPr>
                <a:t> </a:t>
              </a:r>
              <a:r>
                <a:rPr sz="1200" dirty="0">
                  <a:latin typeface="Arial"/>
                  <a:cs typeface="Arial"/>
                </a:rPr>
                <a:t>circuitos</a:t>
              </a:r>
              <a:r>
                <a:rPr sz="1200" spc="-30" dirty="0">
                  <a:latin typeface="Arial"/>
                  <a:cs typeface="Arial"/>
                </a:rPr>
                <a:t> </a:t>
              </a:r>
              <a:r>
                <a:rPr sz="1200" spc="-25" dirty="0">
                  <a:latin typeface="Arial"/>
                  <a:cs typeface="Arial"/>
                </a:rPr>
                <a:t>de </a:t>
              </a:r>
              <a:r>
                <a:rPr sz="1200" dirty="0">
                  <a:latin typeface="Arial"/>
                  <a:cs typeface="Arial"/>
                </a:rPr>
                <a:t>una</a:t>
              </a:r>
              <a:r>
                <a:rPr sz="1200" spc="-30" dirty="0">
                  <a:latin typeface="Arial"/>
                  <a:cs typeface="Arial"/>
                </a:rPr>
                <a:t> </a:t>
              </a:r>
              <a:r>
                <a:rPr sz="1200" dirty="0">
                  <a:latin typeface="Arial"/>
                  <a:cs typeface="Arial"/>
                </a:rPr>
                <a:t>línea</a:t>
              </a:r>
              <a:r>
                <a:rPr sz="1200" spc="-25" dirty="0">
                  <a:latin typeface="Arial"/>
                  <a:cs typeface="Arial"/>
                </a:rPr>
                <a:t> </a:t>
              </a:r>
              <a:r>
                <a:rPr sz="1200" dirty="0">
                  <a:latin typeface="Arial"/>
                  <a:cs typeface="Arial"/>
                </a:rPr>
                <a:t>de</a:t>
              </a:r>
              <a:r>
                <a:rPr sz="1200" spc="-15" dirty="0">
                  <a:latin typeface="Arial"/>
                  <a:cs typeface="Arial"/>
                </a:rPr>
                <a:t> </a:t>
              </a:r>
              <a:r>
                <a:rPr sz="1200" spc="-10" dirty="0">
                  <a:latin typeface="Arial"/>
                  <a:cs typeface="Arial"/>
                </a:rPr>
                <a:t>circuito doble.</a:t>
              </a:r>
              <a:endParaRPr sz="1200">
                <a:latin typeface="Arial"/>
                <a:cs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1440" y="1513078"/>
            <a:ext cx="7346950" cy="574040"/>
          </a:xfrm>
          <a:prstGeom prst="rect">
            <a:avLst/>
          </a:prstGeom>
        </p:spPr>
        <p:txBody>
          <a:bodyPr vert="horz" wrap="square" lIns="0" tIns="12700" rIns="0" bIns="0" rtlCol="0">
            <a:spAutoFit/>
          </a:bodyPr>
          <a:lstStyle/>
          <a:p>
            <a:pPr marL="12700" marR="5080">
              <a:lnSpc>
                <a:spcPct val="100000"/>
              </a:lnSpc>
              <a:spcBef>
                <a:spcPts val="100"/>
              </a:spcBef>
            </a:pPr>
            <a:r>
              <a:rPr sz="1800" b="0" dirty="0">
                <a:solidFill>
                  <a:srgbClr val="000000"/>
                </a:solidFill>
                <a:latin typeface="Arial"/>
                <a:cs typeface="Arial"/>
              </a:rPr>
              <a:t>El</a:t>
            </a:r>
            <a:r>
              <a:rPr sz="1800" b="0" spc="200" dirty="0">
                <a:solidFill>
                  <a:srgbClr val="000000"/>
                </a:solidFill>
                <a:latin typeface="Arial"/>
                <a:cs typeface="Arial"/>
              </a:rPr>
              <a:t> </a:t>
            </a:r>
            <a:r>
              <a:rPr sz="1800" b="0" dirty="0">
                <a:solidFill>
                  <a:srgbClr val="000000"/>
                </a:solidFill>
                <a:latin typeface="Arial"/>
                <a:cs typeface="Arial"/>
              </a:rPr>
              <a:t>oscilograma</a:t>
            </a:r>
            <a:r>
              <a:rPr sz="1800" b="0" spc="220" dirty="0">
                <a:solidFill>
                  <a:srgbClr val="000000"/>
                </a:solidFill>
                <a:latin typeface="Arial"/>
                <a:cs typeface="Arial"/>
              </a:rPr>
              <a:t> </a:t>
            </a:r>
            <a:r>
              <a:rPr sz="1800" b="0" dirty="0">
                <a:solidFill>
                  <a:srgbClr val="000000"/>
                </a:solidFill>
                <a:latin typeface="Arial"/>
                <a:cs typeface="Arial"/>
              </a:rPr>
              <a:t>siguiente</a:t>
            </a:r>
            <a:r>
              <a:rPr sz="1800" b="0" spc="210" dirty="0">
                <a:solidFill>
                  <a:srgbClr val="000000"/>
                </a:solidFill>
                <a:latin typeface="Arial"/>
                <a:cs typeface="Arial"/>
              </a:rPr>
              <a:t> </a:t>
            </a:r>
            <a:r>
              <a:rPr sz="1800" b="0" dirty="0">
                <a:solidFill>
                  <a:srgbClr val="000000"/>
                </a:solidFill>
                <a:latin typeface="Arial"/>
                <a:cs typeface="Arial"/>
              </a:rPr>
              <a:t>muestra</a:t>
            </a:r>
            <a:r>
              <a:rPr sz="1800" b="0" spc="204" dirty="0">
                <a:solidFill>
                  <a:srgbClr val="000000"/>
                </a:solidFill>
                <a:latin typeface="Arial"/>
                <a:cs typeface="Arial"/>
              </a:rPr>
              <a:t> </a:t>
            </a:r>
            <a:r>
              <a:rPr sz="1800" b="0" dirty="0">
                <a:solidFill>
                  <a:srgbClr val="000000"/>
                </a:solidFill>
                <a:latin typeface="Arial"/>
                <a:cs typeface="Arial"/>
              </a:rPr>
              <a:t>lo</a:t>
            </a:r>
            <a:r>
              <a:rPr sz="1800" b="0" spc="204" dirty="0">
                <a:solidFill>
                  <a:srgbClr val="000000"/>
                </a:solidFill>
                <a:latin typeface="Arial"/>
                <a:cs typeface="Arial"/>
              </a:rPr>
              <a:t> </a:t>
            </a:r>
            <a:r>
              <a:rPr sz="1800" b="0" dirty="0">
                <a:solidFill>
                  <a:srgbClr val="000000"/>
                </a:solidFill>
                <a:latin typeface="Arial"/>
                <a:cs typeface="Arial"/>
              </a:rPr>
              <a:t>ocurrido</a:t>
            </a:r>
            <a:r>
              <a:rPr sz="1800" b="0" spc="210" dirty="0">
                <a:solidFill>
                  <a:srgbClr val="000000"/>
                </a:solidFill>
                <a:latin typeface="Arial"/>
                <a:cs typeface="Arial"/>
              </a:rPr>
              <a:t> </a:t>
            </a:r>
            <a:r>
              <a:rPr sz="1800" b="0" dirty="0">
                <a:solidFill>
                  <a:srgbClr val="000000"/>
                </a:solidFill>
                <a:latin typeface="Arial"/>
                <a:cs typeface="Arial"/>
              </a:rPr>
              <a:t>en</a:t>
            </a:r>
            <a:r>
              <a:rPr sz="1800" b="0" spc="204" dirty="0">
                <a:solidFill>
                  <a:srgbClr val="000000"/>
                </a:solidFill>
                <a:latin typeface="Arial"/>
                <a:cs typeface="Arial"/>
              </a:rPr>
              <a:t> </a:t>
            </a:r>
            <a:r>
              <a:rPr sz="1800" b="0" dirty="0">
                <a:solidFill>
                  <a:srgbClr val="000000"/>
                </a:solidFill>
                <a:latin typeface="Arial"/>
                <a:cs typeface="Arial"/>
              </a:rPr>
              <a:t>circuito</a:t>
            </a:r>
            <a:r>
              <a:rPr sz="1800" b="0" spc="204" dirty="0">
                <a:solidFill>
                  <a:srgbClr val="000000"/>
                </a:solidFill>
                <a:latin typeface="Arial"/>
                <a:cs typeface="Arial"/>
              </a:rPr>
              <a:t> </a:t>
            </a:r>
            <a:r>
              <a:rPr sz="1800" b="0" dirty="0">
                <a:solidFill>
                  <a:srgbClr val="000000"/>
                </a:solidFill>
                <a:latin typeface="Arial"/>
                <a:cs typeface="Arial"/>
              </a:rPr>
              <a:t>paralelo,</a:t>
            </a:r>
            <a:r>
              <a:rPr sz="1800" b="0" spc="215" dirty="0">
                <a:solidFill>
                  <a:srgbClr val="000000"/>
                </a:solidFill>
                <a:latin typeface="Arial"/>
                <a:cs typeface="Arial"/>
              </a:rPr>
              <a:t> </a:t>
            </a:r>
            <a:r>
              <a:rPr sz="1800" b="0" spc="-20" dirty="0">
                <a:solidFill>
                  <a:srgbClr val="000000"/>
                </a:solidFill>
                <a:latin typeface="Arial"/>
                <a:cs typeface="Arial"/>
              </a:rPr>
              <a:t>para </a:t>
            </a:r>
            <a:r>
              <a:rPr sz="1800" b="0" dirty="0">
                <a:solidFill>
                  <a:srgbClr val="000000"/>
                </a:solidFill>
                <a:latin typeface="Arial"/>
                <a:cs typeface="Arial"/>
              </a:rPr>
              <a:t>una</a:t>
            </a:r>
            <a:r>
              <a:rPr sz="1800" b="0" spc="-5" dirty="0">
                <a:solidFill>
                  <a:srgbClr val="000000"/>
                </a:solidFill>
                <a:latin typeface="Arial"/>
                <a:cs typeface="Arial"/>
              </a:rPr>
              <a:t> </a:t>
            </a:r>
            <a:r>
              <a:rPr sz="1800" b="0" dirty="0">
                <a:solidFill>
                  <a:srgbClr val="000000"/>
                </a:solidFill>
                <a:latin typeface="Arial"/>
                <a:cs typeface="Arial"/>
              </a:rPr>
              <a:t>misma</a:t>
            </a:r>
            <a:r>
              <a:rPr sz="1800" b="0" spc="-10" dirty="0">
                <a:solidFill>
                  <a:srgbClr val="000000"/>
                </a:solidFill>
                <a:latin typeface="Arial"/>
                <a:cs typeface="Arial"/>
              </a:rPr>
              <a:t> ocurrencia.</a:t>
            </a:r>
            <a:endParaRPr sz="1800">
              <a:latin typeface="Arial"/>
              <a:cs typeface="Arial"/>
            </a:endParaRPr>
          </a:p>
        </p:txBody>
      </p:sp>
      <p:pic>
        <p:nvPicPr>
          <p:cNvPr id="3" name="object 3"/>
          <p:cNvPicPr/>
          <p:nvPr/>
        </p:nvPicPr>
        <p:blipFill>
          <a:blip r:embed="rId2" cstate="print"/>
          <a:stretch>
            <a:fillRect/>
          </a:stretch>
        </p:blipFill>
        <p:spPr>
          <a:xfrm>
            <a:off x="298230" y="3151108"/>
            <a:ext cx="2975992" cy="1284547"/>
          </a:xfrm>
          <a:prstGeom prst="rect">
            <a:avLst/>
          </a:prstGeom>
        </p:spPr>
      </p:pic>
      <p:pic>
        <p:nvPicPr>
          <p:cNvPr id="4" name="object 4"/>
          <p:cNvPicPr/>
          <p:nvPr/>
        </p:nvPicPr>
        <p:blipFill>
          <a:blip r:embed="rId3" cstate="print"/>
          <a:stretch>
            <a:fillRect/>
          </a:stretch>
        </p:blipFill>
        <p:spPr>
          <a:xfrm>
            <a:off x="3520221" y="2164711"/>
            <a:ext cx="5272333" cy="3271145"/>
          </a:xfrm>
          <a:prstGeom prst="rect">
            <a:avLst/>
          </a:prstGeom>
        </p:spPr>
      </p:pic>
      <p:sp>
        <p:nvSpPr>
          <p:cNvPr id="5" name="object 5"/>
          <p:cNvSpPr txBox="1"/>
          <p:nvPr/>
        </p:nvSpPr>
        <p:spPr>
          <a:xfrm>
            <a:off x="1275714" y="5552643"/>
            <a:ext cx="6539865" cy="574040"/>
          </a:xfrm>
          <a:prstGeom prst="rect">
            <a:avLst/>
          </a:prstGeom>
        </p:spPr>
        <p:txBody>
          <a:bodyPr vert="horz" wrap="square" lIns="0" tIns="12700" rIns="0" bIns="0" rtlCol="0">
            <a:spAutoFit/>
          </a:bodyPr>
          <a:lstStyle/>
          <a:p>
            <a:pPr marL="379730" marR="5080" indent="-367665">
              <a:lnSpc>
                <a:spcPct val="100000"/>
              </a:lnSpc>
              <a:spcBef>
                <a:spcPts val="100"/>
              </a:spcBef>
            </a:pPr>
            <a:r>
              <a:rPr sz="1800" dirty="0">
                <a:latin typeface="Arial"/>
                <a:cs typeface="Arial"/>
              </a:rPr>
              <a:t>Se</a:t>
            </a:r>
            <a:r>
              <a:rPr sz="1800" spc="-40" dirty="0">
                <a:latin typeface="Arial"/>
                <a:cs typeface="Arial"/>
              </a:rPr>
              <a:t> </a:t>
            </a:r>
            <a:r>
              <a:rPr sz="1800" dirty="0">
                <a:latin typeface="Arial"/>
                <a:cs typeface="Arial"/>
              </a:rPr>
              <a:t>observa</a:t>
            </a:r>
            <a:r>
              <a:rPr sz="1800" spc="-15" dirty="0">
                <a:latin typeface="Arial"/>
                <a:cs typeface="Arial"/>
              </a:rPr>
              <a:t> </a:t>
            </a:r>
            <a:r>
              <a:rPr sz="1800" dirty="0">
                <a:latin typeface="Arial"/>
                <a:cs typeface="Arial"/>
              </a:rPr>
              <a:t>el</a:t>
            </a:r>
            <a:r>
              <a:rPr sz="1800" spc="-30" dirty="0">
                <a:latin typeface="Arial"/>
                <a:cs typeface="Arial"/>
              </a:rPr>
              <a:t> </a:t>
            </a:r>
            <a:r>
              <a:rPr sz="1800" dirty="0">
                <a:latin typeface="Arial"/>
                <a:cs typeface="Arial"/>
              </a:rPr>
              <a:t>comportamiento</a:t>
            </a:r>
            <a:r>
              <a:rPr sz="1800" spc="-5" dirty="0">
                <a:latin typeface="Arial"/>
                <a:cs typeface="Arial"/>
              </a:rPr>
              <a:t> </a:t>
            </a:r>
            <a:r>
              <a:rPr sz="1800" dirty="0">
                <a:latin typeface="Arial"/>
                <a:cs typeface="Arial"/>
              </a:rPr>
              <a:t>del</a:t>
            </a:r>
            <a:r>
              <a:rPr sz="1800" spc="-10" dirty="0">
                <a:latin typeface="Arial"/>
                <a:cs typeface="Arial"/>
              </a:rPr>
              <a:t> </a:t>
            </a:r>
            <a:r>
              <a:rPr sz="1800" dirty="0">
                <a:latin typeface="Arial"/>
                <a:cs typeface="Arial"/>
              </a:rPr>
              <a:t>circuito</a:t>
            </a:r>
            <a:r>
              <a:rPr sz="1800" spc="-25" dirty="0">
                <a:latin typeface="Arial"/>
                <a:cs typeface="Arial"/>
              </a:rPr>
              <a:t> </a:t>
            </a:r>
            <a:r>
              <a:rPr sz="1800" dirty="0">
                <a:latin typeface="Arial"/>
                <a:cs typeface="Arial"/>
              </a:rPr>
              <a:t>para</a:t>
            </a:r>
            <a:r>
              <a:rPr sz="1800" spc="-15" dirty="0">
                <a:latin typeface="Arial"/>
                <a:cs typeface="Arial"/>
              </a:rPr>
              <a:t> </a:t>
            </a:r>
            <a:r>
              <a:rPr sz="1800" dirty="0">
                <a:latin typeface="Arial"/>
                <a:cs typeface="Arial"/>
              </a:rPr>
              <a:t>las</a:t>
            </a:r>
            <a:r>
              <a:rPr sz="1800" spc="-20" dirty="0">
                <a:latin typeface="Arial"/>
                <a:cs typeface="Arial"/>
              </a:rPr>
              <a:t> </a:t>
            </a:r>
            <a:r>
              <a:rPr sz="1800" dirty="0">
                <a:latin typeface="Arial"/>
                <a:cs typeface="Arial"/>
              </a:rPr>
              <a:t>corrientes</a:t>
            </a:r>
            <a:r>
              <a:rPr sz="1800" spc="-5" dirty="0">
                <a:latin typeface="Arial"/>
                <a:cs typeface="Arial"/>
              </a:rPr>
              <a:t> </a:t>
            </a:r>
            <a:r>
              <a:rPr sz="1800" spc="-25" dirty="0">
                <a:latin typeface="Arial"/>
                <a:cs typeface="Arial"/>
              </a:rPr>
              <a:t>de </a:t>
            </a:r>
            <a:r>
              <a:rPr sz="1800" dirty="0">
                <a:latin typeface="Arial"/>
                <a:cs typeface="Arial"/>
              </a:rPr>
              <a:t>cortocircuito</a:t>
            </a:r>
            <a:r>
              <a:rPr sz="1800" spc="-15" dirty="0">
                <a:latin typeface="Arial"/>
                <a:cs typeface="Arial"/>
              </a:rPr>
              <a:t> </a:t>
            </a:r>
            <a:r>
              <a:rPr sz="1800" dirty="0">
                <a:latin typeface="Arial"/>
                <a:cs typeface="Arial"/>
              </a:rPr>
              <a:t>y</a:t>
            </a:r>
            <a:r>
              <a:rPr sz="1800" spc="-10" dirty="0">
                <a:latin typeface="Arial"/>
                <a:cs typeface="Arial"/>
              </a:rPr>
              <a:t> </a:t>
            </a:r>
            <a:r>
              <a:rPr sz="1800" dirty="0">
                <a:latin typeface="Arial"/>
                <a:cs typeface="Arial"/>
              </a:rPr>
              <a:t>las</a:t>
            </a:r>
            <a:r>
              <a:rPr sz="1800" spc="-10" dirty="0">
                <a:latin typeface="Arial"/>
                <a:cs typeface="Arial"/>
              </a:rPr>
              <a:t> </a:t>
            </a:r>
            <a:r>
              <a:rPr sz="1800" dirty="0">
                <a:latin typeface="Arial"/>
                <a:cs typeface="Arial"/>
              </a:rPr>
              <a:t>caídas</a:t>
            </a:r>
            <a:r>
              <a:rPr sz="1800" spc="-10" dirty="0">
                <a:latin typeface="Arial"/>
                <a:cs typeface="Arial"/>
              </a:rPr>
              <a:t> </a:t>
            </a:r>
            <a:r>
              <a:rPr sz="1800" dirty="0">
                <a:latin typeface="Arial"/>
                <a:cs typeface="Arial"/>
              </a:rPr>
              <a:t>de tensión</a:t>
            </a:r>
            <a:r>
              <a:rPr sz="1800" spc="-5" dirty="0">
                <a:latin typeface="Arial"/>
                <a:cs typeface="Arial"/>
              </a:rPr>
              <a:t> </a:t>
            </a:r>
            <a:r>
              <a:rPr sz="1800" dirty="0">
                <a:latin typeface="Arial"/>
                <a:cs typeface="Arial"/>
              </a:rPr>
              <a:t>en</a:t>
            </a:r>
            <a:r>
              <a:rPr sz="1800" spc="-20" dirty="0">
                <a:latin typeface="Arial"/>
                <a:cs typeface="Arial"/>
              </a:rPr>
              <a:t> </a:t>
            </a:r>
            <a:r>
              <a:rPr sz="1800" dirty="0">
                <a:latin typeface="Arial"/>
                <a:cs typeface="Arial"/>
              </a:rPr>
              <a:t>las</a:t>
            </a:r>
            <a:r>
              <a:rPr sz="1800" spc="-15" dirty="0">
                <a:latin typeface="Arial"/>
                <a:cs typeface="Arial"/>
              </a:rPr>
              <a:t> </a:t>
            </a:r>
            <a:r>
              <a:rPr sz="1800" dirty="0">
                <a:latin typeface="Arial"/>
                <a:cs typeface="Arial"/>
              </a:rPr>
              <a:t>fases</a:t>
            </a:r>
            <a:r>
              <a:rPr sz="1800" spc="-100" dirty="0">
                <a:latin typeface="Arial"/>
                <a:cs typeface="Arial"/>
              </a:rPr>
              <a:t> </a:t>
            </a:r>
            <a:r>
              <a:rPr sz="1800" dirty="0">
                <a:latin typeface="Arial"/>
                <a:cs typeface="Arial"/>
              </a:rPr>
              <a:t>A,</a:t>
            </a:r>
            <a:r>
              <a:rPr sz="1800" spc="-20" dirty="0">
                <a:latin typeface="Arial"/>
                <a:cs typeface="Arial"/>
              </a:rPr>
              <a:t> </a:t>
            </a:r>
            <a:r>
              <a:rPr sz="1800" dirty="0">
                <a:latin typeface="Arial"/>
                <a:cs typeface="Arial"/>
              </a:rPr>
              <a:t>B</a:t>
            </a:r>
            <a:r>
              <a:rPr sz="1800" spc="-10" dirty="0">
                <a:latin typeface="Arial"/>
                <a:cs typeface="Arial"/>
              </a:rPr>
              <a:t> </a:t>
            </a:r>
            <a:r>
              <a:rPr sz="1800" dirty="0">
                <a:latin typeface="Arial"/>
                <a:cs typeface="Arial"/>
              </a:rPr>
              <a:t>y</a:t>
            </a:r>
            <a:r>
              <a:rPr sz="1800" spc="-5" dirty="0">
                <a:latin typeface="Arial"/>
                <a:cs typeface="Arial"/>
              </a:rPr>
              <a:t> </a:t>
            </a:r>
            <a:r>
              <a:rPr sz="1800" spc="-50" dirty="0">
                <a:latin typeface="Arial"/>
                <a:cs typeface="Arial"/>
              </a:rPr>
              <a:t>V</a:t>
            </a:r>
            <a:endParaRPr sz="18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95755" y="1114044"/>
            <a:ext cx="3230880" cy="789940"/>
            <a:chOff x="1095755" y="1114044"/>
            <a:chExt cx="3230880" cy="789940"/>
          </a:xfrm>
        </p:grpSpPr>
        <p:pic>
          <p:nvPicPr>
            <p:cNvPr id="3" name="object 3"/>
            <p:cNvPicPr/>
            <p:nvPr/>
          </p:nvPicPr>
          <p:blipFill>
            <a:blip r:embed="rId2" cstate="print"/>
            <a:stretch>
              <a:fillRect/>
            </a:stretch>
          </p:blipFill>
          <p:spPr>
            <a:xfrm>
              <a:off x="1130807" y="1314824"/>
              <a:ext cx="201168" cy="296607"/>
            </a:xfrm>
            <a:prstGeom prst="rect">
              <a:avLst/>
            </a:prstGeom>
          </p:spPr>
        </p:pic>
        <p:pic>
          <p:nvPicPr>
            <p:cNvPr id="4" name="object 4"/>
            <p:cNvPicPr/>
            <p:nvPr/>
          </p:nvPicPr>
          <p:blipFill>
            <a:blip r:embed="rId3" cstate="print"/>
            <a:stretch>
              <a:fillRect/>
            </a:stretch>
          </p:blipFill>
          <p:spPr>
            <a:xfrm>
              <a:off x="1095755" y="1114044"/>
              <a:ext cx="568451" cy="789431"/>
            </a:xfrm>
            <a:prstGeom prst="rect">
              <a:avLst/>
            </a:prstGeom>
          </p:spPr>
        </p:pic>
        <p:pic>
          <p:nvPicPr>
            <p:cNvPr id="5" name="object 5"/>
            <p:cNvPicPr/>
            <p:nvPr/>
          </p:nvPicPr>
          <p:blipFill>
            <a:blip r:embed="rId4" cstate="print"/>
            <a:stretch>
              <a:fillRect/>
            </a:stretch>
          </p:blipFill>
          <p:spPr>
            <a:xfrm>
              <a:off x="1194815" y="1114044"/>
              <a:ext cx="667511" cy="789431"/>
            </a:xfrm>
            <a:prstGeom prst="rect">
              <a:avLst/>
            </a:prstGeom>
          </p:spPr>
        </p:pic>
        <p:pic>
          <p:nvPicPr>
            <p:cNvPr id="6" name="object 6"/>
            <p:cNvPicPr/>
            <p:nvPr/>
          </p:nvPicPr>
          <p:blipFill>
            <a:blip r:embed="rId5" cstate="print"/>
            <a:stretch>
              <a:fillRect/>
            </a:stretch>
          </p:blipFill>
          <p:spPr>
            <a:xfrm>
              <a:off x="1491995" y="1114044"/>
              <a:ext cx="1414272" cy="789431"/>
            </a:xfrm>
            <a:prstGeom prst="rect">
              <a:avLst/>
            </a:prstGeom>
          </p:spPr>
        </p:pic>
        <p:pic>
          <p:nvPicPr>
            <p:cNvPr id="7" name="object 7"/>
            <p:cNvPicPr/>
            <p:nvPr/>
          </p:nvPicPr>
          <p:blipFill>
            <a:blip r:embed="rId6" cstate="print"/>
            <a:stretch>
              <a:fillRect/>
            </a:stretch>
          </p:blipFill>
          <p:spPr>
            <a:xfrm>
              <a:off x="2537459" y="1114044"/>
              <a:ext cx="1789176" cy="789431"/>
            </a:xfrm>
            <a:prstGeom prst="rect">
              <a:avLst/>
            </a:prstGeom>
          </p:spPr>
        </p:pic>
      </p:grpSp>
      <p:sp>
        <p:nvSpPr>
          <p:cNvPr id="8" name="object 8"/>
          <p:cNvSpPr txBox="1">
            <a:spLocks noGrp="1"/>
          </p:cNvSpPr>
          <p:nvPr>
            <p:ph type="title"/>
          </p:nvPr>
        </p:nvSpPr>
        <p:spPr>
          <a:xfrm>
            <a:off x="1105916" y="1206830"/>
            <a:ext cx="2985770" cy="452120"/>
          </a:xfrm>
          <a:prstGeom prst="rect">
            <a:avLst/>
          </a:prstGeom>
        </p:spPr>
        <p:txBody>
          <a:bodyPr vert="horz" wrap="square" lIns="0" tIns="12065" rIns="0" bIns="0" rtlCol="0">
            <a:spAutoFit/>
          </a:bodyPr>
          <a:lstStyle/>
          <a:p>
            <a:pPr marL="12700">
              <a:lnSpc>
                <a:spcPct val="100000"/>
              </a:lnSpc>
              <a:spcBef>
                <a:spcPts val="95"/>
              </a:spcBef>
            </a:pPr>
            <a:r>
              <a:rPr dirty="0"/>
              <a:t>3.2</a:t>
            </a:r>
            <a:r>
              <a:rPr spc="-60" dirty="0"/>
              <a:t> </a:t>
            </a:r>
            <a:r>
              <a:rPr dirty="0"/>
              <a:t>FASE</a:t>
            </a:r>
            <a:r>
              <a:rPr spc="-65" dirty="0"/>
              <a:t> </a:t>
            </a:r>
            <a:r>
              <a:rPr spc="-10" dirty="0"/>
              <a:t>TIERRA</a:t>
            </a:r>
          </a:p>
        </p:txBody>
      </p:sp>
      <p:sp>
        <p:nvSpPr>
          <p:cNvPr id="9" name="object 9"/>
          <p:cNvSpPr txBox="1"/>
          <p:nvPr/>
        </p:nvSpPr>
        <p:spPr>
          <a:xfrm>
            <a:off x="1105913" y="1848993"/>
            <a:ext cx="7346950" cy="955040"/>
          </a:xfrm>
          <a:prstGeom prst="rect">
            <a:avLst/>
          </a:prstGeom>
        </p:spPr>
        <p:txBody>
          <a:bodyPr vert="horz" wrap="square" lIns="0" tIns="13335" rIns="0" bIns="0" rtlCol="0">
            <a:spAutoFit/>
          </a:bodyPr>
          <a:lstStyle/>
          <a:p>
            <a:pPr marL="12700">
              <a:lnSpc>
                <a:spcPct val="100000"/>
              </a:lnSpc>
              <a:spcBef>
                <a:spcPts val="105"/>
              </a:spcBef>
            </a:pPr>
            <a:r>
              <a:rPr sz="2000" b="1" u="sng" dirty="0">
                <a:uFill>
                  <a:solidFill>
                    <a:srgbClr val="000000"/>
                  </a:solidFill>
                </a:uFill>
                <a:latin typeface="Arial"/>
                <a:cs typeface="Arial"/>
              </a:rPr>
              <a:t>Representación</a:t>
            </a:r>
            <a:r>
              <a:rPr sz="2000" b="1" u="sng" spc="-50" dirty="0">
                <a:uFill>
                  <a:solidFill>
                    <a:srgbClr val="000000"/>
                  </a:solidFill>
                </a:uFill>
                <a:latin typeface="Arial"/>
                <a:cs typeface="Arial"/>
              </a:rPr>
              <a:t> </a:t>
            </a:r>
            <a:r>
              <a:rPr sz="2000" b="1" u="sng" dirty="0">
                <a:uFill>
                  <a:solidFill>
                    <a:srgbClr val="000000"/>
                  </a:solidFill>
                </a:uFill>
                <a:latin typeface="Arial"/>
                <a:cs typeface="Arial"/>
              </a:rPr>
              <a:t>de Componentes</a:t>
            </a:r>
            <a:r>
              <a:rPr sz="2000" b="1" u="sng" spc="-20" dirty="0">
                <a:uFill>
                  <a:solidFill>
                    <a:srgbClr val="000000"/>
                  </a:solidFill>
                </a:uFill>
                <a:latin typeface="Arial"/>
                <a:cs typeface="Arial"/>
              </a:rPr>
              <a:t> </a:t>
            </a:r>
            <a:r>
              <a:rPr sz="2000" b="1" u="sng" spc="-10" dirty="0">
                <a:uFill>
                  <a:solidFill>
                    <a:srgbClr val="000000"/>
                  </a:solidFill>
                </a:uFill>
                <a:latin typeface="Arial"/>
                <a:cs typeface="Arial"/>
              </a:rPr>
              <a:t>Simétricos</a:t>
            </a:r>
            <a:endParaRPr sz="2000">
              <a:latin typeface="Arial"/>
              <a:cs typeface="Arial"/>
            </a:endParaRPr>
          </a:p>
          <a:p>
            <a:pPr marL="12700" marR="5080">
              <a:lnSpc>
                <a:spcPts val="1580"/>
              </a:lnSpc>
              <a:spcBef>
                <a:spcPts val="1739"/>
              </a:spcBef>
            </a:pPr>
            <a:r>
              <a:rPr sz="1600" dirty="0">
                <a:latin typeface="Arial"/>
                <a:cs typeface="Arial"/>
              </a:rPr>
              <a:t>Vamos</a:t>
            </a:r>
            <a:r>
              <a:rPr sz="1600" spc="150" dirty="0">
                <a:latin typeface="Arial"/>
                <a:cs typeface="Arial"/>
              </a:rPr>
              <a:t> </a:t>
            </a:r>
            <a:r>
              <a:rPr sz="1600" dirty="0">
                <a:latin typeface="Arial"/>
                <a:cs typeface="Arial"/>
              </a:rPr>
              <a:t>a</a:t>
            </a:r>
            <a:r>
              <a:rPr sz="1600" spc="145" dirty="0">
                <a:latin typeface="Arial"/>
                <a:cs typeface="Arial"/>
              </a:rPr>
              <a:t> </a:t>
            </a:r>
            <a:r>
              <a:rPr sz="1600" dirty="0">
                <a:latin typeface="Arial"/>
                <a:cs typeface="Arial"/>
              </a:rPr>
              <a:t>suponer</a:t>
            </a:r>
            <a:r>
              <a:rPr sz="1600" spc="160" dirty="0">
                <a:latin typeface="Arial"/>
                <a:cs typeface="Arial"/>
              </a:rPr>
              <a:t> </a:t>
            </a:r>
            <a:r>
              <a:rPr sz="1600" dirty="0">
                <a:latin typeface="Arial"/>
                <a:cs typeface="Arial"/>
              </a:rPr>
              <a:t>un</a:t>
            </a:r>
            <a:r>
              <a:rPr sz="1600" spc="145" dirty="0">
                <a:latin typeface="Arial"/>
                <a:cs typeface="Arial"/>
              </a:rPr>
              <a:t> </a:t>
            </a:r>
            <a:r>
              <a:rPr sz="1600" dirty="0">
                <a:latin typeface="Arial"/>
                <a:cs typeface="Arial"/>
              </a:rPr>
              <a:t>corto</a:t>
            </a:r>
            <a:r>
              <a:rPr sz="1600" spc="160" dirty="0">
                <a:latin typeface="Arial"/>
                <a:cs typeface="Arial"/>
              </a:rPr>
              <a:t> </a:t>
            </a:r>
            <a:r>
              <a:rPr sz="1600" dirty="0">
                <a:latin typeface="Arial"/>
                <a:cs typeface="Arial"/>
              </a:rPr>
              <a:t>circuito</a:t>
            </a:r>
            <a:r>
              <a:rPr sz="1600" spc="150" dirty="0">
                <a:latin typeface="Arial"/>
                <a:cs typeface="Arial"/>
              </a:rPr>
              <a:t> </a:t>
            </a:r>
            <a:r>
              <a:rPr sz="1600" spc="-10" dirty="0">
                <a:latin typeface="Arial"/>
                <a:cs typeface="Arial"/>
              </a:rPr>
              <a:t>fase-</a:t>
            </a:r>
            <a:r>
              <a:rPr sz="1600" dirty="0">
                <a:latin typeface="Arial"/>
                <a:cs typeface="Arial"/>
              </a:rPr>
              <a:t>tierra</a:t>
            </a:r>
            <a:r>
              <a:rPr sz="1600" spc="150" dirty="0">
                <a:latin typeface="Arial"/>
                <a:cs typeface="Arial"/>
              </a:rPr>
              <a:t> </a:t>
            </a:r>
            <a:r>
              <a:rPr sz="1600" dirty="0">
                <a:latin typeface="Arial"/>
                <a:cs typeface="Arial"/>
              </a:rPr>
              <a:t>en</a:t>
            </a:r>
            <a:r>
              <a:rPr sz="1600" spc="160" dirty="0">
                <a:latin typeface="Arial"/>
                <a:cs typeface="Arial"/>
              </a:rPr>
              <a:t> </a:t>
            </a:r>
            <a:r>
              <a:rPr sz="1600" dirty="0">
                <a:latin typeface="Arial"/>
                <a:cs typeface="Arial"/>
              </a:rPr>
              <a:t>el</a:t>
            </a:r>
            <a:r>
              <a:rPr sz="1600" spc="150" dirty="0">
                <a:latin typeface="Arial"/>
                <a:cs typeface="Arial"/>
              </a:rPr>
              <a:t> </a:t>
            </a:r>
            <a:r>
              <a:rPr sz="1600" dirty="0">
                <a:latin typeface="Arial"/>
                <a:cs typeface="Arial"/>
              </a:rPr>
              <a:t>lado</a:t>
            </a:r>
            <a:r>
              <a:rPr sz="1600" spc="150" dirty="0">
                <a:latin typeface="Arial"/>
                <a:cs typeface="Arial"/>
              </a:rPr>
              <a:t> </a:t>
            </a:r>
            <a:r>
              <a:rPr sz="1600" dirty="0">
                <a:latin typeface="Arial"/>
                <a:cs typeface="Arial"/>
              </a:rPr>
              <a:t>de</a:t>
            </a:r>
            <a:r>
              <a:rPr sz="1600" spc="160" dirty="0">
                <a:latin typeface="Arial"/>
                <a:cs typeface="Arial"/>
              </a:rPr>
              <a:t> </a:t>
            </a:r>
            <a:r>
              <a:rPr sz="1600" dirty="0">
                <a:latin typeface="Arial"/>
                <a:cs typeface="Arial"/>
              </a:rPr>
              <a:t>baja</a:t>
            </a:r>
            <a:r>
              <a:rPr sz="1600" spc="160" dirty="0">
                <a:latin typeface="Arial"/>
                <a:cs typeface="Arial"/>
              </a:rPr>
              <a:t> </a:t>
            </a:r>
            <a:r>
              <a:rPr sz="1600" dirty="0">
                <a:latin typeface="Arial"/>
                <a:cs typeface="Arial"/>
              </a:rPr>
              <a:t>tensión</a:t>
            </a:r>
            <a:r>
              <a:rPr sz="1600" spc="150" dirty="0">
                <a:latin typeface="Arial"/>
                <a:cs typeface="Arial"/>
              </a:rPr>
              <a:t> </a:t>
            </a:r>
            <a:r>
              <a:rPr sz="1600" dirty="0">
                <a:latin typeface="Arial"/>
                <a:cs typeface="Arial"/>
              </a:rPr>
              <a:t>de</a:t>
            </a:r>
            <a:r>
              <a:rPr sz="1600" spc="145" dirty="0">
                <a:latin typeface="Arial"/>
                <a:cs typeface="Arial"/>
              </a:rPr>
              <a:t> </a:t>
            </a:r>
            <a:r>
              <a:rPr sz="1600" spc="-25" dirty="0">
                <a:latin typeface="Arial"/>
                <a:cs typeface="Arial"/>
              </a:rPr>
              <a:t>un </a:t>
            </a:r>
            <a:r>
              <a:rPr sz="1600" spc="-10" dirty="0">
                <a:latin typeface="Arial"/>
                <a:cs typeface="Arial"/>
              </a:rPr>
              <a:t>transformador.</a:t>
            </a:r>
            <a:endParaRPr sz="1600">
              <a:latin typeface="Arial"/>
              <a:cs typeface="Arial"/>
            </a:endParaRPr>
          </a:p>
        </p:txBody>
      </p:sp>
      <p:sp>
        <p:nvSpPr>
          <p:cNvPr id="10" name="object 10"/>
          <p:cNvSpPr txBox="1"/>
          <p:nvPr/>
        </p:nvSpPr>
        <p:spPr>
          <a:xfrm>
            <a:off x="1105913" y="4729988"/>
            <a:ext cx="7350125" cy="1415415"/>
          </a:xfrm>
          <a:prstGeom prst="rect">
            <a:avLst/>
          </a:prstGeom>
        </p:spPr>
        <p:txBody>
          <a:bodyPr vert="horz" wrap="square" lIns="0" tIns="59054" rIns="0" bIns="0" rtlCol="0">
            <a:spAutoFit/>
          </a:bodyPr>
          <a:lstStyle/>
          <a:p>
            <a:pPr marL="12700" marR="7620" algn="just">
              <a:lnSpc>
                <a:spcPts val="1540"/>
              </a:lnSpc>
              <a:spcBef>
                <a:spcPts val="464"/>
              </a:spcBef>
            </a:pPr>
            <a:r>
              <a:rPr sz="1600" dirty="0">
                <a:latin typeface="Arial"/>
                <a:cs typeface="Arial"/>
              </a:rPr>
              <a:t>Habrá</a:t>
            </a:r>
            <a:r>
              <a:rPr sz="1600" spc="265" dirty="0">
                <a:latin typeface="Arial"/>
                <a:cs typeface="Arial"/>
              </a:rPr>
              <a:t> </a:t>
            </a:r>
            <a:r>
              <a:rPr sz="1600" dirty="0">
                <a:latin typeface="Arial"/>
                <a:cs typeface="Arial"/>
              </a:rPr>
              <a:t>corriente</a:t>
            </a:r>
            <a:r>
              <a:rPr sz="1600" spc="300" dirty="0">
                <a:latin typeface="Arial"/>
                <a:cs typeface="Arial"/>
              </a:rPr>
              <a:t> </a:t>
            </a:r>
            <a:r>
              <a:rPr sz="1600" dirty="0">
                <a:latin typeface="Arial"/>
                <a:cs typeface="Arial"/>
              </a:rPr>
              <a:t>en</a:t>
            </a:r>
            <a:r>
              <a:rPr sz="1600" spc="270" dirty="0">
                <a:latin typeface="Arial"/>
                <a:cs typeface="Arial"/>
              </a:rPr>
              <a:t> </a:t>
            </a:r>
            <a:r>
              <a:rPr sz="1600" dirty="0">
                <a:latin typeface="Arial"/>
                <a:cs typeface="Arial"/>
              </a:rPr>
              <a:t>una</a:t>
            </a:r>
            <a:r>
              <a:rPr sz="1600" spc="285" dirty="0">
                <a:latin typeface="Arial"/>
                <a:cs typeface="Arial"/>
              </a:rPr>
              <a:t> </a:t>
            </a:r>
            <a:r>
              <a:rPr sz="1600" dirty="0">
                <a:latin typeface="Arial"/>
                <a:cs typeface="Arial"/>
              </a:rPr>
              <a:t>fase</a:t>
            </a:r>
            <a:r>
              <a:rPr sz="1600" spc="270" dirty="0">
                <a:latin typeface="Arial"/>
                <a:cs typeface="Arial"/>
              </a:rPr>
              <a:t> </a:t>
            </a:r>
            <a:r>
              <a:rPr sz="1600" dirty="0">
                <a:latin typeface="Arial"/>
                <a:cs typeface="Arial"/>
              </a:rPr>
              <a:t>del</a:t>
            </a:r>
            <a:r>
              <a:rPr sz="1600" spc="275" dirty="0">
                <a:latin typeface="Arial"/>
                <a:cs typeface="Arial"/>
              </a:rPr>
              <a:t> </a:t>
            </a:r>
            <a:r>
              <a:rPr sz="1600" dirty="0">
                <a:latin typeface="Arial"/>
                <a:cs typeface="Arial"/>
              </a:rPr>
              <a:t>lado</a:t>
            </a:r>
            <a:r>
              <a:rPr sz="1600" spc="270" dirty="0">
                <a:latin typeface="Arial"/>
                <a:cs typeface="Arial"/>
              </a:rPr>
              <a:t> </a:t>
            </a:r>
            <a:r>
              <a:rPr sz="1600" dirty="0">
                <a:latin typeface="Arial"/>
                <a:cs typeface="Arial"/>
              </a:rPr>
              <a:t>estrella</a:t>
            </a:r>
            <a:r>
              <a:rPr sz="1600" spc="275" dirty="0">
                <a:latin typeface="Arial"/>
                <a:cs typeface="Arial"/>
              </a:rPr>
              <a:t> </a:t>
            </a:r>
            <a:r>
              <a:rPr sz="1600" dirty="0">
                <a:latin typeface="Arial"/>
                <a:cs typeface="Arial"/>
              </a:rPr>
              <a:t>aterrado</a:t>
            </a:r>
            <a:r>
              <a:rPr sz="1600" spc="280" dirty="0">
                <a:latin typeface="Arial"/>
                <a:cs typeface="Arial"/>
              </a:rPr>
              <a:t> </a:t>
            </a:r>
            <a:r>
              <a:rPr sz="1600" dirty="0">
                <a:latin typeface="Arial"/>
                <a:cs typeface="Arial"/>
              </a:rPr>
              <a:t>y</a:t>
            </a:r>
            <a:r>
              <a:rPr sz="1600" spc="265" dirty="0">
                <a:latin typeface="Arial"/>
                <a:cs typeface="Arial"/>
              </a:rPr>
              <a:t> </a:t>
            </a:r>
            <a:r>
              <a:rPr sz="1600" dirty="0">
                <a:latin typeface="Arial"/>
                <a:cs typeface="Arial"/>
              </a:rPr>
              <a:t>corriente</a:t>
            </a:r>
            <a:r>
              <a:rPr sz="1600" spc="275" dirty="0">
                <a:latin typeface="Arial"/>
                <a:cs typeface="Arial"/>
              </a:rPr>
              <a:t> </a:t>
            </a:r>
            <a:r>
              <a:rPr sz="1600" dirty="0">
                <a:latin typeface="Arial"/>
                <a:cs typeface="Arial"/>
              </a:rPr>
              <a:t>en</a:t>
            </a:r>
            <a:r>
              <a:rPr sz="1600" spc="280" dirty="0">
                <a:latin typeface="Arial"/>
                <a:cs typeface="Arial"/>
              </a:rPr>
              <a:t> </a:t>
            </a:r>
            <a:r>
              <a:rPr sz="1600" dirty="0">
                <a:latin typeface="Arial"/>
                <a:cs typeface="Arial"/>
              </a:rPr>
              <a:t>las</a:t>
            </a:r>
            <a:r>
              <a:rPr sz="1600" spc="275" dirty="0">
                <a:latin typeface="Arial"/>
                <a:cs typeface="Arial"/>
              </a:rPr>
              <a:t> </a:t>
            </a:r>
            <a:r>
              <a:rPr sz="1600" spc="-25" dirty="0">
                <a:latin typeface="Arial"/>
                <a:cs typeface="Arial"/>
              </a:rPr>
              <a:t>dos </a:t>
            </a:r>
            <a:r>
              <a:rPr sz="1600" dirty="0">
                <a:latin typeface="Arial"/>
                <a:cs typeface="Arial"/>
              </a:rPr>
              <a:t>fases</a:t>
            </a:r>
            <a:r>
              <a:rPr sz="1600" spc="-30" dirty="0">
                <a:latin typeface="Arial"/>
                <a:cs typeface="Arial"/>
              </a:rPr>
              <a:t> </a:t>
            </a:r>
            <a:r>
              <a:rPr sz="1600" dirty="0">
                <a:latin typeface="Arial"/>
                <a:cs typeface="Arial"/>
              </a:rPr>
              <a:t>del</a:t>
            </a:r>
            <a:r>
              <a:rPr sz="1600" spc="-30" dirty="0">
                <a:latin typeface="Arial"/>
                <a:cs typeface="Arial"/>
              </a:rPr>
              <a:t> </a:t>
            </a:r>
            <a:r>
              <a:rPr sz="1600" dirty="0">
                <a:latin typeface="Arial"/>
                <a:cs typeface="Arial"/>
              </a:rPr>
              <a:t>lado</a:t>
            </a:r>
            <a:r>
              <a:rPr sz="1600" spc="-40"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línea,</a:t>
            </a:r>
            <a:r>
              <a:rPr sz="1600" spc="-30" dirty="0">
                <a:latin typeface="Arial"/>
                <a:cs typeface="Arial"/>
              </a:rPr>
              <a:t> </a:t>
            </a:r>
            <a:r>
              <a:rPr sz="1600" dirty="0">
                <a:latin typeface="Arial"/>
                <a:cs typeface="Arial"/>
              </a:rPr>
              <a:t>fuera</a:t>
            </a:r>
            <a:r>
              <a:rPr sz="1600" spc="-10" dirty="0">
                <a:latin typeface="Arial"/>
                <a:cs typeface="Arial"/>
              </a:rPr>
              <a:t> </a:t>
            </a:r>
            <a:r>
              <a:rPr sz="1600" dirty="0">
                <a:latin typeface="Arial"/>
                <a:cs typeface="Arial"/>
              </a:rPr>
              <a:t>del</a:t>
            </a:r>
            <a:r>
              <a:rPr sz="1600" spc="-30" dirty="0">
                <a:latin typeface="Arial"/>
                <a:cs typeface="Arial"/>
              </a:rPr>
              <a:t> </a:t>
            </a:r>
            <a:r>
              <a:rPr sz="1600" spc="-10" dirty="0">
                <a:latin typeface="Arial"/>
                <a:cs typeface="Arial"/>
              </a:rPr>
              <a:t>triangulo.</a:t>
            </a:r>
            <a:endParaRPr sz="1600">
              <a:latin typeface="Arial"/>
              <a:cs typeface="Arial"/>
            </a:endParaRPr>
          </a:p>
          <a:p>
            <a:pPr marL="12700" marR="5080" algn="just">
              <a:lnSpc>
                <a:spcPct val="80000"/>
              </a:lnSpc>
              <a:spcBef>
                <a:spcPts val="1350"/>
              </a:spcBef>
            </a:pPr>
            <a:r>
              <a:rPr sz="1600" dirty="0">
                <a:latin typeface="Arial"/>
                <a:cs typeface="Arial"/>
              </a:rPr>
              <a:t>En</a:t>
            </a:r>
            <a:r>
              <a:rPr sz="1600" spc="229" dirty="0">
                <a:latin typeface="Arial"/>
                <a:cs typeface="Arial"/>
              </a:rPr>
              <a:t>  </a:t>
            </a:r>
            <a:r>
              <a:rPr sz="1600" dirty="0">
                <a:latin typeface="Arial"/>
                <a:cs typeface="Arial"/>
              </a:rPr>
              <a:t>términos</a:t>
            </a:r>
            <a:r>
              <a:rPr sz="1600" spc="240" dirty="0">
                <a:latin typeface="Arial"/>
                <a:cs typeface="Arial"/>
              </a:rPr>
              <a:t>  </a:t>
            </a:r>
            <a:r>
              <a:rPr sz="1600" dirty="0">
                <a:latin typeface="Arial"/>
                <a:cs typeface="Arial"/>
              </a:rPr>
              <a:t>de</a:t>
            </a:r>
            <a:r>
              <a:rPr sz="1600" spc="235" dirty="0">
                <a:latin typeface="Arial"/>
                <a:cs typeface="Arial"/>
              </a:rPr>
              <a:t>  </a:t>
            </a:r>
            <a:r>
              <a:rPr sz="1600" dirty="0">
                <a:latin typeface="Arial"/>
                <a:cs typeface="Arial"/>
              </a:rPr>
              <a:t>componentes</a:t>
            </a:r>
            <a:r>
              <a:rPr sz="1600" spc="240" dirty="0">
                <a:latin typeface="Arial"/>
                <a:cs typeface="Arial"/>
              </a:rPr>
              <a:t>  </a:t>
            </a:r>
            <a:r>
              <a:rPr sz="1600" dirty="0">
                <a:latin typeface="Arial"/>
                <a:cs typeface="Arial"/>
              </a:rPr>
              <a:t>simétricos,</a:t>
            </a:r>
            <a:r>
              <a:rPr sz="1600" spc="240" dirty="0">
                <a:latin typeface="Arial"/>
                <a:cs typeface="Arial"/>
              </a:rPr>
              <a:t>  </a:t>
            </a:r>
            <a:r>
              <a:rPr sz="1600" dirty="0">
                <a:latin typeface="Arial"/>
                <a:cs typeface="Arial"/>
              </a:rPr>
              <a:t>donde</a:t>
            </a:r>
            <a:r>
              <a:rPr sz="1600" spc="235" dirty="0">
                <a:latin typeface="Arial"/>
                <a:cs typeface="Arial"/>
              </a:rPr>
              <a:t>  </a:t>
            </a:r>
            <a:r>
              <a:rPr sz="1600" dirty="0">
                <a:latin typeface="Arial"/>
                <a:cs typeface="Arial"/>
              </a:rPr>
              <a:t>se</a:t>
            </a:r>
            <a:r>
              <a:rPr sz="1600" spc="235" dirty="0">
                <a:latin typeface="Arial"/>
                <a:cs typeface="Arial"/>
              </a:rPr>
              <a:t>  </a:t>
            </a:r>
            <a:r>
              <a:rPr sz="1600" dirty="0">
                <a:latin typeface="Arial"/>
                <a:cs typeface="Arial"/>
              </a:rPr>
              <a:t>separa</a:t>
            </a:r>
            <a:r>
              <a:rPr sz="1600" spc="240" dirty="0">
                <a:latin typeface="Arial"/>
                <a:cs typeface="Arial"/>
              </a:rPr>
              <a:t>  </a:t>
            </a:r>
            <a:r>
              <a:rPr sz="1600" dirty="0">
                <a:latin typeface="Arial"/>
                <a:cs typeface="Arial"/>
              </a:rPr>
              <a:t>el</a:t>
            </a:r>
            <a:r>
              <a:rPr sz="1600" spc="235" dirty="0">
                <a:latin typeface="Arial"/>
                <a:cs typeface="Arial"/>
              </a:rPr>
              <a:t>  </a:t>
            </a:r>
            <a:r>
              <a:rPr sz="1600" spc="-10" dirty="0">
                <a:latin typeface="Arial"/>
                <a:cs typeface="Arial"/>
              </a:rPr>
              <a:t>sistema </a:t>
            </a:r>
            <a:r>
              <a:rPr sz="1600" dirty="0">
                <a:latin typeface="Arial"/>
                <a:cs typeface="Arial"/>
              </a:rPr>
              <a:t>desequilibrado</a:t>
            </a:r>
            <a:r>
              <a:rPr sz="1600" spc="590" dirty="0">
                <a:latin typeface="Arial"/>
                <a:cs typeface="Arial"/>
              </a:rPr>
              <a:t> </a:t>
            </a:r>
            <a:r>
              <a:rPr sz="1600" dirty="0">
                <a:latin typeface="Arial"/>
                <a:cs typeface="Arial"/>
              </a:rPr>
              <a:t>en</a:t>
            </a:r>
            <a:r>
              <a:rPr sz="1600" spc="595" dirty="0">
                <a:latin typeface="Arial"/>
                <a:cs typeface="Arial"/>
              </a:rPr>
              <a:t> </a:t>
            </a:r>
            <a:r>
              <a:rPr sz="1600" dirty="0">
                <a:latin typeface="Arial"/>
                <a:cs typeface="Arial"/>
              </a:rPr>
              <a:t>tres</a:t>
            </a:r>
            <a:r>
              <a:rPr sz="1600" spc="595" dirty="0">
                <a:latin typeface="Arial"/>
                <a:cs typeface="Arial"/>
              </a:rPr>
              <a:t> </a:t>
            </a:r>
            <a:r>
              <a:rPr sz="1600" dirty="0">
                <a:latin typeface="Arial"/>
                <a:cs typeface="Arial"/>
              </a:rPr>
              <a:t>sistemas</a:t>
            </a:r>
            <a:r>
              <a:rPr sz="1600" spc="605" dirty="0">
                <a:latin typeface="Arial"/>
                <a:cs typeface="Arial"/>
              </a:rPr>
              <a:t> </a:t>
            </a:r>
            <a:r>
              <a:rPr sz="1600" dirty="0">
                <a:latin typeface="Arial"/>
                <a:cs typeface="Arial"/>
              </a:rPr>
              <a:t>equilibrados,</a:t>
            </a:r>
            <a:r>
              <a:rPr sz="1600" spc="600" dirty="0">
                <a:latin typeface="Arial"/>
                <a:cs typeface="Arial"/>
              </a:rPr>
              <a:t> </a:t>
            </a:r>
            <a:r>
              <a:rPr sz="1600" dirty="0">
                <a:latin typeface="Arial"/>
                <a:cs typeface="Arial"/>
              </a:rPr>
              <a:t>cada</a:t>
            </a:r>
            <a:r>
              <a:rPr sz="1600" spc="590" dirty="0">
                <a:latin typeface="Arial"/>
                <a:cs typeface="Arial"/>
              </a:rPr>
              <a:t> </a:t>
            </a:r>
            <a:r>
              <a:rPr sz="1600" dirty="0">
                <a:latin typeface="Arial"/>
                <a:cs typeface="Arial"/>
              </a:rPr>
              <a:t>una</a:t>
            </a:r>
            <a:r>
              <a:rPr sz="1600" spc="595" dirty="0">
                <a:latin typeface="Arial"/>
                <a:cs typeface="Arial"/>
              </a:rPr>
              <a:t> </a:t>
            </a:r>
            <a:r>
              <a:rPr sz="1600" dirty="0">
                <a:latin typeface="Arial"/>
                <a:cs typeface="Arial"/>
              </a:rPr>
              <a:t>de</a:t>
            </a:r>
            <a:r>
              <a:rPr sz="1600" spc="595" dirty="0">
                <a:latin typeface="Arial"/>
                <a:cs typeface="Arial"/>
              </a:rPr>
              <a:t> </a:t>
            </a:r>
            <a:r>
              <a:rPr sz="1600" dirty="0">
                <a:latin typeface="Arial"/>
                <a:cs typeface="Arial"/>
              </a:rPr>
              <a:t>ellas</a:t>
            </a:r>
            <a:r>
              <a:rPr sz="1600" spc="595" dirty="0">
                <a:latin typeface="Arial"/>
                <a:cs typeface="Arial"/>
              </a:rPr>
              <a:t> </a:t>
            </a:r>
            <a:r>
              <a:rPr sz="1600" dirty="0">
                <a:latin typeface="Arial"/>
                <a:cs typeface="Arial"/>
              </a:rPr>
              <a:t>con</a:t>
            </a:r>
            <a:r>
              <a:rPr sz="1600" spc="595" dirty="0">
                <a:latin typeface="Arial"/>
                <a:cs typeface="Arial"/>
              </a:rPr>
              <a:t> </a:t>
            </a:r>
            <a:r>
              <a:rPr sz="1600" spc="-25" dirty="0">
                <a:latin typeface="Arial"/>
                <a:cs typeface="Arial"/>
              </a:rPr>
              <a:t>una </a:t>
            </a:r>
            <a:r>
              <a:rPr sz="1600" dirty="0">
                <a:latin typeface="Arial"/>
                <a:cs typeface="Arial"/>
              </a:rPr>
              <a:t>característica</a:t>
            </a:r>
            <a:r>
              <a:rPr sz="1600" spc="500" dirty="0">
                <a:latin typeface="Arial"/>
                <a:cs typeface="Arial"/>
              </a:rPr>
              <a:t> </a:t>
            </a:r>
            <a:r>
              <a:rPr sz="1600" dirty="0">
                <a:latin typeface="Arial"/>
                <a:cs typeface="Arial"/>
              </a:rPr>
              <a:t>específica</a:t>
            </a:r>
            <a:r>
              <a:rPr sz="1600" spc="500" dirty="0">
                <a:latin typeface="Arial"/>
                <a:cs typeface="Arial"/>
              </a:rPr>
              <a:t> </a:t>
            </a:r>
            <a:r>
              <a:rPr sz="1600" dirty="0">
                <a:latin typeface="Arial"/>
                <a:cs typeface="Arial"/>
              </a:rPr>
              <a:t>(secuencia</a:t>
            </a:r>
            <a:r>
              <a:rPr sz="1600" spc="495" dirty="0">
                <a:latin typeface="Arial"/>
                <a:cs typeface="Arial"/>
              </a:rPr>
              <a:t> </a:t>
            </a:r>
            <a:r>
              <a:rPr sz="1600" dirty="0">
                <a:latin typeface="Arial"/>
                <a:cs typeface="Arial"/>
              </a:rPr>
              <a:t>positiva,</a:t>
            </a:r>
            <a:r>
              <a:rPr sz="1600" spc="495" dirty="0">
                <a:latin typeface="Arial"/>
                <a:cs typeface="Arial"/>
              </a:rPr>
              <a:t> </a:t>
            </a:r>
            <a:r>
              <a:rPr sz="1600" dirty="0">
                <a:latin typeface="Arial"/>
                <a:cs typeface="Arial"/>
              </a:rPr>
              <a:t>negativa</a:t>
            </a:r>
            <a:r>
              <a:rPr sz="1600" spc="500" dirty="0">
                <a:latin typeface="Arial"/>
                <a:cs typeface="Arial"/>
              </a:rPr>
              <a:t> </a:t>
            </a:r>
            <a:r>
              <a:rPr sz="1600" dirty="0">
                <a:latin typeface="Arial"/>
                <a:cs typeface="Arial"/>
              </a:rPr>
              <a:t>y</a:t>
            </a:r>
            <a:r>
              <a:rPr sz="1600" spc="484" dirty="0">
                <a:latin typeface="Arial"/>
                <a:cs typeface="Arial"/>
              </a:rPr>
              <a:t> </a:t>
            </a:r>
            <a:r>
              <a:rPr sz="1600" dirty="0">
                <a:latin typeface="Arial"/>
                <a:cs typeface="Arial"/>
              </a:rPr>
              <a:t>cero),</a:t>
            </a:r>
            <a:r>
              <a:rPr sz="1600" spc="509" dirty="0">
                <a:latin typeface="Arial"/>
                <a:cs typeface="Arial"/>
              </a:rPr>
              <a:t> </a:t>
            </a:r>
            <a:r>
              <a:rPr sz="1600" dirty="0">
                <a:latin typeface="Arial"/>
                <a:cs typeface="Arial"/>
              </a:rPr>
              <a:t>se</a:t>
            </a:r>
            <a:r>
              <a:rPr sz="1600" spc="495" dirty="0">
                <a:latin typeface="Arial"/>
                <a:cs typeface="Arial"/>
              </a:rPr>
              <a:t> </a:t>
            </a:r>
            <a:r>
              <a:rPr sz="1600" dirty="0">
                <a:latin typeface="Arial"/>
                <a:cs typeface="Arial"/>
              </a:rPr>
              <a:t>tienen</a:t>
            </a:r>
            <a:r>
              <a:rPr sz="1600" spc="495" dirty="0">
                <a:latin typeface="Arial"/>
                <a:cs typeface="Arial"/>
              </a:rPr>
              <a:t> </a:t>
            </a:r>
            <a:r>
              <a:rPr sz="1600" spc="-25" dirty="0">
                <a:latin typeface="Arial"/>
                <a:cs typeface="Arial"/>
              </a:rPr>
              <a:t>la </a:t>
            </a:r>
            <a:r>
              <a:rPr sz="1600" dirty="0">
                <a:latin typeface="Arial"/>
                <a:cs typeface="Arial"/>
              </a:rPr>
              <a:t>siguiente</a:t>
            </a:r>
            <a:r>
              <a:rPr sz="1600" spc="-105" dirty="0">
                <a:latin typeface="Arial"/>
                <a:cs typeface="Arial"/>
              </a:rPr>
              <a:t> </a:t>
            </a:r>
            <a:r>
              <a:rPr sz="1600" spc="-10" dirty="0">
                <a:latin typeface="Arial"/>
                <a:cs typeface="Arial"/>
              </a:rPr>
              <a:t>representación.</a:t>
            </a:r>
            <a:endParaRPr sz="1600">
              <a:latin typeface="Arial"/>
              <a:cs typeface="Arial"/>
            </a:endParaRPr>
          </a:p>
        </p:txBody>
      </p:sp>
      <p:pic>
        <p:nvPicPr>
          <p:cNvPr id="11" name="object 11"/>
          <p:cNvPicPr/>
          <p:nvPr/>
        </p:nvPicPr>
        <p:blipFill>
          <a:blip r:embed="rId7" cstate="print"/>
          <a:stretch>
            <a:fillRect/>
          </a:stretch>
        </p:blipFill>
        <p:spPr>
          <a:xfrm>
            <a:off x="2041171" y="3009333"/>
            <a:ext cx="5452587" cy="153139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5" y="5319522"/>
            <a:ext cx="7348220" cy="751840"/>
          </a:xfrm>
          <a:prstGeom prst="rect">
            <a:avLst/>
          </a:prstGeom>
        </p:spPr>
        <p:txBody>
          <a:bodyPr vert="horz" wrap="square" lIns="0" tIns="55879" rIns="0" bIns="0" rtlCol="0">
            <a:spAutoFit/>
          </a:bodyPr>
          <a:lstStyle/>
          <a:p>
            <a:pPr marL="12700" marR="5080" algn="just">
              <a:lnSpc>
                <a:spcPct val="80000"/>
              </a:lnSpc>
              <a:spcBef>
                <a:spcPts val="439"/>
              </a:spcBef>
            </a:pPr>
            <a:r>
              <a:rPr sz="1400" dirty="0">
                <a:latin typeface="Arial"/>
                <a:cs typeface="Arial"/>
              </a:rPr>
              <a:t>Es</a:t>
            </a:r>
            <a:r>
              <a:rPr sz="1400" spc="50" dirty="0">
                <a:latin typeface="Arial"/>
                <a:cs typeface="Arial"/>
              </a:rPr>
              <a:t> </a:t>
            </a:r>
            <a:r>
              <a:rPr sz="1400" dirty="0">
                <a:latin typeface="Arial"/>
                <a:cs typeface="Arial"/>
              </a:rPr>
              <a:t>decir,</a:t>
            </a:r>
            <a:r>
              <a:rPr sz="1400" spc="55" dirty="0">
                <a:latin typeface="Arial"/>
                <a:cs typeface="Arial"/>
              </a:rPr>
              <a:t> </a:t>
            </a:r>
            <a:r>
              <a:rPr sz="1400" dirty="0">
                <a:latin typeface="Arial"/>
                <a:cs typeface="Arial"/>
              </a:rPr>
              <a:t>hay</a:t>
            </a:r>
            <a:r>
              <a:rPr sz="1400" spc="40" dirty="0">
                <a:latin typeface="Arial"/>
                <a:cs typeface="Arial"/>
              </a:rPr>
              <a:t> </a:t>
            </a:r>
            <a:r>
              <a:rPr sz="1400" dirty="0">
                <a:latin typeface="Arial"/>
                <a:cs typeface="Arial"/>
              </a:rPr>
              <a:t>corriente</a:t>
            </a:r>
            <a:r>
              <a:rPr sz="1400" spc="45" dirty="0">
                <a:latin typeface="Arial"/>
                <a:cs typeface="Arial"/>
              </a:rPr>
              <a:t> </a:t>
            </a:r>
            <a:r>
              <a:rPr sz="1400" dirty="0">
                <a:latin typeface="Arial"/>
                <a:cs typeface="Arial"/>
              </a:rPr>
              <a:t>en</a:t>
            </a:r>
            <a:r>
              <a:rPr sz="1400" spc="60" dirty="0">
                <a:latin typeface="Arial"/>
                <a:cs typeface="Arial"/>
              </a:rPr>
              <a:t> </a:t>
            </a:r>
            <a:r>
              <a:rPr sz="1400" dirty="0">
                <a:latin typeface="Arial"/>
                <a:cs typeface="Arial"/>
              </a:rPr>
              <a:t>la</a:t>
            </a:r>
            <a:r>
              <a:rPr sz="1400" spc="45" dirty="0">
                <a:latin typeface="Arial"/>
                <a:cs typeface="Arial"/>
              </a:rPr>
              <a:t> </a:t>
            </a:r>
            <a:r>
              <a:rPr sz="1400" dirty="0">
                <a:latin typeface="Arial"/>
                <a:cs typeface="Arial"/>
              </a:rPr>
              <a:t>fase</a:t>
            </a:r>
            <a:r>
              <a:rPr sz="1400" spc="55" dirty="0">
                <a:latin typeface="Arial"/>
                <a:cs typeface="Arial"/>
              </a:rPr>
              <a:t> </a:t>
            </a:r>
            <a:r>
              <a:rPr sz="1400" dirty="0">
                <a:latin typeface="Arial"/>
                <a:cs typeface="Arial"/>
              </a:rPr>
              <a:t>A</a:t>
            </a:r>
            <a:r>
              <a:rPr sz="1400" spc="55" dirty="0">
                <a:latin typeface="Arial"/>
                <a:cs typeface="Arial"/>
              </a:rPr>
              <a:t> </a:t>
            </a:r>
            <a:r>
              <a:rPr sz="1400" dirty="0">
                <a:latin typeface="Arial"/>
                <a:cs typeface="Arial"/>
              </a:rPr>
              <a:t>y</a:t>
            </a:r>
            <a:r>
              <a:rPr sz="1400" spc="25" dirty="0">
                <a:latin typeface="Arial"/>
                <a:cs typeface="Arial"/>
              </a:rPr>
              <a:t> </a:t>
            </a:r>
            <a:r>
              <a:rPr sz="1400" dirty="0">
                <a:latin typeface="Arial"/>
                <a:cs typeface="Arial"/>
              </a:rPr>
              <a:t>no</a:t>
            </a:r>
            <a:r>
              <a:rPr sz="1400" spc="45" dirty="0">
                <a:latin typeface="Arial"/>
                <a:cs typeface="Arial"/>
              </a:rPr>
              <a:t> </a:t>
            </a:r>
            <a:r>
              <a:rPr sz="1400" dirty="0">
                <a:latin typeface="Arial"/>
                <a:cs typeface="Arial"/>
              </a:rPr>
              <a:t>hay</a:t>
            </a:r>
            <a:r>
              <a:rPr sz="1400" spc="40" dirty="0">
                <a:latin typeface="Arial"/>
                <a:cs typeface="Arial"/>
              </a:rPr>
              <a:t> </a:t>
            </a:r>
            <a:r>
              <a:rPr sz="1400" dirty="0">
                <a:latin typeface="Arial"/>
                <a:cs typeface="Arial"/>
              </a:rPr>
              <a:t>en</a:t>
            </a:r>
            <a:r>
              <a:rPr sz="1400" spc="45" dirty="0">
                <a:latin typeface="Arial"/>
                <a:cs typeface="Arial"/>
              </a:rPr>
              <a:t> </a:t>
            </a:r>
            <a:r>
              <a:rPr sz="1400" dirty="0">
                <a:latin typeface="Arial"/>
                <a:cs typeface="Arial"/>
              </a:rPr>
              <a:t>las</a:t>
            </a:r>
            <a:r>
              <a:rPr sz="1400" spc="55" dirty="0">
                <a:latin typeface="Arial"/>
                <a:cs typeface="Arial"/>
              </a:rPr>
              <a:t> </a:t>
            </a:r>
            <a:r>
              <a:rPr sz="1400" dirty="0">
                <a:latin typeface="Arial"/>
                <a:cs typeface="Arial"/>
              </a:rPr>
              <a:t>otras</a:t>
            </a:r>
            <a:r>
              <a:rPr sz="1400" spc="50" dirty="0">
                <a:latin typeface="Arial"/>
                <a:cs typeface="Arial"/>
              </a:rPr>
              <a:t> </a:t>
            </a:r>
            <a:r>
              <a:rPr sz="1400" dirty="0">
                <a:latin typeface="Arial"/>
                <a:cs typeface="Arial"/>
              </a:rPr>
              <a:t>dos</a:t>
            </a:r>
            <a:r>
              <a:rPr sz="1400" spc="50" dirty="0">
                <a:latin typeface="Arial"/>
                <a:cs typeface="Arial"/>
              </a:rPr>
              <a:t> </a:t>
            </a:r>
            <a:r>
              <a:rPr sz="1400" dirty="0">
                <a:latin typeface="Arial"/>
                <a:cs typeface="Arial"/>
              </a:rPr>
              <a:t>fases.</a:t>
            </a:r>
            <a:r>
              <a:rPr sz="1400" spc="50" dirty="0">
                <a:latin typeface="Arial"/>
                <a:cs typeface="Arial"/>
              </a:rPr>
              <a:t> </a:t>
            </a:r>
            <a:r>
              <a:rPr sz="1400" dirty="0">
                <a:latin typeface="Arial"/>
                <a:cs typeface="Arial"/>
              </a:rPr>
              <a:t>La</a:t>
            </a:r>
            <a:r>
              <a:rPr sz="1400" spc="30" dirty="0">
                <a:latin typeface="Arial"/>
                <a:cs typeface="Arial"/>
              </a:rPr>
              <a:t> </a:t>
            </a:r>
            <a:r>
              <a:rPr sz="1400" dirty="0">
                <a:latin typeface="Arial"/>
                <a:cs typeface="Arial"/>
              </a:rPr>
              <a:t>teoría</a:t>
            </a:r>
            <a:r>
              <a:rPr sz="1400" spc="60" dirty="0">
                <a:latin typeface="Arial"/>
                <a:cs typeface="Arial"/>
              </a:rPr>
              <a:t> </a:t>
            </a:r>
            <a:r>
              <a:rPr sz="1400" dirty="0">
                <a:latin typeface="Arial"/>
                <a:cs typeface="Arial"/>
              </a:rPr>
              <a:t>de</a:t>
            </a:r>
            <a:r>
              <a:rPr sz="1400" spc="45" dirty="0">
                <a:latin typeface="Arial"/>
                <a:cs typeface="Arial"/>
              </a:rPr>
              <a:t> </a:t>
            </a:r>
            <a:r>
              <a:rPr sz="1400" dirty="0">
                <a:latin typeface="Arial"/>
                <a:cs typeface="Arial"/>
              </a:rPr>
              <a:t>cálculo</a:t>
            </a:r>
            <a:r>
              <a:rPr sz="1400" spc="55" dirty="0">
                <a:latin typeface="Arial"/>
                <a:cs typeface="Arial"/>
              </a:rPr>
              <a:t> </a:t>
            </a:r>
            <a:r>
              <a:rPr sz="1400" spc="-25" dirty="0">
                <a:latin typeface="Arial"/>
                <a:cs typeface="Arial"/>
              </a:rPr>
              <a:t>de </a:t>
            </a:r>
            <a:r>
              <a:rPr sz="1400" dirty="0">
                <a:latin typeface="Arial"/>
                <a:cs typeface="Arial"/>
              </a:rPr>
              <a:t>corto</a:t>
            </a:r>
            <a:r>
              <a:rPr sz="1400" spc="90" dirty="0">
                <a:latin typeface="Arial"/>
                <a:cs typeface="Arial"/>
              </a:rPr>
              <a:t> </a:t>
            </a:r>
            <a:r>
              <a:rPr sz="1400" dirty="0">
                <a:latin typeface="Arial"/>
                <a:cs typeface="Arial"/>
              </a:rPr>
              <a:t>circuito</a:t>
            </a:r>
            <a:r>
              <a:rPr sz="1400" spc="95" dirty="0">
                <a:latin typeface="Arial"/>
                <a:cs typeface="Arial"/>
              </a:rPr>
              <a:t> </a:t>
            </a:r>
            <a:r>
              <a:rPr sz="1400" dirty="0">
                <a:latin typeface="Arial"/>
                <a:cs typeface="Arial"/>
              </a:rPr>
              <a:t>utilizando</a:t>
            </a:r>
            <a:r>
              <a:rPr sz="1400" spc="90" dirty="0">
                <a:latin typeface="Arial"/>
                <a:cs typeface="Arial"/>
              </a:rPr>
              <a:t> </a:t>
            </a:r>
            <a:r>
              <a:rPr sz="1400" dirty="0">
                <a:latin typeface="Arial"/>
                <a:cs typeface="Arial"/>
              </a:rPr>
              <a:t>circuitos</a:t>
            </a:r>
            <a:r>
              <a:rPr sz="1400" spc="110" dirty="0">
                <a:latin typeface="Arial"/>
                <a:cs typeface="Arial"/>
              </a:rPr>
              <a:t> </a:t>
            </a:r>
            <a:r>
              <a:rPr sz="1400" dirty="0">
                <a:latin typeface="Arial"/>
                <a:cs typeface="Arial"/>
              </a:rPr>
              <a:t>equivalentes</a:t>
            </a:r>
            <a:r>
              <a:rPr sz="1400" spc="110" dirty="0">
                <a:latin typeface="Arial"/>
                <a:cs typeface="Arial"/>
              </a:rPr>
              <a:t> </a:t>
            </a:r>
            <a:r>
              <a:rPr sz="1400" dirty="0">
                <a:latin typeface="Arial"/>
                <a:cs typeface="Arial"/>
              </a:rPr>
              <a:t>muestra</a:t>
            </a:r>
            <a:r>
              <a:rPr sz="1400" spc="105" dirty="0">
                <a:latin typeface="Arial"/>
                <a:cs typeface="Arial"/>
              </a:rPr>
              <a:t> </a:t>
            </a:r>
            <a:r>
              <a:rPr sz="1400" dirty="0">
                <a:latin typeface="Arial"/>
                <a:cs typeface="Arial"/>
              </a:rPr>
              <a:t>que</a:t>
            </a:r>
            <a:r>
              <a:rPr sz="1400" spc="100" dirty="0">
                <a:latin typeface="Arial"/>
                <a:cs typeface="Arial"/>
              </a:rPr>
              <a:t> </a:t>
            </a:r>
            <a:r>
              <a:rPr sz="1400" dirty="0">
                <a:latin typeface="Arial"/>
                <a:cs typeface="Arial"/>
              </a:rPr>
              <a:t>las</a:t>
            </a:r>
            <a:r>
              <a:rPr sz="1400" spc="100" dirty="0">
                <a:latin typeface="Arial"/>
                <a:cs typeface="Arial"/>
              </a:rPr>
              <a:t> </a:t>
            </a:r>
            <a:r>
              <a:rPr sz="1400" dirty="0">
                <a:latin typeface="Arial"/>
                <a:cs typeface="Arial"/>
              </a:rPr>
              <a:t>condiciones</a:t>
            </a:r>
            <a:r>
              <a:rPr sz="1400" spc="90" dirty="0">
                <a:latin typeface="Arial"/>
                <a:cs typeface="Arial"/>
              </a:rPr>
              <a:t> </a:t>
            </a:r>
            <a:r>
              <a:rPr sz="1400" dirty="0">
                <a:latin typeface="Arial"/>
                <a:cs typeface="Arial"/>
              </a:rPr>
              <a:t>de</a:t>
            </a:r>
            <a:r>
              <a:rPr sz="1400" spc="90" dirty="0">
                <a:latin typeface="Arial"/>
                <a:cs typeface="Arial"/>
              </a:rPr>
              <a:t> </a:t>
            </a:r>
            <a:r>
              <a:rPr sz="1400" dirty="0">
                <a:latin typeface="Arial"/>
                <a:cs typeface="Arial"/>
              </a:rPr>
              <a:t>carga,</a:t>
            </a:r>
            <a:r>
              <a:rPr sz="1400" spc="100" dirty="0">
                <a:latin typeface="Arial"/>
                <a:cs typeface="Arial"/>
              </a:rPr>
              <a:t> </a:t>
            </a:r>
            <a:r>
              <a:rPr sz="1400" spc="-10" dirty="0">
                <a:latin typeface="Arial"/>
                <a:cs typeface="Arial"/>
              </a:rPr>
              <a:t>antes </a:t>
            </a:r>
            <a:r>
              <a:rPr sz="1400" dirty="0">
                <a:latin typeface="Arial"/>
                <a:cs typeface="Arial"/>
              </a:rPr>
              <a:t>del</a:t>
            </a:r>
            <a:r>
              <a:rPr sz="1400" spc="90" dirty="0">
                <a:latin typeface="Arial"/>
                <a:cs typeface="Arial"/>
              </a:rPr>
              <a:t> </a:t>
            </a:r>
            <a:r>
              <a:rPr sz="1400" dirty="0">
                <a:latin typeface="Arial"/>
                <a:cs typeface="Arial"/>
              </a:rPr>
              <a:t>corto</a:t>
            </a:r>
            <a:r>
              <a:rPr sz="1400" spc="90" dirty="0">
                <a:latin typeface="Arial"/>
                <a:cs typeface="Arial"/>
              </a:rPr>
              <a:t> </a:t>
            </a:r>
            <a:r>
              <a:rPr sz="1400" dirty="0">
                <a:latin typeface="Arial"/>
                <a:cs typeface="Arial"/>
              </a:rPr>
              <a:t>circuito,</a:t>
            </a:r>
            <a:r>
              <a:rPr sz="1400" spc="110" dirty="0">
                <a:latin typeface="Arial"/>
                <a:cs typeface="Arial"/>
              </a:rPr>
              <a:t> </a:t>
            </a:r>
            <a:r>
              <a:rPr sz="1400" dirty="0">
                <a:latin typeface="Arial"/>
                <a:cs typeface="Arial"/>
              </a:rPr>
              <a:t>deben</a:t>
            </a:r>
            <a:r>
              <a:rPr sz="1400" spc="100" dirty="0">
                <a:latin typeface="Arial"/>
                <a:cs typeface="Arial"/>
              </a:rPr>
              <a:t> </a:t>
            </a:r>
            <a:r>
              <a:rPr sz="1400" dirty="0">
                <a:latin typeface="Arial"/>
                <a:cs typeface="Arial"/>
              </a:rPr>
              <a:t>ser</a:t>
            </a:r>
            <a:r>
              <a:rPr sz="1400" spc="105" dirty="0">
                <a:latin typeface="Arial"/>
                <a:cs typeface="Arial"/>
              </a:rPr>
              <a:t> </a:t>
            </a:r>
            <a:r>
              <a:rPr sz="1400" dirty="0">
                <a:latin typeface="Arial"/>
                <a:cs typeface="Arial"/>
              </a:rPr>
              <a:t>sumadas</a:t>
            </a:r>
            <a:r>
              <a:rPr sz="1400" spc="100" dirty="0">
                <a:latin typeface="Arial"/>
                <a:cs typeface="Arial"/>
              </a:rPr>
              <a:t> </a:t>
            </a:r>
            <a:r>
              <a:rPr sz="1400" dirty="0">
                <a:latin typeface="Arial"/>
                <a:cs typeface="Arial"/>
              </a:rPr>
              <a:t>a</a:t>
            </a:r>
            <a:r>
              <a:rPr sz="1400" spc="100" dirty="0">
                <a:latin typeface="Arial"/>
                <a:cs typeface="Arial"/>
              </a:rPr>
              <a:t> </a:t>
            </a:r>
            <a:r>
              <a:rPr sz="1400" dirty="0">
                <a:latin typeface="Arial"/>
                <a:cs typeface="Arial"/>
              </a:rPr>
              <a:t>las</a:t>
            </a:r>
            <a:r>
              <a:rPr sz="1400" spc="105" dirty="0">
                <a:latin typeface="Arial"/>
                <a:cs typeface="Arial"/>
              </a:rPr>
              <a:t> </a:t>
            </a:r>
            <a:r>
              <a:rPr sz="1400" dirty="0">
                <a:latin typeface="Arial"/>
                <a:cs typeface="Arial"/>
              </a:rPr>
              <a:t>condiciones</a:t>
            </a:r>
            <a:r>
              <a:rPr sz="1400" spc="100" dirty="0">
                <a:latin typeface="Arial"/>
                <a:cs typeface="Arial"/>
              </a:rPr>
              <a:t> </a:t>
            </a:r>
            <a:r>
              <a:rPr sz="1400" dirty="0">
                <a:latin typeface="Arial"/>
                <a:cs typeface="Arial"/>
              </a:rPr>
              <a:t>calculadas</a:t>
            </a:r>
            <a:r>
              <a:rPr sz="1400" spc="110" dirty="0">
                <a:latin typeface="Arial"/>
                <a:cs typeface="Arial"/>
              </a:rPr>
              <a:t> </a:t>
            </a:r>
            <a:r>
              <a:rPr sz="1400" dirty="0">
                <a:latin typeface="Arial"/>
                <a:cs typeface="Arial"/>
              </a:rPr>
              <a:t>en</a:t>
            </a:r>
            <a:r>
              <a:rPr sz="1400" spc="95" dirty="0">
                <a:latin typeface="Arial"/>
                <a:cs typeface="Arial"/>
              </a:rPr>
              <a:t> </a:t>
            </a:r>
            <a:r>
              <a:rPr sz="1400" dirty="0">
                <a:latin typeface="Arial"/>
                <a:cs typeface="Arial"/>
              </a:rPr>
              <a:t>el</a:t>
            </a:r>
            <a:r>
              <a:rPr sz="1400" spc="105" dirty="0">
                <a:latin typeface="Arial"/>
                <a:cs typeface="Arial"/>
              </a:rPr>
              <a:t> </a:t>
            </a:r>
            <a:r>
              <a:rPr sz="1400" dirty="0">
                <a:latin typeface="Arial"/>
                <a:cs typeface="Arial"/>
              </a:rPr>
              <a:t>cortocircuito</a:t>
            </a:r>
            <a:r>
              <a:rPr sz="1400" spc="110" dirty="0">
                <a:latin typeface="Arial"/>
                <a:cs typeface="Arial"/>
              </a:rPr>
              <a:t> </a:t>
            </a:r>
            <a:r>
              <a:rPr sz="1400" spc="-20" dirty="0">
                <a:latin typeface="Arial"/>
                <a:cs typeface="Arial"/>
              </a:rPr>
              <a:t>para </a:t>
            </a:r>
            <a:r>
              <a:rPr sz="1400" dirty="0">
                <a:latin typeface="Arial"/>
                <a:cs typeface="Arial"/>
              </a:rPr>
              <a:t>así</a:t>
            </a:r>
            <a:r>
              <a:rPr sz="1400" spc="-35" dirty="0">
                <a:latin typeface="Arial"/>
                <a:cs typeface="Arial"/>
              </a:rPr>
              <a:t> </a:t>
            </a:r>
            <a:r>
              <a:rPr sz="1400" dirty="0">
                <a:latin typeface="Arial"/>
                <a:cs typeface="Arial"/>
              </a:rPr>
              <a:t>obtener</a:t>
            </a:r>
            <a:r>
              <a:rPr sz="1400" spc="-45" dirty="0">
                <a:latin typeface="Arial"/>
                <a:cs typeface="Arial"/>
              </a:rPr>
              <a:t> </a:t>
            </a:r>
            <a:r>
              <a:rPr sz="1400" dirty="0">
                <a:latin typeface="Arial"/>
                <a:cs typeface="Arial"/>
              </a:rPr>
              <a:t>las</a:t>
            </a:r>
            <a:r>
              <a:rPr sz="1400" spc="-25" dirty="0">
                <a:latin typeface="Arial"/>
                <a:cs typeface="Arial"/>
              </a:rPr>
              <a:t> </a:t>
            </a:r>
            <a:r>
              <a:rPr sz="1400" dirty="0">
                <a:latin typeface="Arial"/>
                <a:cs typeface="Arial"/>
              </a:rPr>
              <a:t>corrientes</a:t>
            </a:r>
            <a:r>
              <a:rPr sz="1400" spc="-50" dirty="0">
                <a:latin typeface="Arial"/>
                <a:cs typeface="Arial"/>
              </a:rPr>
              <a:t> </a:t>
            </a:r>
            <a:r>
              <a:rPr sz="1400" dirty="0">
                <a:latin typeface="Arial"/>
                <a:cs typeface="Arial"/>
              </a:rPr>
              <a:t>de</a:t>
            </a:r>
            <a:r>
              <a:rPr sz="1400" spc="-30" dirty="0">
                <a:latin typeface="Arial"/>
                <a:cs typeface="Arial"/>
              </a:rPr>
              <a:t> </a:t>
            </a:r>
            <a:r>
              <a:rPr sz="1400" dirty="0">
                <a:latin typeface="Arial"/>
                <a:cs typeface="Arial"/>
              </a:rPr>
              <a:t>las</a:t>
            </a:r>
            <a:r>
              <a:rPr sz="1400" spc="-25" dirty="0">
                <a:latin typeface="Arial"/>
                <a:cs typeface="Arial"/>
              </a:rPr>
              <a:t> </a:t>
            </a:r>
            <a:r>
              <a:rPr sz="1400" spc="-10" dirty="0">
                <a:latin typeface="Arial"/>
                <a:cs typeface="Arial"/>
              </a:rPr>
              <a:t>fases.</a:t>
            </a:r>
            <a:endParaRPr sz="1400">
              <a:latin typeface="Arial"/>
              <a:cs typeface="Arial"/>
            </a:endParaRPr>
          </a:p>
        </p:txBody>
      </p:sp>
      <p:pic>
        <p:nvPicPr>
          <p:cNvPr id="3" name="object 3"/>
          <p:cNvPicPr/>
          <p:nvPr/>
        </p:nvPicPr>
        <p:blipFill>
          <a:blip r:embed="rId2" cstate="print"/>
          <a:stretch>
            <a:fillRect/>
          </a:stretch>
        </p:blipFill>
        <p:spPr>
          <a:xfrm>
            <a:off x="902201" y="1521298"/>
            <a:ext cx="3424229" cy="3489108"/>
          </a:xfrm>
          <a:prstGeom prst="rect">
            <a:avLst/>
          </a:prstGeom>
        </p:spPr>
      </p:pic>
      <p:pic>
        <p:nvPicPr>
          <p:cNvPr id="4" name="object 4"/>
          <p:cNvPicPr/>
          <p:nvPr/>
        </p:nvPicPr>
        <p:blipFill>
          <a:blip r:embed="rId3" cstate="print"/>
          <a:stretch>
            <a:fillRect/>
          </a:stretch>
        </p:blipFill>
        <p:spPr>
          <a:xfrm>
            <a:off x="4776283" y="2153760"/>
            <a:ext cx="3637514" cy="246045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441526"/>
            <a:ext cx="7348220" cy="100076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En</a:t>
            </a:r>
            <a:r>
              <a:rPr sz="1600" spc="-10" dirty="0">
                <a:latin typeface="Arial"/>
                <a:cs typeface="Arial"/>
              </a:rPr>
              <a:t> </a:t>
            </a:r>
            <a:r>
              <a:rPr sz="1600" dirty="0">
                <a:latin typeface="Arial"/>
                <a:cs typeface="Arial"/>
              </a:rPr>
              <a:t>el</a:t>
            </a:r>
            <a:r>
              <a:rPr sz="1600" spc="-5" dirty="0">
                <a:latin typeface="Arial"/>
                <a:cs typeface="Arial"/>
              </a:rPr>
              <a:t> </a:t>
            </a:r>
            <a:r>
              <a:rPr sz="1600" dirty="0">
                <a:latin typeface="Arial"/>
                <a:cs typeface="Arial"/>
              </a:rPr>
              <a:t>lado</a:t>
            </a:r>
            <a:r>
              <a:rPr sz="1600" spc="-15" dirty="0">
                <a:latin typeface="Arial"/>
                <a:cs typeface="Arial"/>
              </a:rPr>
              <a:t> </a:t>
            </a:r>
            <a:r>
              <a:rPr sz="1600" dirty="0">
                <a:latin typeface="Arial"/>
                <a:cs typeface="Arial"/>
              </a:rPr>
              <a:t>de</a:t>
            </a:r>
            <a:r>
              <a:rPr sz="1600" spc="-15" dirty="0">
                <a:latin typeface="Arial"/>
                <a:cs typeface="Arial"/>
              </a:rPr>
              <a:t> </a:t>
            </a:r>
            <a:r>
              <a:rPr sz="1600" dirty="0">
                <a:latin typeface="Arial"/>
                <a:cs typeface="Arial"/>
              </a:rPr>
              <a:t>alta</a:t>
            </a:r>
            <a:r>
              <a:rPr sz="1600" spc="-10" dirty="0">
                <a:latin typeface="Arial"/>
                <a:cs typeface="Arial"/>
              </a:rPr>
              <a:t> </a:t>
            </a:r>
            <a:r>
              <a:rPr sz="1600" dirty="0">
                <a:latin typeface="Arial"/>
                <a:cs typeface="Arial"/>
              </a:rPr>
              <a:t>tensión</a:t>
            </a:r>
            <a:r>
              <a:rPr sz="1600" spc="-5" dirty="0">
                <a:latin typeface="Arial"/>
                <a:cs typeface="Arial"/>
              </a:rPr>
              <a:t> </a:t>
            </a:r>
            <a:r>
              <a:rPr sz="1600" dirty="0">
                <a:latin typeface="Arial"/>
                <a:cs typeface="Arial"/>
              </a:rPr>
              <a:t>del</a:t>
            </a:r>
            <a:r>
              <a:rPr sz="1600" spc="-5" dirty="0">
                <a:latin typeface="Arial"/>
                <a:cs typeface="Arial"/>
              </a:rPr>
              <a:t> </a:t>
            </a:r>
            <a:r>
              <a:rPr sz="1600" dirty="0">
                <a:latin typeface="Arial"/>
                <a:cs typeface="Arial"/>
              </a:rPr>
              <a:t>transformador, no</a:t>
            </a:r>
            <a:r>
              <a:rPr sz="1600" spc="-15" dirty="0">
                <a:latin typeface="Arial"/>
                <a:cs typeface="Arial"/>
              </a:rPr>
              <a:t> </a:t>
            </a:r>
            <a:r>
              <a:rPr sz="1600" dirty="0">
                <a:latin typeface="Arial"/>
                <a:cs typeface="Arial"/>
              </a:rPr>
              <a:t>hay</a:t>
            </a:r>
            <a:r>
              <a:rPr sz="1600" spc="-30" dirty="0">
                <a:latin typeface="Arial"/>
                <a:cs typeface="Arial"/>
              </a:rPr>
              <a:t> </a:t>
            </a:r>
            <a:r>
              <a:rPr sz="1600" dirty="0">
                <a:latin typeface="Arial"/>
                <a:cs typeface="Arial"/>
              </a:rPr>
              <a:t>corriente</a:t>
            </a:r>
            <a:r>
              <a:rPr sz="1600" spc="-10" dirty="0">
                <a:latin typeface="Arial"/>
                <a:cs typeface="Arial"/>
              </a:rPr>
              <a:t> </a:t>
            </a:r>
            <a:r>
              <a:rPr sz="1600" dirty="0">
                <a:latin typeface="Arial"/>
                <a:cs typeface="Arial"/>
              </a:rPr>
              <a:t>de</a:t>
            </a:r>
            <a:r>
              <a:rPr sz="1600" spc="-5" dirty="0">
                <a:latin typeface="Arial"/>
                <a:cs typeface="Arial"/>
              </a:rPr>
              <a:t> </a:t>
            </a:r>
            <a:r>
              <a:rPr sz="1600" dirty="0">
                <a:latin typeface="Arial"/>
                <a:cs typeface="Arial"/>
              </a:rPr>
              <a:t>secuencia</a:t>
            </a:r>
            <a:r>
              <a:rPr sz="1600" spc="-10" dirty="0">
                <a:latin typeface="Arial"/>
                <a:cs typeface="Arial"/>
              </a:rPr>
              <a:t> cero, </a:t>
            </a:r>
            <a:r>
              <a:rPr sz="1600" dirty="0">
                <a:latin typeface="Arial"/>
                <a:cs typeface="Arial"/>
              </a:rPr>
              <a:t>solo</a:t>
            </a:r>
            <a:r>
              <a:rPr sz="1600" spc="229" dirty="0">
                <a:latin typeface="Arial"/>
                <a:cs typeface="Arial"/>
              </a:rPr>
              <a:t> </a:t>
            </a:r>
            <a:r>
              <a:rPr sz="1600" dirty="0">
                <a:latin typeface="Arial"/>
                <a:cs typeface="Arial"/>
              </a:rPr>
              <a:t>de</a:t>
            </a:r>
            <a:r>
              <a:rPr sz="1600" spc="229" dirty="0">
                <a:latin typeface="Arial"/>
                <a:cs typeface="Arial"/>
              </a:rPr>
              <a:t> </a:t>
            </a:r>
            <a:r>
              <a:rPr sz="1600" dirty="0">
                <a:latin typeface="Arial"/>
                <a:cs typeface="Arial"/>
              </a:rPr>
              <a:t>secuencia</a:t>
            </a:r>
            <a:r>
              <a:rPr sz="1600" spc="229" dirty="0">
                <a:latin typeface="Arial"/>
                <a:cs typeface="Arial"/>
              </a:rPr>
              <a:t> </a:t>
            </a:r>
            <a:r>
              <a:rPr sz="1600" dirty="0">
                <a:latin typeface="Arial"/>
                <a:cs typeface="Arial"/>
              </a:rPr>
              <a:t>positiva</a:t>
            </a:r>
            <a:r>
              <a:rPr sz="1600" spc="240" dirty="0">
                <a:latin typeface="Arial"/>
                <a:cs typeface="Arial"/>
              </a:rPr>
              <a:t> </a:t>
            </a:r>
            <a:r>
              <a:rPr sz="1600" dirty="0">
                <a:latin typeface="Arial"/>
                <a:cs typeface="Arial"/>
              </a:rPr>
              <a:t>y</a:t>
            </a:r>
            <a:r>
              <a:rPr sz="1600" spc="204" dirty="0">
                <a:latin typeface="Arial"/>
                <a:cs typeface="Arial"/>
              </a:rPr>
              <a:t> </a:t>
            </a:r>
            <a:r>
              <a:rPr sz="1600" dirty="0">
                <a:latin typeface="Arial"/>
                <a:cs typeface="Arial"/>
              </a:rPr>
              <a:t>negativa.</a:t>
            </a:r>
            <a:r>
              <a:rPr sz="1600" spc="229" dirty="0">
                <a:latin typeface="Arial"/>
                <a:cs typeface="Arial"/>
              </a:rPr>
              <a:t> </a:t>
            </a:r>
            <a:r>
              <a:rPr sz="1600" dirty="0">
                <a:latin typeface="Arial"/>
                <a:cs typeface="Arial"/>
              </a:rPr>
              <a:t>Considerando</a:t>
            </a:r>
            <a:r>
              <a:rPr sz="1600" spc="240" dirty="0">
                <a:latin typeface="Arial"/>
                <a:cs typeface="Arial"/>
              </a:rPr>
              <a:t> </a:t>
            </a:r>
            <a:r>
              <a:rPr sz="1600" dirty="0">
                <a:latin typeface="Arial"/>
                <a:cs typeface="Arial"/>
              </a:rPr>
              <a:t>que</a:t>
            </a:r>
            <a:r>
              <a:rPr sz="1600" spc="225" dirty="0">
                <a:latin typeface="Arial"/>
                <a:cs typeface="Arial"/>
              </a:rPr>
              <a:t> </a:t>
            </a:r>
            <a:r>
              <a:rPr sz="1600" dirty="0">
                <a:latin typeface="Arial"/>
                <a:cs typeface="Arial"/>
              </a:rPr>
              <a:t>hay</a:t>
            </a:r>
            <a:r>
              <a:rPr sz="1600" spc="229" dirty="0">
                <a:latin typeface="Arial"/>
                <a:cs typeface="Arial"/>
              </a:rPr>
              <a:t> </a:t>
            </a:r>
            <a:r>
              <a:rPr sz="1600" dirty="0">
                <a:latin typeface="Arial"/>
                <a:cs typeface="Arial"/>
              </a:rPr>
              <a:t>rotación</a:t>
            </a:r>
            <a:r>
              <a:rPr sz="1600" spc="229" dirty="0">
                <a:latin typeface="Arial"/>
                <a:cs typeface="Arial"/>
              </a:rPr>
              <a:t> </a:t>
            </a:r>
            <a:r>
              <a:rPr sz="1600" dirty="0">
                <a:latin typeface="Arial"/>
                <a:cs typeface="Arial"/>
              </a:rPr>
              <a:t>de</a:t>
            </a:r>
            <a:r>
              <a:rPr sz="1600" spc="229" dirty="0">
                <a:latin typeface="Arial"/>
                <a:cs typeface="Arial"/>
              </a:rPr>
              <a:t> </a:t>
            </a:r>
            <a:r>
              <a:rPr sz="1600" spc="-20" dirty="0">
                <a:latin typeface="Arial"/>
                <a:cs typeface="Arial"/>
              </a:rPr>
              <a:t>-</a:t>
            </a:r>
            <a:r>
              <a:rPr sz="1600" spc="-25" dirty="0">
                <a:latin typeface="Arial"/>
                <a:cs typeface="Arial"/>
              </a:rPr>
              <a:t>30 </a:t>
            </a:r>
            <a:r>
              <a:rPr sz="1600" dirty="0">
                <a:latin typeface="Arial"/>
                <a:cs typeface="Arial"/>
              </a:rPr>
              <a:t>grados</a:t>
            </a:r>
            <a:r>
              <a:rPr sz="1600" spc="335" dirty="0">
                <a:latin typeface="Arial"/>
                <a:cs typeface="Arial"/>
              </a:rPr>
              <a:t> </a:t>
            </a:r>
            <a:r>
              <a:rPr sz="1600" dirty="0">
                <a:latin typeface="Arial"/>
                <a:cs typeface="Arial"/>
              </a:rPr>
              <a:t>para</a:t>
            </a:r>
            <a:r>
              <a:rPr sz="1600" spc="335" dirty="0">
                <a:latin typeface="Arial"/>
                <a:cs typeface="Arial"/>
              </a:rPr>
              <a:t> </a:t>
            </a:r>
            <a:r>
              <a:rPr sz="1600" dirty="0">
                <a:latin typeface="Arial"/>
                <a:cs typeface="Arial"/>
              </a:rPr>
              <a:t>la</a:t>
            </a:r>
            <a:r>
              <a:rPr sz="1600" spc="325" dirty="0">
                <a:latin typeface="Arial"/>
                <a:cs typeface="Arial"/>
              </a:rPr>
              <a:t> </a:t>
            </a:r>
            <a:r>
              <a:rPr sz="1600" dirty="0">
                <a:latin typeface="Arial"/>
                <a:cs typeface="Arial"/>
              </a:rPr>
              <a:t>secuencia</a:t>
            </a:r>
            <a:r>
              <a:rPr sz="1600" spc="340" dirty="0">
                <a:latin typeface="Arial"/>
                <a:cs typeface="Arial"/>
              </a:rPr>
              <a:t> </a:t>
            </a:r>
            <a:r>
              <a:rPr sz="1600" dirty="0">
                <a:latin typeface="Arial"/>
                <a:cs typeface="Arial"/>
              </a:rPr>
              <a:t>positiva</a:t>
            </a:r>
            <a:r>
              <a:rPr sz="1600" spc="340" dirty="0">
                <a:latin typeface="Arial"/>
                <a:cs typeface="Arial"/>
              </a:rPr>
              <a:t> </a:t>
            </a:r>
            <a:r>
              <a:rPr sz="1600" dirty="0">
                <a:latin typeface="Arial"/>
                <a:cs typeface="Arial"/>
              </a:rPr>
              <a:t>y</a:t>
            </a:r>
            <a:r>
              <a:rPr sz="1600" spc="320" dirty="0">
                <a:latin typeface="Arial"/>
                <a:cs typeface="Arial"/>
              </a:rPr>
              <a:t> </a:t>
            </a:r>
            <a:r>
              <a:rPr sz="1600" dirty="0">
                <a:latin typeface="Arial"/>
                <a:cs typeface="Arial"/>
              </a:rPr>
              <a:t>+30</a:t>
            </a:r>
            <a:r>
              <a:rPr sz="1600" spc="340" dirty="0">
                <a:latin typeface="Arial"/>
                <a:cs typeface="Arial"/>
              </a:rPr>
              <a:t> </a:t>
            </a:r>
            <a:r>
              <a:rPr sz="1600" dirty="0">
                <a:latin typeface="Arial"/>
                <a:cs typeface="Arial"/>
              </a:rPr>
              <a:t>grados</a:t>
            </a:r>
            <a:r>
              <a:rPr sz="1600" spc="340" dirty="0">
                <a:latin typeface="Arial"/>
                <a:cs typeface="Arial"/>
              </a:rPr>
              <a:t> </a:t>
            </a:r>
            <a:r>
              <a:rPr sz="1600" dirty="0">
                <a:latin typeface="Arial"/>
                <a:cs typeface="Arial"/>
              </a:rPr>
              <a:t>para</a:t>
            </a:r>
            <a:r>
              <a:rPr sz="1600" spc="335" dirty="0">
                <a:latin typeface="Arial"/>
                <a:cs typeface="Arial"/>
              </a:rPr>
              <a:t> </a:t>
            </a:r>
            <a:r>
              <a:rPr sz="1600" dirty="0">
                <a:latin typeface="Arial"/>
                <a:cs typeface="Arial"/>
              </a:rPr>
              <a:t>la</a:t>
            </a:r>
            <a:r>
              <a:rPr sz="1600" spc="325" dirty="0">
                <a:latin typeface="Arial"/>
                <a:cs typeface="Arial"/>
              </a:rPr>
              <a:t> </a:t>
            </a:r>
            <a:r>
              <a:rPr sz="1600" dirty="0">
                <a:latin typeface="Arial"/>
                <a:cs typeface="Arial"/>
              </a:rPr>
              <a:t>secuencia</a:t>
            </a:r>
            <a:r>
              <a:rPr sz="1600" spc="335" dirty="0">
                <a:latin typeface="Arial"/>
                <a:cs typeface="Arial"/>
              </a:rPr>
              <a:t> </a:t>
            </a:r>
            <a:r>
              <a:rPr sz="1600" spc="-10" dirty="0">
                <a:latin typeface="Arial"/>
                <a:cs typeface="Arial"/>
              </a:rPr>
              <a:t>negativa, tenemos:</a:t>
            </a:r>
            <a:endParaRPr sz="1600">
              <a:latin typeface="Arial"/>
              <a:cs typeface="Arial"/>
            </a:endParaRPr>
          </a:p>
        </p:txBody>
      </p:sp>
      <p:grpSp>
        <p:nvGrpSpPr>
          <p:cNvPr id="3" name="object 3"/>
          <p:cNvGrpSpPr/>
          <p:nvPr/>
        </p:nvGrpSpPr>
        <p:grpSpPr>
          <a:xfrm>
            <a:off x="1069975" y="2421027"/>
            <a:ext cx="7644130" cy="3672204"/>
            <a:chOff x="1069975" y="2421027"/>
            <a:chExt cx="7644130" cy="3672204"/>
          </a:xfrm>
        </p:grpSpPr>
        <p:pic>
          <p:nvPicPr>
            <p:cNvPr id="4" name="object 4"/>
            <p:cNvPicPr/>
            <p:nvPr/>
          </p:nvPicPr>
          <p:blipFill>
            <a:blip r:embed="rId2" cstate="print"/>
            <a:stretch>
              <a:fillRect/>
            </a:stretch>
          </p:blipFill>
          <p:spPr>
            <a:xfrm>
              <a:off x="1069975" y="2421027"/>
              <a:ext cx="3489756" cy="3671797"/>
            </a:xfrm>
            <a:prstGeom prst="rect">
              <a:avLst/>
            </a:prstGeom>
          </p:spPr>
        </p:pic>
        <p:pic>
          <p:nvPicPr>
            <p:cNvPr id="5" name="object 5"/>
            <p:cNvPicPr/>
            <p:nvPr/>
          </p:nvPicPr>
          <p:blipFill>
            <a:blip r:embed="rId3" cstate="print"/>
            <a:stretch>
              <a:fillRect/>
            </a:stretch>
          </p:blipFill>
          <p:spPr>
            <a:xfrm>
              <a:off x="4500498" y="2636900"/>
              <a:ext cx="4213326" cy="3235063"/>
            </a:xfrm>
            <a:prstGeom prst="rect">
              <a:avLst/>
            </a:prstGeom>
          </p:spPr>
        </p:pic>
      </p:grpSp>
      <p:sp>
        <p:nvSpPr>
          <p:cNvPr id="6" name="object 6"/>
          <p:cNvSpPr txBox="1"/>
          <p:nvPr/>
        </p:nvSpPr>
        <p:spPr>
          <a:xfrm>
            <a:off x="1537842" y="5979667"/>
            <a:ext cx="6692900" cy="269240"/>
          </a:xfrm>
          <a:prstGeom prst="rect">
            <a:avLst/>
          </a:prstGeom>
        </p:spPr>
        <p:txBody>
          <a:bodyPr vert="horz" wrap="square" lIns="0" tIns="12065" rIns="0" bIns="0" rtlCol="0">
            <a:spAutoFit/>
          </a:bodyPr>
          <a:lstStyle/>
          <a:p>
            <a:pPr marL="12700">
              <a:lnSpc>
                <a:spcPct val="100000"/>
              </a:lnSpc>
              <a:spcBef>
                <a:spcPts val="95"/>
              </a:spcBef>
            </a:pPr>
            <a:r>
              <a:rPr sz="1600" dirty="0">
                <a:latin typeface="Arial"/>
                <a:cs typeface="Arial"/>
              </a:rPr>
              <a:t>Se</a:t>
            </a:r>
            <a:r>
              <a:rPr sz="1600" spc="-50" dirty="0">
                <a:latin typeface="Arial"/>
                <a:cs typeface="Arial"/>
              </a:rPr>
              <a:t> </a:t>
            </a:r>
            <a:r>
              <a:rPr sz="1600" dirty="0">
                <a:latin typeface="Arial"/>
                <a:cs typeface="Arial"/>
              </a:rPr>
              <a:t>comprueba</a:t>
            </a:r>
            <a:r>
              <a:rPr sz="1600" spc="-35" dirty="0">
                <a:latin typeface="Arial"/>
                <a:cs typeface="Arial"/>
              </a:rPr>
              <a:t> </a:t>
            </a:r>
            <a:r>
              <a:rPr sz="1600" dirty="0">
                <a:latin typeface="Arial"/>
                <a:cs typeface="Arial"/>
              </a:rPr>
              <a:t>que</a:t>
            </a:r>
            <a:r>
              <a:rPr sz="1600" spc="-35" dirty="0">
                <a:latin typeface="Arial"/>
                <a:cs typeface="Arial"/>
              </a:rPr>
              <a:t> </a:t>
            </a:r>
            <a:r>
              <a:rPr sz="1600" dirty="0">
                <a:latin typeface="Arial"/>
                <a:cs typeface="Arial"/>
              </a:rPr>
              <a:t>hay</a:t>
            </a:r>
            <a:r>
              <a:rPr sz="1600" spc="-40" dirty="0">
                <a:latin typeface="Arial"/>
                <a:cs typeface="Arial"/>
              </a:rPr>
              <a:t> </a:t>
            </a:r>
            <a:r>
              <a:rPr sz="1600" dirty="0">
                <a:latin typeface="Arial"/>
                <a:cs typeface="Arial"/>
              </a:rPr>
              <a:t>corriente</a:t>
            </a:r>
            <a:r>
              <a:rPr sz="1600" spc="-30" dirty="0">
                <a:latin typeface="Arial"/>
                <a:cs typeface="Arial"/>
              </a:rPr>
              <a:t> </a:t>
            </a:r>
            <a:r>
              <a:rPr sz="1600" dirty="0">
                <a:latin typeface="Arial"/>
                <a:cs typeface="Arial"/>
              </a:rPr>
              <a:t>en</a:t>
            </a:r>
            <a:r>
              <a:rPr sz="1600" spc="-50" dirty="0">
                <a:latin typeface="Arial"/>
                <a:cs typeface="Arial"/>
              </a:rPr>
              <a:t> </a:t>
            </a:r>
            <a:r>
              <a:rPr sz="1600" dirty="0">
                <a:latin typeface="Arial"/>
                <a:cs typeface="Arial"/>
              </a:rPr>
              <a:t>las</a:t>
            </a:r>
            <a:r>
              <a:rPr sz="1600" spc="-40" dirty="0">
                <a:latin typeface="Arial"/>
                <a:cs typeface="Arial"/>
              </a:rPr>
              <a:t> </a:t>
            </a:r>
            <a:r>
              <a:rPr sz="1600" dirty="0">
                <a:latin typeface="Arial"/>
                <a:cs typeface="Arial"/>
              </a:rPr>
              <a:t>dos</a:t>
            </a:r>
            <a:r>
              <a:rPr sz="1600" spc="-45" dirty="0">
                <a:latin typeface="Arial"/>
                <a:cs typeface="Arial"/>
              </a:rPr>
              <a:t> </a:t>
            </a:r>
            <a:r>
              <a:rPr sz="1600" dirty="0">
                <a:latin typeface="Arial"/>
                <a:cs typeface="Arial"/>
              </a:rPr>
              <a:t>fases,</a:t>
            </a:r>
            <a:r>
              <a:rPr sz="1600" spc="-40" dirty="0">
                <a:latin typeface="Arial"/>
                <a:cs typeface="Arial"/>
              </a:rPr>
              <a:t> </a:t>
            </a:r>
            <a:r>
              <a:rPr sz="1600" dirty="0">
                <a:latin typeface="Arial"/>
                <a:cs typeface="Arial"/>
              </a:rPr>
              <a:t>siendo</a:t>
            </a:r>
            <a:r>
              <a:rPr sz="1600" spc="-45" dirty="0">
                <a:latin typeface="Arial"/>
                <a:cs typeface="Arial"/>
              </a:rPr>
              <a:t> </a:t>
            </a:r>
            <a:r>
              <a:rPr sz="1600" dirty="0">
                <a:latin typeface="Arial"/>
                <a:cs typeface="Arial"/>
              </a:rPr>
              <a:t>estas</a:t>
            </a:r>
            <a:r>
              <a:rPr sz="1600" spc="-40" dirty="0">
                <a:latin typeface="Arial"/>
                <a:cs typeface="Arial"/>
              </a:rPr>
              <a:t> </a:t>
            </a:r>
            <a:r>
              <a:rPr sz="1600" spc="-10" dirty="0">
                <a:latin typeface="Arial"/>
                <a:cs typeface="Arial"/>
              </a:rPr>
              <a:t>opuestas.</a:t>
            </a:r>
            <a:endParaRPr sz="16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4" y="1297050"/>
            <a:ext cx="7346950" cy="927735"/>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65" dirty="0">
                <a:latin typeface="Arial"/>
                <a:cs typeface="Arial"/>
              </a:rPr>
              <a:t> </a:t>
            </a:r>
            <a:r>
              <a:rPr sz="1600" b="1" spc="-10" dirty="0">
                <a:latin typeface="Arial"/>
                <a:cs typeface="Arial"/>
              </a:rPr>
              <a:t>simulado</a:t>
            </a:r>
            <a:endParaRPr sz="1600">
              <a:latin typeface="Arial"/>
              <a:cs typeface="Arial"/>
            </a:endParaRPr>
          </a:p>
          <a:p>
            <a:pPr marL="12700" marR="5080">
              <a:lnSpc>
                <a:spcPct val="100000"/>
              </a:lnSpc>
              <a:spcBef>
                <a:spcPts val="1345"/>
              </a:spcBef>
            </a:pPr>
            <a:r>
              <a:rPr sz="1600" dirty="0">
                <a:latin typeface="Arial"/>
                <a:cs typeface="Arial"/>
              </a:rPr>
              <a:t>La</a:t>
            </a:r>
            <a:r>
              <a:rPr sz="1600" spc="110" dirty="0">
                <a:latin typeface="Arial"/>
                <a:cs typeface="Arial"/>
              </a:rPr>
              <a:t> </a:t>
            </a:r>
            <a:r>
              <a:rPr sz="1600" dirty="0">
                <a:latin typeface="Arial"/>
                <a:cs typeface="Arial"/>
              </a:rPr>
              <a:t>figura</a:t>
            </a:r>
            <a:r>
              <a:rPr sz="1600" spc="130" dirty="0">
                <a:latin typeface="Arial"/>
                <a:cs typeface="Arial"/>
              </a:rPr>
              <a:t> </a:t>
            </a:r>
            <a:r>
              <a:rPr sz="1600" dirty="0">
                <a:latin typeface="Arial"/>
                <a:cs typeface="Arial"/>
              </a:rPr>
              <a:t>muestra</a:t>
            </a:r>
            <a:r>
              <a:rPr sz="1600" spc="110" dirty="0">
                <a:latin typeface="Arial"/>
                <a:cs typeface="Arial"/>
              </a:rPr>
              <a:t> </a:t>
            </a:r>
            <a:r>
              <a:rPr sz="1600" dirty="0">
                <a:latin typeface="Arial"/>
                <a:cs typeface="Arial"/>
              </a:rPr>
              <a:t>un</a:t>
            </a:r>
            <a:r>
              <a:rPr sz="1600" spc="125" dirty="0">
                <a:latin typeface="Arial"/>
                <a:cs typeface="Arial"/>
              </a:rPr>
              <a:t> </a:t>
            </a:r>
            <a:r>
              <a:rPr sz="1600" dirty="0">
                <a:latin typeface="Arial"/>
                <a:cs typeface="Arial"/>
              </a:rPr>
              <a:t>oscilograma</a:t>
            </a:r>
            <a:r>
              <a:rPr sz="1600" spc="114" dirty="0">
                <a:latin typeface="Arial"/>
                <a:cs typeface="Arial"/>
              </a:rPr>
              <a:t> </a:t>
            </a:r>
            <a:r>
              <a:rPr sz="1600" dirty="0">
                <a:latin typeface="Arial"/>
                <a:cs typeface="Arial"/>
              </a:rPr>
              <a:t>simulado</a:t>
            </a:r>
            <a:r>
              <a:rPr sz="1600" spc="114" dirty="0">
                <a:latin typeface="Arial"/>
                <a:cs typeface="Arial"/>
              </a:rPr>
              <a:t> </a:t>
            </a:r>
            <a:r>
              <a:rPr sz="1600" dirty="0">
                <a:latin typeface="Arial"/>
                <a:cs typeface="Arial"/>
              </a:rPr>
              <a:t>para</a:t>
            </a:r>
            <a:r>
              <a:rPr sz="1600" spc="120" dirty="0">
                <a:latin typeface="Arial"/>
                <a:cs typeface="Arial"/>
              </a:rPr>
              <a:t> </a:t>
            </a:r>
            <a:r>
              <a:rPr sz="1600" dirty="0">
                <a:latin typeface="Arial"/>
                <a:cs typeface="Arial"/>
              </a:rPr>
              <a:t>un</a:t>
            </a:r>
            <a:r>
              <a:rPr sz="1600" spc="125" dirty="0">
                <a:latin typeface="Arial"/>
                <a:cs typeface="Arial"/>
              </a:rPr>
              <a:t> </a:t>
            </a:r>
            <a:r>
              <a:rPr sz="1600" dirty="0">
                <a:latin typeface="Arial"/>
                <a:cs typeface="Arial"/>
              </a:rPr>
              <a:t>corto</a:t>
            </a:r>
            <a:r>
              <a:rPr sz="1600" spc="125" dirty="0">
                <a:latin typeface="Arial"/>
                <a:cs typeface="Arial"/>
              </a:rPr>
              <a:t> </a:t>
            </a:r>
            <a:r>
              <a:rPr sz="1600" dirty="0">
                <a:latin typeface="Arial"/>
                <a:cs typeface="Arial"/>
              </a:rPr>
              <a:t>circuito</a:t>
            </a:r>
            <a:r>
              <a:rPr sz="1600" spc="114" dirty="0">
                <a:latin typeface="Arial"/>
                <a:cs typeface="Arial"/>
              </a:rPr>
              <a:t> </a:t>
            </a:r>
            <a:r>
              <a:rPr sz="1600" spc="-10" dirty="0">
                <a:latin typeface="Arial"/>
                <a:cs typeface="Arial"/>
              </a:rPr>
              <a:t>fase-</a:t>
            </a:r>
            <a:r>
              <a:rPr sz="1600" dirty="0">
                <a:latin typeface="Arial"/>
                <a:cs typeface="Arial"/>
              </a:rPr>
              <a:t>tierra</a:t>
            </a:r>
            <a:r>
              <a:rPr sz="1600" spc="120" dirty="0">
                <a:latin typeface="Arial"/>
                <a:cs typeface="Arial"/>
              </a:rPr>
              <a:t> </a:t>
            </a:r>
            <a:r>
              <a:rPr sz="1600" spc="-25" dirty="0">
                <a:latin typeface="Arial"/>
                <a:cs typeface="Arial"/>
              </a:rPr>
              <a:t>en </a:t>
            </a:r>
            <a:r>
              <a:rPr sz="1600" dirty="0">
                <a:latin typeface="Arial"/>
                <a:cs typeface="Arial"/>
              </a:rPr>
              <a:t>línea</a:t>
            </a:r>
            <a:r>
              <a:rPr sz="1600" spc="-35" dirty="0">
                <a:latin typeface="Arial"/>
                <a:cs typeface="Arial"/>
              </a:rPr>
              <a:t> </a:t>
            </a:r>
            <a:r>
              <a:rPr sz="1600" dirty="0">
                <a:latin typeface="Arial"/>
                <a:cs typeface="Arial"/>
              </a:rPr>
              <a:t>radial,</a:t>
            </a:r>
            <a:r>
              <a:rPr sz="1600" spc="-35" dirty="0">
                <a:latin typeface="Arial"/>
                <a:cs typeface="Arial"/>
              </a:rPr>
              <a:t> </a:t>
            </a:r>
            <a:r>
              <a:rPr sz="1600" dirty="0">
                <a:latin typeface="Arial"/>
                <a:cs typeface="Arial"/>
              </a:rPr>
              <a:t>luego</a:t>
            </a:r>
            <a:r>
              <a:rPr sz="1600" spc="-35"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una</a:t>
            </a:r>
            <a:r>
              <a:rPr sz="1600" spc="-35" dirty="0">
                <a:latin typeface="Arial"/>
                <a:cs typeface="Arial"/>
              </a:rPr>
              <a:t> </a:t>
            </a:r>
            <a:r>
              <a:rPr sz="1600" dirty="0">
                <a:latin typeface="Arial"/>
                <a:cs typeface="Arial"/>
              </a:rPr>
              <a:t>salida</a:t>
            </a:r>
            <a:r>
              <a:rPr sz="1600" spc="-45" dirty="0">
                <a:latin typeface="Arial"/>
                <a:cs typeface="Arial"/>
              </a:rPr>
              <a:t> </a:t>
            </a:r>
            <a:r>
              <a:rPr sz="1600" dirty="0">
                <a:latin typeface="Arial"/>
                <a:cs typeface="Arial"/>
              </a:rPr>
              <a:t>de</a:t>
            </a:r>
            <a:r>
              <a:rPr sz="1600" spc="-40" dirty="0">
                <a:latin typeface="Arial"/>
                <a:cs typeface="Arial"/>
              </a:rPr>
              <a:t> </a:t>
            </a:r>
            <a:r>
              <a:rPr sz="1600" spc="-10" dirty="0">
                <a:latin typeface="Arial"/>
                <a:cs typeface="Arial"/>
              </a:rPr>
              <a:t>línea.</a:t>
            </a:r>
            <a:endParaRPr sz="1600">
              <a:latin typeface="Arial"/>
              <a:cs typeface="Arial"/>
            </a:endParaRPr>
          </a:p>
        </p:txBody>
      </p:sp>
      <p:pic>
        <p:nvPicPr>
          <p:cNvPr id="3" name="object 3"/>
          <p:cNvPicPr/>
          <p:nvPr/>
        </p:nvPicPr>
        <p:blipFill>
          <a:blip r:embed="rId2" cstate="print"/>
          <a:stretch>
            <a:fillRect/>
          </a:stretch>
        </p:blipFill>
        <p:spPr>
          <a:xfrm>
            <a:off x="2037127" y="2483125"/>
            <a:ext cx="5344381" cy="2746088"/>
          </a:xfrm>
          <a:prstGeom prst="rect">
            <a:avLst/>
          </a:prstGeom>
        </p:spPr>
      </p:pic>
      <p:sp>
        <p:nvSpPr>
          <p:cNvPr id="4" name="object 4"/>
          <p:cNvSpPr txBox="1"/>
          <p:nvPr/>
        </p:nvSpPr>
        <p:spPr>
          <a:xfrm>
            <a:off x="1105915" y="5258815"/>
            <a:ext cx="7350125" cy="100076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Se</a:t>
            </a:r>
            <a:r>
              <a:rPr sz="1600" spc="65" dirty="0">
                <a:latin typeface="Arial"/>
                <a:cs typeface="Arial"/>
              </a:rPr>
              <a:t> </a:t>
            </a:r>
            <a:r>
              <a:rPr sz="1600" dirty="0">
                <a:latin typeface="Arial"/>
                <a:cs typeface="Arial"/>
              </a:rPr>
              <a:t>observa</a:t>
            </a:r>
            <a:r>
              <a:rPr sz="1600" spc="75" dirty="0">
                <a:latin typeface="Arial"/>
                <a:cs typeface="Arial"/>
              </a:rPr>
              <a:t> </a:t>
            </a:r>
            <a:r>
              <a:rPr sz="1600" dirty="0">
                <a:latin typeface="Arial"/>
                <a:cs typeface="Arial"/>
              </a:rPr>
              <a:t>que</a:t>
            </a:r>
            <a:r>
              <a:rPr sz="1600" spc="75" dirty="0">
                <a:latin typeface="Arial"/>
                <a:cs typeface="Arial"/>
              </a:rPr>
              <a:t> </a:t>
            </a:r>
            <a:r>
              <a:rPr sz="1600" dirty="0">
                <a:latin typeface="Arial"/>
                <a:cs typeface="Arial"/>
              </a:rPr>
              <a:t>hay</a:t>
            </a:r>
            <a:r>
              <a:rPr sz="1600" spc="55" dirty="0">
                <a:latin typeface="Arial"/>
                <a:cs typeface="Arial"/>
              </a:rPr>
              <a:t> </a:t>
            </a:r>
            <a:r>
              <a:rPr sz="1600" dirty="0">
                <a:latin typeface="Arial"/>
                <a:cs typeface="Arial"/>
              </a:rPr>
              <a:t>elevación</a:t>
            </a:r>
            <a:r>
              <a:rPr sz="1600" spc="75" dirty="0">
                <a:latin typeface="Arial"/>
                <a:cs typeface="Arial"/>
              </a:rPr>
              <a:t> </a:t>
            </a:r>
            <a:r>
              <a:rPr sz="1600" dirty="0">
                <a:latin typeface="Arial"/>
                <a:cs typeface="Arial"/>
              </a:rPr>
              <a:t>de</a:t>
            </a:r>
            <a:r>
              <a:rPr sz="1600" spc="60" dirty="0">
                <a:latin typeface="Arial"/>
                <a:cs typeface="Arial"/>
              </a:rPr>
              <a:t> </a:t>
            </a:r>
            <a:r>
              <a:rPr sz="1600" dirty="0">
                <a:latin typeface="Arial"/>
                <a:cs typeface="Arial"/>
              </a:rPr>
              <a:t>corriente</a:t>
            </a:r>
            <a:r>
              <a:rPr sz="1600" spc="75" dirty="0">
                <a:latin typeface="Arial"/>
                <a:cs typeface="Arial"/>
              </a:rPr>
              <a:t> </a:t>
            </a:r>
            <a:r>
              <a:rPr sz="1600" dirty="0">
                <a:latin typeface="Arial"/>
                <a:cs typeface="Arial"/>
              </a:rPr>
              <a:t>en</a:t>
            </a:r>
            <a:r>
              <a:rPr sz="1600" spc="70" dirty="0">
                <a:latin typeface="Arial"/>
                <a:cs typeface="Arial"/>
              </a:rPr>
              <a:t> </a:t>
            </a:r>
            <a:r>
              <a:rPr sz="1600" dirty="0">
                <a:latin typeface="Arial"/>
                <a:cs typeface="Arial"/>
              </a:rPr>
              <a:t>la</a:t>
            </a:r>
            <a:r>
              <a:rPr sz="1600" spc="75" dirty="0">
                <a:latin typeface="Arial"/>
                <a:cs typeface="Arial"/>
              </a:rPr>
              <a:t> </a:t>
            </a:r>
            <a:r>
              <a:rPr sz="1600" dirty="0">
                <a:latin typeface="Arial"/>
                <a:cs typeface="Arial"/>
              </a:rPr>
              <a:t>fase</a:t>
            </a:r>
            <a:r>
              <a:rPr sz="1600" spc="75" dirty="0">
                <a:latin typeface="Arial"/>
                <a:cs typeface="Arial"/>
              </a:rPr>
              <a:t> </a:t>
            </a:r>
            <a:r>
              <a:rPr sz="1600" dirty="0">
                <a:latin typeface="Arial"/>
                <a:cs typeface="Arial"/>
              </a:rPr>
              <a:t>en</a:t>
            </a:r>
            <a:r>
              <a:rPr sz="1600" spc="65" dirty="0">
                <a:latin typeface="Arial"/>
                <a:cs typeface="Arial"/>
              </a:rPr>
              <a:t> </a:t>
            </a:r>
            <a:r>
              <a:rPr sz="1600" dirty="0">
                <a:latin typeface="Arial"/>
                <a:cs typeface="Arial"/>
              </a:rPr>
              <a:t>corto</a:t>
            </a:r>
            <a:r>
              <a:rPr sz="1600" spc="85" dirty="0">
                <a:latin typeface="Arial"/>
                <a:cs typeface="Arial"/>
              </a:rPr>
              <a:t> </a:t>
            </a:r>
            <a:r>
              <a:rPr sz="1600" dirty="0">
                <a:latin typeface="Arial"/>
                <a:cs typeface="Arial"/>
              </a:rPr>
              <a:t>(A),</a:t>
            </a:r>
            <a:r>
              <a:rPr sz="1600" spc="85" dirty="0">
                <a:latin typeface="Arial"/>
                <a:cs typeface="Arial"/>
              </a:rPr>
              <a:t> </a:t>
            </a:r>
            <a:r>
              <a:rPr sz="1600" dirty="0">
                <a:latin typeface="Arial"/>
                <a:cs typeface="Arial"/>
              </a:rPr>
              <a:t>aparición</a:t>
            </a:r>
            <a:r>
              <a:rPr sz="1600" spc="70" dirty="0">
                <a:latin typeface="Arial"/>
                <a:cs typeface="Arial"/>
              </a:rPr>
              <a:t> </a:t>
            </a:r>
            <a:r>
              <a:rPr sz="1600" spc="-25" dirty="0">
                <a:latin typeface="Arial"/>
                <a:cs typeface="Arial"/>
              </a:rPr>
              <a:t>de </a:t>
            </a:r>
            <a:r>
              <a:rPr sz="1600" dirty="0">
                <a:latin typeface="Arial"/>
                <a:cs typeface="Arial"/>
              </a:rPr>
              <a:t>corriente</a:t>
            </a:r>
            <a:r>
              <a:rPr sz="1600" spc="245" dirty="0">
                <a:latin typeface="Arial"/>
                <a:cs typeface="Arial"/>
              </a:rPr>
              <a:t> </a:t>
            </a:r>
            <a:r>
              <a:rPr sz="1600" dirty="0">
                <a:latin typeface="Arial"/>
                <a:cs typeface="Arial"/>
              </a:rPr>
              <a:t>de</a:t>
            </a:r>
            <a:r>
              <a:rPr sz="1600" spc="250" dirty="0">
                <a:latin typeface="Arial"/>
                <a:cs typeface="Arial"/>
              </a:rPr>
              <a:t> </a:t>
            </a:r>
            <a:r>
              <a:rPr sz="1600" dirty="0">
                <a:latin typeface="Arial"/>
                <a:cs typeface="Arial"/>
              </a:rPr>
              <a:t>tierra</a:t>
            </a:r>
            <a:r>
              <a:rPr sz="1600" spc="245" dirty="0">
                <a:latin typeface="Arial"/>
                <a:cs typeface="Arial"/>
              </a:rPr>
              <a:t> </a:t>
            </a:r>
            <a:r>
              <a:rPr sz="1600" dirty="0">
                <a:latin typeface="Arial"/>
                <a:cs typeface="Arial"/>
              </a:rPr>
              <a:t>(3.I0)</a:t>
            </a:r>
            <a:r>
              <a:rPr sz="1600" spc="260" dirty="0">
                <a:latin typeface="Arial"/>
                <a:cs typeface="Arial"/>
              </a:rPr>
              <a:t> </a:t>
            </a:r>
            <a:r>
              <a:rPr sz="1600" dirty="0">
                <a:latin typeface="Arial"/>
                <a:cs typeface="Arial"/>
              </a:rPr>
              <a:t>y</a:t>
            </a:r>
            <a:r>
              <a:rPr sz="1600" spc="229" dirty="0">
                <a:latin typeface="Arial"/>
                <a:cs typeface="Arial"/>
              </a:rPr>
              <a:t> </a:t>
            </a:r>
            <a:r>
              <a:rPr sz="1600" dirty="0">
                <a:latin typeface="Arial"/>
                <a:cs typeface="Arial"/>
              </a:rPr>
              <a:t>caída</a:t>
            </a:r>
            <a:r>
              <a:rPr sz="1600" spc="254" dirty="0">
                <a:latin typeface="Arial"/>
                <a:cs typeface="Arial"/>
              </a:rPr>
              <a:t> </a:t>
            </a:r>
            <a:r>
              <a:rPr sz="1600" dirty="0">
                <a:latin typeface="Arial"/>
                <a:cs typeface="Arial"/>
              </a:rPr>
              <a:t>de</a:t>
            </a:r>
            <a:r>
              <a:rPr sz="1600" spc="240" dirty="0">
                <a:latin typeface="Arial"/>
                <a:cs typeface="Arial"/>
              </a:rPr>
              <a:t> </a:t>
            </a:r>
            <a:r>
              <a:rPr sz="1600" dirty="0">
                <a:latin typeface="Arial"/>
                <a:cs typeface="Arial"/>
              </a:rPr>
              <a:t>tensión</a:t>
            </a:r>
            <a:r>
              <a:rPr sz="1600" spc="245" dirty="0">
                <a:latin typeface="Arial"/>
                <a:cs typeface="Arial"/>
              </a:rPr>
              <a:t> </a:t>
            </a:r>
            <a:r>
              <a:rPr sz="1600" dirty="0">
                <a:latin typeface="Arial"/>
                <a:cs typeface="Arial"/>
              </a:rPr>
              <a:t>en</a:t>
            </a:r>
            <a:r>
              <a:rPr sz="1600" spc="240" dirty="0">
                <a:latin typeface="Arial"/>
                <a:cs typeface="Arial"/>
              </a:rPr>
              <a:t> </a:t>
            </a:r>
            <a:r>
              <a:rPr sz="1600" dirty="0">
                <a:latin typeface="Arial"/>
                <a:cs typeface="Arial"/>
              </a:rPr>
              <a:t>la</a:t>
            </a:r>
            <a:r>
              <a:rPr sz="1600" spc="240" dirty="0">
                <a:latin typeface="Arial"/>
                <a:cs typeface="Arial"/>
              </a:rPr>
              <a:t> </a:t>
            </a:r>
            <a:r>
              <a:rPr sz="1600" dirty="0">
                <a:latin typeface="Arial"/>
                <a:cs typeface="Arial"/>
              </a:rPr>
              <a:t>fase</a:t>
            </a:r>
            <a:r>
              <a:rPr sz="1600" spc="240" dirty="0">
                <a:latin typeface="Arial"/>
                <a:cs typeface="Arial"/>
              </a:rPr>
              <a:t> </a:t>
            </a:r>
            <a:r>
              <a:rPr sz="1600" dirty="0">
                <a:latin typeface="Arial"/>
                <a:cs typeface="Arial"/>
              </a:rPr>
              <a:t>A.</a:t>
            </a:r>
            <a:r>
              <a:rPr sz="1600" spc="250" dirty="0">
                <a:latin typeface="Arial"/>
                <a:cs typeface="Arial"/>
              </a:rPr>
              <a:t> </a:t>
            </a:r>
            <a:r>
              <a:rPr sz="1600" dirty="0">
                <a:latin typeface="Arial"/>
                <a:cs typeface="Arial"/>
              </a:rPr>
              <a:t>El</a:t>
            </a:r>
            <a:r>
              <a:rPr sz="1600" spc="245" dirty="0">
                <a:latin typeface="Arial"/>
                <a:cs typeface="Arial"/>
              </a:rPr>
              <a:t> </a:t>
            </a:r>
            <a:r>
              <a:rPr sz="1600" dirty="0">
                <a:latin typeface="Arial"/>
                <a:cs typeface="Arial"/>
              </a:rPr>
              <a:t>hecho</a:t>
            </a:r>
            <a:r>
              <a:rPr sz="1600" spc="245" dirty="0">
                <a:latin typeface="Arial"/>
                <a:cs typeface="Arial"/>
              </a:rPr>
              <a:t> </a:t>
            </a:r>
            <a:r>
              <a:rPr sz="1600" dirty="0">
                <a:latin typeface="Arial"/>
                <a:cs typeface="Arial"/>
              </a:rPr>
              <a:t>de</a:t>
            </a:r>
            <a:r>
              <a:rPr sz="1600" spc="245" dirty="0">
                <a:latin typeface="Arial"/>
                <a:cs typeface="Arial"/>
              </a:rPr>
              <a:t> </a:t>
            </a:r>
            <a:r>
              <a:rPr sz="1600" dirty="0">
                <a:latin typeface="Arial"/>
                <a:cs typeface="Arial"/>
              </a:rPr>
              <a:t>que</a:t>
            </a:r>
            <a:r>
              <a:rPr sz="1600" spc="240" dirty="0">
                <a:latin typeface="Arial"/>
                <a:cs typeface="Arial"/>
              </a:rPr>
              <a:t> </a:t>
            </a:r>
            <a:r>
              <a:rPr sz="1600" spc="-25" dirty="0">
                <a:latin typeface="Arial"/>
                <a:cs typeface="Arial"/>
              </a:rPr>
              <a:t>la </a:t>
            </a:r>
            <a:r>
              <a:rPr sz="1600" dirty="0">
                <a:latin typeface="Arial"/>
                <a:cs typeface="Arial"/>
              </a:rPr>
              <a:t>tensión</a:t>
            </a:r>
            <a:r>
              <a:rPr sz="1600" spc="65" dirty="0">
                <a:latin typeface="Arial"/>
                <a:cs typeface="Arial"/>
              </a:rPr>
              <a:t> </a:t>
            </a:r>
            <a:r>
              <a:rPr sz="1600" dirty="0">
                <a:latin typeface="Arial"/>
                <a:cs typeface="Arial"/>
              </a:rPr>
              <a:t>caiga</a:t>
            </a:r>
            <a:r>
              <a:rPr sz="1600" spc="70" dirty="0">
                <a:latin typeface="Arial"/>
                <a:cs typeface="Arial"/>
              </a:rPr>
              <a:t> </a:t>
            </a:r>
            <a:r>
              <a:rPr sz="1600" dirty="0">
                <a:latin typeface="Arial"/>
                <a:cs typeface="Arial"/>
              </a:rPr>
              <a:t>a</a:t>
            </a:r>
            <a:r>
              <a:rPr sz="1600" spc="55" dirty="0">
                <a:latin typeface="Arial"/>
                <a:cs typeface="Arial"/>
              </a:rPr>
              <a:t> </a:t>
            </a:r>
            <a:r>
              <a:rPr sz="1600" dirty="0">
                <a:latin typeface="Arial"/>
                <a:cs typeface="Arial"/>
              </a:rPr>
              <a:t>cero</a:t>
            </a:r>
            <a:r>
              <a:rPr sz="1600" spc="65" dirty="0">
                <a:latin typeface="Arial"/>
                <a:cs typeface="Arial"/>
              </a:rPr>
              <a:t> </a:t>
            </a:r>
            <a:r>
              <a:rPr sz="1600" dirty="0">
                <a:latin typeface="Arial"/>
                <a:cs typeface="Arial"/>
              </a:rPr>
              <a:t>muestra</a:t>
            </a:r>
            <a:r>
              <a:rPr sz="1600" spc="60" dirty="0">
                <a:latin typeface="Arial"/>
                <a:cs typeface="Arial"/>
              </a:rPr>
              <a:t> </a:t>
            </a:r>
            <a:r>
              <a:rPr sz="1600" dirty="0">
                <a:latin typeface="Arial"/>
                <a:cs typeface="Arial"/>
              </a:rPr>
              <a:t>que</a:t>
            </a:r>
            <a:r>
              <a:rPr sz="1600" spc="65" dirty="0">
                <a:latin typeface="Arial"/>
                <a:cs typeface="Arial"/>
              </a:rPr>
              <a:t> </a:t>
            </a:r>
            <a:r>
              <a:rPr sz="1600" dirty="0">
                <a:latin typeface="Arial"/>
                <a:cs typeface="Arial"/>
              </a:rPr>
              <a:t>el</a:t>
            </a:r>
            <a:r>
              <a:rPr sz="1600" spc="70" dirty="0">
                <a:latin typeface="Arial"/>
                <a:cs typeface="Arial"/>
              </a:rPr>
              <a:t> </a:t>
            </a:r>
            <a:r>
              <a:rPr sz="1600" dirty="0">
                <a:latin typeface="Arial"/>
                <a:cs typeface="Arial"/>
              </a:rPr>
              <a:t>cortocircuito</a:t>
            </a:r>
            <a:r>
              <a:rPr sz="1600" spc="60" dirty="0">
                <a:latin typeface="Arial"/>
                <a:cs typeface="Arial"/>
              </a:rPr>
              <a:t> </a:t>
            </a:r>
            <a:r>
              <a:rPr sz="1600" dirty="0">
                <a:latin typeface="Arial"/>
                <a:cs typeface="Arial"/>
              </a:rPr>
              <a:t>ocurre</a:t>
            </a:r>
            <a:r>
              <a:rPr sz="1600" spc="65" dirty="0">
                <a:latin typeface="Arial"/>
                <a:cs typeface="Arial"/>
              </a:rPr>
              <a:t> </a:t>
            </a:r>
            <a:r>
              <a:rPr sz="1600" dirty="0">
                <a:latin typeface="Arial"/>
                <a:cs typeface="Arial"/>
              </a:rPr>
              <a:t>luego</a:t>
            </a:r>
            <a:r>
              <a:rPr sz="1600" spc="70" dirty="0">
                <a:latin typeface="Arial"/>
                <a:cs typeface="Arial"/>
              </a:rPr>
              <a:t> </a:t>
            </a:r>
            <a:r>
              <a:rPr sz="1600" dirty="0">
                <a:latin typeface="Arial"/>
                <a:cs typeface="Arial"/>
              </a:rPr>
              <a:t>de</a:t>
            </a:r>
            <a:r>
              <a:rPr sz="1600" spc="70" dirty="0">
                <a:latin typeface="Arial"/>
                <a:cs typeface="Arial"/>
              </a:rPr>
              <a:t> </a:t>
            </a:r>
            <a:r>
              <a:rPr sz="1600" dirty="0">
                <a:latin typeface="Arial"/>
                <a:cs typeface="Arial"/>
              </a:rPr>
              <a:t>la</a:t>
            </a:r>
            <a:r>
              <a:rPr sz="1600" spc="65" dirty="0">
                <a:latin typeface="Arial"/>
                <a:cs typeface="Arial"/>
              </a:rPr>
              <a:t> </a:t>
            </a:r>
            <a:r>
              <a:rPr sz="1600" dirty="0">
                <a:latin typeface="Arial"/>
                <a:cs typeface="Arial"/>
              </a:rPr>
              <a:t>salida</a:t>
            </a:r>
            <a:r>
              <a:rPr sz="1600" spc="65" dirty="0">
                <a:latin typeface="Arial"/>
                <a:cs typeface="Arial"/>
              </a:rPr>
              <a:t> </a:t>
            </a:r>
            <a:r>
              <a:rPr sz="1600" dirty="0">
                <a:latin typeface="Arial"/>
                <a:cs typeface="Arial"/>
              </a:rPr>
              <a:t>de</a:t>
            </a:r>
            <a:r>
              <a:rPr sz="1600" spc="65" dirty="0">
                <a:latin typeface="Arial"/>
                <a:cs typeface="Arial"/>
              </a:rPr>
              <a:t> </a:t>
            </a:r>
            <a:r>
              <a:rPr sz="1600" spc="-25" dirty="0">
                <a:latin typeface="Arial"/>
                <a:cs typeface="Arial"/>
              </a:rPr>
              <a:t>la </a:t>
            </a:r>
            <a:r>
              <a:rPr sz="1600" spc="-10" dirty="0">
                <a:latin typeface="Arial"/>
                <a:cs typeface="Arial"/>
              </a:rPr>
              <a:t>línea.</a:t>
            </a:r>
            <a:endParaRPr sz="16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3" y="1441526"/>
            <a:ext cx="7348855" cy="75692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El</a:t>
            </a:r>
            <a:r>
              <a:rPr sz="1600" spc="-15" dirty="0">
                <a:latin typeface="Arial"/>
                <a:cs typeface="Arial"/>
              </a:rPr>
              <a:t> </a:t>
            </a:r>
            <a:r>
              <a:rPr sz="1600" dirty="0">
                <a:latin typeface="Arial"/>
                <a:cs typeface="Arial"/>
              </a:rPr>
              <a:t>siguiente</a:t>
            </a:r>
            <a:r>
              <a:rPr sz="1600" spc="-20" dirty="0">
                <a:latin typeface="Arial"/>
                <a:cs typeface="Arial"/>
              </a:rPr>
              <a:t> </a:t>
            </a:r>
            <a:r>
              <a:rPr sz="1600" dirty="0">
                <a:latin typeface="Arial"/>
                <a:cs typeface="Arial"/>
              </a:rPr>
              <a:t>ejemplo</a:t>
            </a:r>
            <a:r>
              <a:rPr sz="1600" spc="-15" dirty="0">
                <a:latin typeface="Arial"/>
                <a:cs typeface="Arial"/>
              </a:rPr>
              <a:t> </a:t>
            </a:r>
            <a:r>
              <a:rPr sz="1600" dirty="0">
                <a:latin typeface="Arial"/>
                <a:cs typeface="Arial"/>
              </a:rPr>
              <a:t>simulado</a:t>
            </a:r>
            <a:r>
              <a:rPr sz="1600" spc="-15" dirty="0">
                <a:latin typeface="Arial"/>
                <a:cs typeface="Arial"/>
              </a:rPr>
              <a:t> </a:t>
            </a:r>
            <a:r>
              <a:rPr sz="1600" dirty="0">
                <a:latin typeface="Arial"/>
                <a:cs typeface="Arial"/>
              </a:rPr>
              <a:t>muestra</a:t>
            </a:r>
            <a:r>
              <a:rPr sz="1600" spc="-20" dirty="0">
                <a:latin typeface="Arial"/>
                <a:cs typeface="Arial"/>
              </a:rPr>
              <a:t> </a:t>
            </a:r>
            <a:r>
              <a:rPr sz="1600" dirty="0">
                <a:latin typeface="Arial"/>
                <a:cs typeface="Arial"/>
              </a:rPr>
              <a:t>un</a:t>
            </a:r>
            <a:r>
              <a:rPr sz="1600" spc="-10" dirty="0">
                <a:latin typeface="Arial"/>
                <a:cs typeface="Arial"/>
              </a:rPr>
              <a:t> </a:t>
            </a:r>
            <a:r>
              <a:rPr sz="1600" dirty="0">
                <a:latin typeface="Arial"/>
                <a:cs typeface="Arial"/>
              </a:rPr>
              <a:t>cortocircuito</a:t>
            </a:r>
            <a:r>
              <a:rPr sz="1600" spc="-10" dirty="0">
                <a:latin typeface="Arial"/>
                <a:cs typeface="Arial"/>
              </a:rPr>
              <a:t> fase-</a:t>
            </a:r>
            <a:r>
              <a:rPr sz="1600" dirty="0">
                <a:latin typeface="Arial"/>
                <a:cs typeface="Arial"/>
              </a:rPr>
              <a:t>tierra</a:t>
            </a:r>
            <a:r>
              <a:rPr sz="1600" spc="-10" dirty="0">
                <a:latin typeface="Arial"/>
                <a:cs typeface="Arial"/>
              </a:rPr>
              <a:t> </a:t>
            </a:r>
            <a:r>
              <a:rPr sz="1600" dirty="0">
                <a:latin typeface="Arial"/>
                <a:cs typeface="Arial"/>
              </a:rPr>
              <a:t>en</a:t>
            </a:r>
            <a:r>
              <a:rPr sz="1600" spc="-25" dirty="0">
                <a:latin typeface="Arial"/>
                <a:cs typeface="Arial"/>
              </a:rPr>
              <a:t> </a:t>
            </a:r>
            <a:r>
              <a:rPr sz="1600" dirty="0">
                <a:latin typeface="Arial"/>
                <a:cs typeface="Arial"/>
              </a:rPr>
              <a:t>el</a:t>
            </a:r>
            <a:r>
              <a:rPr sz="1600" spc="-10" dirty="0">
                <a:latin typeface="Arial"/>
                <a:cs typeface="Arial"/>
              </a:rPr>
              <a:t> </a:t>
            </a:r>
            <a:r>
              <a:rPr sz="1600" dirty="0">
                <a:latin typeface="Arial"/>
                <a:cs typeface="Arial"/>
              </a:rPr>
              <a:t>medio</a:t>
            </a:r>
            <a:r>
              <a:rPr sz="1600" spc="-20" dirty="0">
                <a:latin typeface="Arial"/>
                <a:cs typeface="Arial"/>
              </a:rPr>
              <a:t> </a:t>
            </a:r>
            <a:r>
              <a:rPr sz="1600" spc="-25" dirty="0">
                <a:latin typeface="Arial"/>
                <a:cs typeface="Arial"/>
              </a:rPr>
              <a:t>de </a:t>
            </a:r>
            <a:r>
              <a:rPr sz="1600" dirty="0">
                <a:latin typeface="Arial"/>
                <a:cs typeface="Arial"/>
              </a:rPr>
              <a:t>la</a:t>
            </a:r>
            <a:r>
              <a:rPr sz="1600" spc="30" dirty="0">
                <a:latin typeface="Arial"/>
                <a:cs typeface="Arial"/>
              </a:rPr>
              <a:t> </a:t>
            </a:r>
            <a:r>
              <a:rPr sz="1600" dirty="0">
                <a:latin typeface="Arial"/>
                <a:cs typeface="Arial"/>
              </a:rPr>
              <a:t>línea</a:t>
            </a:r>
            <a:r>
              <a:rPr sz="1600" spc="50" dirty="0">
                <a:latin typeface="Arial"/>
                <a:cs typeface="Arial"/>
              </a:rPr>
              <a:t> </a:t>
            </a:r>
            <a:r>
              <a:rPr sz="1600" dirty="0">
                <a:latin typeface="Arial"/>
                <a:cs typeface="Arial"/>
              </a:rPr>
              <a:t>de</a:t>
            </a:r>
            <a:r>
              <a:rPr sz="1600" spc="50" dirty="0">
                <a:latin typeface="Arial"/>
                <a:cs typeface="Arial"/>
              </a:rPr>
              <a:t> </a:t>
            </a:r>
            <a:r>
              <a:rPr sz="1600" dirty="0">
                <a:latin typeface="Arial"/>
                <a:cs typeface="Arial"/>
              </a:rPr>
              <a:t>transmisión,</a:t>
            </a:r>
            <a:r>
              <a:rPr sz="1600" spc="50" dirty="0">
                <a:latin typeface="Arial"/>
                <a:cs typeface="Arial"/>
              </a:rPr>
              <a:t> </a:t>
            </a:r>
            <a:r>
              <a:rPr sz="1600" dirty="0">
                <a:latin typeface="Arial"/>
                <a:cs typeface="Arial"/>
              </a:rPr>
              <a:t>habiendo</a:t>
            </a:r>
            <a:r>
              <a:rPr sz="1600" spc="40" dirty="0">
                <a:latin typeface="Arial"/>
                <a:cs typeface="Arial"/>
              </a:rPr>
              <a:t> </a:t>
            </a:r>
            <a:r>
              <a:rPr sz="1600" dirty="0">
                <a:latin typeface="Arial"/>
                <a:cs typeface="Arial"/>
              </a:rPr>
              <a:t>impedancia</a:t>
            </a:r>
            <a:r>
              <a:rPr sz="1600" spc="55" dirty="0">
                <a:latin typeface="Arial"/>
                <a:cs typeface="Arial"/>
              </a:rPr>
              <a:t> </a:t>
            </a:r>
            <a:r>
              <a:rPr sz="1600" dirty="0">
                <a:latin typeface="Arial"/>
                <a:cs typeface="Arial"/>
              </a:rPr>
              <a:t>entre</a:t>
            </a:r>
            <a:r>
              <a:rPr sz="1600" spc="45" dirty="0">
                <a:latin typeface="Arial"/>
                <a:cs typeface="Arial"/>
              </a:rPr>
              <a:t> </a:t>
            </a:r>
            <a:r>
              <a:rPr sz="1600" dirty="0">
                <a:latin typeface="Arial"/>
                <a:cs typeface="Arial"/>
              </a:rPr>
              <a:t>el</a:t>
            </a:r>
            <a:r>
              <a:rPr sz="1600" spc="55" dirty="0">
                <a:latin typeface="Arial"/>
                <a:cs typeface="Arial"/>
              </a:rPr>
              <a:t> </a:t>
            </a:r>
            <a:r>
              <a:rPr sz="1600" dirty="0">
                <a:latin typeface="Arial"/>
                <a:cs typeface="Arial"/>
              </a:rPr>
              <a:t>punto</a:t>
            </a:r>
            <a:r>
              <a:rPr sz="1600" spc="50" dirty="0">
                <a:latin typeface="Arial"/>
                <a:cs typeface="Arial"/>
              </a:rPr>
              <a:t> </a:t>
            </a:r>
            <a:r>
              <a:rPr sz="1600" dirty="0">
                <a:latin typeface="Arial"/>
                <a:cs typeface="Arial"/>
              </a:rPr>
              <a:t>de</a:t>
            </a:r>
            <a:r>
              <a:rPr sz="1600" spc="45" dirty="0">
                <a:latin typeface="Arial"/>
                <a:cs typeface="Arial"/>
              </a:rPr>
              <a:t> </a:t>
            </a:r>
            <a:r>
              <a:rPr sz="1600" dirty="0">
                <a:latin typeface="Arial"/>
                <a:cs typeface="Arial"/>
              </a:rPr>
              <a:t>cortocircuito</a:t>
            </a:r>
            <a:r>
              <a:rPr sz="1600" spc="65" dirty="0">
                <a:latin typeface="Arial"/>
                <a:cs typeface="Arial"/>
              </a:rPr>
              <a:t> </a:t>
            </a:r>
            <a:r>
              <a:rPr sz="1600" dirty="0">
                <a:latin typeface="Arial"/>
                <a:cs typeface="Arial"/>
              </a:rPr>
              <a:t>y</a:t>
            </a:r>
            <a:r>
              <a:rPr sz="1600" spc="30" dirty="0">
                <a:latin typeface="Arial"/>
                <a:cs typeface="Arial"/>
              </a:rPr>
              <a:t> </a:t>
            </a:r>
            <a:r>
              <a:rPr sz="1600" spc="-25" dirty="0">
                <a:latin typeface="Arial"/>
                <a:cs typeface="Arial"/>
              </a:rPr>
              <a:t>el </a:t>
            </a:r>
            <a:r>
              <a:rPr sz="1600" dirty="0">
                <a:latin typeface="Arial"/>
                <a:cs typeface="Arial"/>
              </a:rPr>
              <a:t>punto</a:t>
            </a:r>
            <a:r>
              <a:rPr sz="1600" spc="-10" dirty="0">
                <a:latin typeface="Arial"/>
                <a:cs typeface="Arial"/>
              </a:rPr>
              <a:t> </a:t>
            </a:r>
            <a:r>
              <a:rPr sz="1600" dirty="0">
                <a:latin typeface="Arial"/>
                <a:cs typeface="Arial"/>
              </a:rPr>
              <a:t>de</a:t>
            </a:r>
            <a:r>
              <a:rPr sz="1600" spc="-25" dirty="0">
                <a:latin typeface="Arial"/>
                <a:cs typeface="Arial"/>
              </a:rPr>
              <a:t> </a:t>
            </a:r>
            <a:r>
              <a:rPr sz="1600" spc="-10" dirty="0">
                <a:latin typeface="Arial"/>
                <a:cs typeface="Arial"/>
              </a:rPr>
              <a:t>localización</a:t>
            </a:r>
            <a:r>
              <a:rPr sz="1600" spc="-45" dirty="0">
                <a:latin typeface="Arial"/>
                <a:cs typeface="Arial"/>
              </a:rPr>
              <a:t> </a:t>
            </a:r>
            <a:r>
              <a:rPr sz="1600" dirty="0">
                <a:latin typeface="Arial"/>
                <a:cs typeface="Arial"/>
              </a:rPr>
              <a:t>del</a:t>
            </a:r>
            <a:r>
              <a:rPr sz="1600" spc="-15" dirty="0">
                <a:latin typeface="Arial"/>
                <a:cs typeface="Arial"/>
              </a:rPr>
              <a:t> </a:t>
            </a:r>
            <a:r>
              <a:rPr sz="1600" spc="-10" dirty="0">
                <a:latin typeface="Arial"/>
                <a:cs typeface="Arial"/>
              </a:rPr>
              <a:t>registrador:</a:t>
            </a:r>
            <a:endParaRPr sz="1600">
              <a:latin typeface="Arial"/>
              <a:cs typeface="Arial"/>
            </a:endParaRPr>
          </a:p>
        </p:txBody>
      </p:sp>
      <p:pic>
        <p:nvPicPr>
          <p:cNvPr id="3" name="object 3"/>
          <p:cNvPicPr/>
          <p:nvPr/>
        </p:nvPicPr>
        <p:blipFill>
          <a:blip r:embed="rId2" cstate="print"/>
          <a:stretch>
            <a:fillRect/>
          </a:stretch>
        </p:blipFill>
        <p:spPr>
          <a:xfrm>
            <a:off x="2259805" y="2391085"/>
            <a:ext cx="5298016" cy="2643372"/>
          </a:xfrm>
          <a:prstGeom prst="rect">
            <a:avLst/>
          </a:prstGeom>
        </p:spPr>
      </p:pic>
      <p:sp>
        <p:nvSpPr>
          <p:cNvPr id="4" name="object 4"/>
          <p:cNvSpPr txBox="1"/>
          <p:nvPr/>
        </p:nvSpPr>
        <p:spPr>
          <a:xfrm>
            <a:off x="1105915" y="5185664"/>
            <a:ext cx="7349490" cy="100076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Obsérvese</a:t>
            </a:r>
            <a:r>
              <a:rPr sz="1600" spc="90" dirty="0">
                <a:latin typeface="Arial"/>
                <a:cs typeface="Arial"/>
              </a:rPr>
              <a:t> </a:t>
            </a:r>
            <a:r>
              <a:rPr sz="1600" dirty="0">
                <a:latin typeface="Arial"/>
                <a:cs typeface="Arial"/>
              </a:rPr>
              <a:t>en</a:t>
            </a:r>
            <a:r>
              <a:rPr sz="1600" spc="80" dirty="0">
                <a:latin typeface="Arial"/>
                <a:cs typeface="Arial"/>
              </a:rPr>
              <a:t> </a:t>
            </a:r>
            <a:r>
              <a:rPr sz="1600" dirty="0">
                <a:latin typeface="Arial"/>
                <a:cs typeface="Arial"/>
              </a:rPr>
              <a:t>este</a:t>
            </a:r>
            <a:r>
              <a:rPr sz="1600" spc="90" dirty="0">
                <a:latin typeface="Arial"/>
                <a:cs typeface="Arial"/>
              </a:rPr>
              <a:t> </a:t>
            </a:r>
            <a:r>
              <a:rPr sz="1600" dirty="0">
                <a:latin typeface="Arial"/>
                <a:cs typeface="Arial"/>
              </a:rPr>
              <a:t>caso</a:t>
            </a:r>
            <a:r>
              <a:rPr sz="1600" spc="90" dirty="0">
                <a:latin typeface="Arial"/>
                <a:cs typeface="Arial"/>
              </a:rPr>
              <a:t> </a:t>
            </a:r>
            <a:r>
              <a:rPr sz="1600" dirty="0">
                <a:latin typeface="Arial"/>
                <a:cs typeface="Arial"/>
              </a:rPr>
              <a:t>que</a:t>
            </a:r>
            <a:r>
              <a:rPr sz="1600" spc="80" dirty="0">
                <a:latin typeface="Arial"/>
                <a:cs typeface="Arial"/>
              </a:rPr>
              <a:t> </a:t>
            </a:r>
            <a:r>
              <a:rPr sz="1600" dirty="0">
                <a:latin typeface="Arial"/>
                <a:cs typeface="Arial"/>
              </a:rPr>
              <a:t>la</a:t>
            </a:r>
            <a:r>
              <a:rPr sz="1600" spc="85" dirty="0">
                <a:latin typeface="Arial"/>
                <a:cs typeface="Arial"/>
              </a:rPr>
              <a:t> </a:t>
            </a:r>
            <a:r>
              <a:rPr sz="1600" dirty="0">
                <a:latin typeface="Arial"/>
                <a:cs typeface="Arial"/>
              </a:rPr>
              <a:t>tensión</a:t>
            </a:r>
            <a:r>
              <a:rPr sz="1600" spc="85" dirty="0">
                <a:latin typeface="Arial"/>
                <a:cs typeface="Arial"/>
              </a:rPr>
              <a:t> </a:t>
            </a:r>
            <a:r>
              <a:rPr sz="1600" dirty="0">
                <a:latin typeface="Arial"/>
                <a:cs typeface="Arial"/>
              </a:rPr>
              <a:t>en</a:t>
            </a:r>
            <a:r>
              <a:rPr sz="1600" spc="75" dirty="0">
                <a:latin typeface="Arial"/>
                <a:cs typeface="Arial"/>
              </a:rPr>
              <a:t> </a:t>
            </a:r>
            <a:r>
              <a:rPr sz="1600" dirty="0">
                <a:latin typeface="Arial"/>
                <a:cs typeface="Arial"/>
              </a:rPr>
              <a:t>la</a:t>
            </a:r>
            <a:r>
              <a:rPr sz="1600" spc="80" dirty="0">
                <a:latin typeface="Arial"/>
                <a:cs typeface="Arial"/>
              </a:rPr>
              <a:t> </a:t>
            </a:r>
            <a:r>
              <a:rPr sz="1600" dirty="0">
                <a:latin typeface="Arial"/>
                <a:cs typeface="Arial"/>
              </a:rPr>
              <a:t>fase</a:t>
            </a:r>
            <a:r>
              <a:rPr sz="1600" spc="85" dirty="0">
                <a:latin typeface="Arial"/>
                <a:cs typeface="Arial"/>
              </a:rPr>
              <a:t> </a:t>
            </a:r>
            <a:r>
              <a:rPr sz="1600" dirty="0">
                <a:latin typeface="Arial"/>
                <a:cs typeface="Arial"/>
              </a:rPr>
              <a:t>A,</a:t>
            </a:r>
            <a:r>
              <a:rPr sz="1600" spc="80" dirty="0">
                <a:latin typeface="Arial"/>
                <a:cs typeface="Arial"/>
              </a:rPr>
              <a:t> </a:t>
            </a:r>
            <a:r>
              <a:rPr sz="1600" dirty="0">
                <a:latin typeface="Arial"/>
                <a:cs typeface="Arial"/>
              </a:rPr>
              <a:t>en</a:t>
            </a:r>
            <a:r>
              <a:rPr sz="1600" spc="80" dirty="0">
                <a:latin typeface="Arial"/>
                <a:cs typeface="Arial"/>
              </a:rPr>
              <a:t> </a:t>
            </a:r>
            <a:r>
              <a:rPr sz="1600" dirty="0">
                <a:latin typeface="Arial"/>
                <a:cs typeface="Arial"/>
              </a:rPr>
              <a:t>corto</a:t>
            </a:r>
            <a:r>
              <a:rPr sz="1600" spc="85" dirty="0">
                <a:latin typeface="Arial"/>
                <a:cs typeface="Arial"/>
              </a:rPr>
              <a:t> </a:t>
            </a:r>
            <a:r>
              <a:rPr sz="1600" dirty="0">
                <a:latin typeface="Arial"/>
                <a:cs typeface="Arial"/>
              </a:rPr>
              <a:t>circuito,</a:t>
            </a:r>
            <a:r>
              <a:rPr sz="1600" spc="95" dirty="0">
                <a:latin typeface="Arial"/>
                <a:cs typeface="Arial"/>
              </a:rPr>
              <a:t> </a:t>
            </a:r>
            <a:r>
              <a:rPr sz="1600" dirty="0">
                <a:latin typeface="Arial"/>
                <a:cs typeface="Arial"/>
              </a:rPr>
              <a:t>no</a:t>
            </a:r>
            <a:r>
              <a:rPr sz="1600" spc="85" dirty="0">
                <a:latin typeface="Arial"/>
                <a:cs typeface="Arial"/>
              </a:rPr>
              <a:t> </a:t>
            </a:r>
            <a:r>
              <a:rPr sz="1600" dirty="0">
                <a:latin typeface="Arial"/>
                <a:cs typeface="Arial"/>
              </a:rPr>
              <a:t>cae</a:t>
            </a:r>
            <a:r>
              <a:rPr sz="1600" spc="85" dirty="0">
                <a:latin typeface="Arial"/>
                <a:cs typeface="Arial"/>
              </a:rPr>
              <a:t> </a:t>
            </a:r>
            <a:r>
              <a:rPr sz="1600" spc="-50" dirty="0">
                <a:latin typeface="Arial"/>
                <a:cs typeface="Arial"/>
              </a:rPr>
              <a:t>a </a:t>
            </a:r>
            <a:r>
              <a:rPr sz="1600" dirty="0">
                <a:latin typeface="Arial"/>
                <a:cs typeface="Arial"/>
              </a:rPr>
              <a:t>cero,</a:t>
            </a:r>
            <a:r>
              <a:rPr sz="1600" spc="204" dirty="0">
                <a:latin typeface="Arial"/>
                <a:cs typeface="Arial"/>
              </a:rPr>
              <a:t> </a:t>
            </a:r>
            <a:r>
              <a:rPr sz="1600" dirty="0">
                <a:latin typeface="Arial"/>
                <a:cs typeface="Arial"/>
              </a:rPr>
              <a:t>lo</a:t>
            </a:r>
            <a:r>
              <a:rPr sz="1600" spc="204" dirty="0">
                <a:latin typeface="Arial"/>
                <a:cs typeface="Arial"/>
              </a:rPr>
              <a:t> </a:t>
            </a:r>
            <a:r>
              <a:rPr sz="1600" dirty="0">
                <a:latin typeface="Arial"/>
                <a:cs typeface="Arial"/>
              </a:rPr>
              <a:t>que</a:t>
            </a:r>
            <a:r>
              <a:rPr sz="1600" spc="204" dirty="0">
                <a:latin typeface="Arial"/>
                <a:cs typeface="Arial"/>
              </a:rPr>
              <a:t> </a:t>
            </a:r>
            <a:r>
              <a:rPr sz="1600" dirty="0">
                <a:latin typeface="Arial"/>
                <a:cs typeface="Arial"/>
              </a:rPr>
              <a:t>muestra</a:t>
            </a:r>
            <a:r>
              <a:rPr sz="1600" spc="204" dirty="0">
                <a:latin typeface="Arial"/>
                <a:cs typeface="Arial"/>
              </a:rPr>
              <a:t> </a:t>
            </a:r>
            <a:r>
              <a:rPr sz="1600" dirty="0">
                <a:latin typeface="Arial"/>
                <a:cs typeface="Arial"/>
              </a:rPr>
              <a:t>que</a:t>
            </a:r>
            <a:r>
              <a:rPr sz="1600" spc="204" dirty="0">
                <a:latin typeface="Arial"/>
                <a:cs typeface="Arial"/>
              </a:rPr>
              <a:t> </a:t>
            </a:r>
            <a:r>
              <a:rPr sz="1600" dirty="0">
                <a:latin typeface="Arial"/>
                <a:cs typeface="Arial"/>
              </a:rPr>
              <a:t>el</a:t>
            </a:r>
            <a:r>
              <a:rPr sz="1600" spc="210" dirty="0">
                <a:latin typeface="Arial"/>
                <a:cs typeface="Arial"/>
              </a:rPr>
              <a:t> </a:t>
            </a:r>
            <a:r>
              <a:rPr sz="1600" dirty="0">
                <a:latin typeface="Arial"/>
                <a:cs typeface="Arial"/>
              </a:rPr>
              <a:t>punto</a:t>
            </a:r>
            <a:r>
              <a:rPr sz="1600" spc="204" dirty="0">
                <a:latin typeface="Arial"/>
                <a:cs typeface="Arial"/>
              </a:rPr>
              <a:t> </a:t>
            </a:r>
            <a:r>
              <a:rPr sz="1600" dirty="0">
                <a:latin typeface="Arial"/>
                <a:cs typeface="Arial"/>
              </a:rPr>
              <a:t>de</a:t>
            </a:r>
            <a:r>
              <a:rPr sz="1600" spc="204" dirty="0">
                <a:latin typeface="Arial"/>
                <a:cs typeface="Arial"/>
              </a:rPr>
              <a:t> </a:t>
            </a:r>
            <a:r>
              <a:rPr sz="1600" dirty="0">
                <a:latin typeface="Arial"/>
                <a:cs typeface="Arial"/>
              </a:rPr>
              <a:t>cortocircuito</a:t>
            </a:r>
            <a:r>
              <a:rPr sz="1600" spc="210" dirty="0">
                <a:latin typeface="Arial"/>
                <a:cs typeface="Arial"/>
              </a:rPr>
              <a:t> </a:t>
            </a:r>
            <a:r>
              <a:rPr sz="1600" dirty="0">
                <a:latin typeface="Arial"/>
                <a:cs typeface="Arial"/>
              </a:rPr>
              <a:t>no</a:t>
            </a:r>
            <a:r>
              <a:rPr sz="1600" spc="204" dirty="0">
                <a:latin typeface="Arial"/>
                <a:cs typeface="Arial"/>
              </a:rPr>
              <a:t> </a:t>
            </a:r>
            <a:r>
              <a:rPr sz="1600" dirty="0">
                <a:latin typeface="Arial"/>
                <a:cs typeface="Arial"/>
              </a:rPr>
              <a:t>es</a:t>
            </a:r>
            <a:r>
              <a:rPr sz="1600" spc="210" dirty="0">
                <a:latin typeface="Arial"/>
                <a:cs typeface="Arial"/>
              </a:rPr>
              <a:t> </a:t>
            </a:r>
            <a:r>
              <a:rPr sz="1600" dirty="0">
                <a:latin typeface="Arial"/>
                <a:cs typeface="Arial"/>
              </a:rPr>
              <a:t>la</a:t>
            </a:r>
            <a:r>
              <a:rPr sz="1600" spc="204" dirty="0">
                <a:latin typeface="Arial"/>
                <a:cs typeface="Arial"/>
              </a:rPr>
              <a:t> </a:t>
            </a:r>
            <a:r>
              <a:rPr sz="1600" dirty="0">
                <a:latin typeface="Arial"/>
                <a:cs typeface="Arial"/>
              </a:rPr>
              <a:t>salida</a:t>
            </a:r>
            <a:r>
              <a:rPr sz="1600" spc="204" dirty="0">
                <a:latin typeface="Arial"/>
                <a:cs typeface="Arial"/>
              </a:rPr>
              <a:t> </a:t>
            </a:r>
            <a:r>
              <a:rPr sz="1600" dirty="0">
                <a:latin typeface="Arial"/>
                <a:cs typeface="Arial"/>
              </a:rPr>
              <a:t>de</a:t>
            </a:r>
            <a:r>
              <a:rPr sz="1600" spc="210" dirty="0">
                <a:latin typeface="Arial"/>
                <a:cs typeface="Arial"/>
              </a:rPr>
              <a:t> </a:t>
            </a:r>
            <a:r>
              <a:rPr sz="1600" dirty="0">
                <a:latin typeface="Arial"/>
                <a:cs typeface="Arial"/>
              </a:rPr>
              <a:t>la</a:t>
            </a:r>
            <a:r>
              <a:rPr sz="1600" spc="204" dirty="0">
                <a:latin typeface="Arial"/>
                <a:cs typeface="Arial"/>
              </a:rPr>
              <a:t> </a:t>
            </a:r>
            <a:r>
              <a:rPr sz="1600" spc="-10" dirty="0">
                <a:latin typeface="Arial"/>
                <a:cs typeface="Arial"/>
              </a:rPr>
              <a:t>línea. </a:t>
            </a:r>
            <a:r>
              <a:rPr sz="1600" dirty="0">
                <a:latin typeface="Arial"/>
                <a:cs typeface="Arial"/>
              </a:rPr>
              <a:t>Notar</a:t>
            </a:r>
            <a:r>
              <a:rPr sz="1600" spc="265" dirty="0">
                <a:latin typeface="Arial"/>
                <a:cs typeface="Arial"/>
              </a:rPr>
              <a:t> </a:t>
            </a:r>
            <a:r>
              <a:rPr sz="1600" dirty="0">
                <a:latin typeface="Arial"/>
                <a:cs typeface="Arial"/>
              </a:rPr>
              <a:t>que</a:t>
            </a:r>
            <a:r>
              <a:rPr sz="1600" spc="270" dirty="0">
                <a:latin typeface="Arial"/>
                <a:cs typeface="Arial"/>
              </a:rPr>
              <a:t> </a:t>
            </a:r>
            <a:r>
              <a:rPr sz="1600" dirty="0">
                <a:latin typeface="Arial"/>
                <a:cs typeface="Arial"/>
              </a:rPr>
              <a:t>las</a:t>
            </a:r>
            <a:r>
              <a:rPr sz="1600" spc="275" dirty="0">
                <a:latin typeface="Arial"/>
                <a:cs typeface="Arial"/>
              </a:rPr>
              <a:t> </a:t>
            </a:r>
            <a:r>
              <a:rPr sz="1600" dirty="0">
                <a:latin typeface="Arial"/>
                <a:cs typeface="Arial"/>
              </a:rPr>
              <a:t>corrientes</a:t>
            </a:r>
            <a:r>
              <a:rPr sz="1600" spc="285" dirty="0">
                <a:latin typeface="Arial"/>
                <a:cs typeface="Arial"/>
              </a:rPr>
              <a:t> </a:t>
            </a:r>
            <a:r>
              <a:rPr sz="1600" dirty="0">
                <a:latin typeface="Arial"/>
                <a:cs typeface="Arial"/>
              </a:rPr>
              <a:t>de</a:t>
            </a:r>
            <a:r>
              <a:rPr sz="1600" spc="270" dirty="0">
                <a:latin typeface="Arial"/>
                <a:cs typeface="Arial"/>
              </a:rPr>
              <a:t> </a:t>
            </a:r>
            <a:r>
              <a:rPr sz="1600" dirty="0">
                <a:latin typeface="Arial"/>
                <a:cs typeface="Arial"/>
              </a:rPr>
              <a:t>la</a:t>
            </a:r>
            <a:r>
              <a:rPr sz="1600" spc="265" dirty="0">
                <a:latin typeface="Arial"/>
                <a:cs typeface="Arial"/>
              </a:rPr>
              <a:t> </a:t>
            </a:r>
            <a:r>
              <a:rPr sz="1600" dirty="0">
                <a:latin typeface="Arial"/>
                <a:cs typeface="Arial"/>
              </a:rPr>
              <a:t>fase</a:t>
            </a:r>
            <a:r>
              <a:rPr sz="1600" spc="270" dirty="0">
                <a:latin typeface="Arial"/>
                <a:cs typeface="Arial"/>
              </a:rPr>
              <a:t> </a:t>
            </a:r>
            <a:r>
              <a:rPr sz="1600" dirty="0">
                <a:latin typeface="Arial"/>
                <a:cs typeface="Arial"/>
              </a:rPr>
              <a:t>A</a:t>
            </a:r>
            <a:r>
              <a:rPr sz="1600" spc="195" dirty="0">
                <a:latin typeface="Arial"/>
                <a:cs typeface="Arial"/>
              </a:rPr>
              <a:t> </a:t>
            </a:r>
            <a:r>
              <a:rPr sz="1600" dirty="0">
                <a:latin typeface="Arial"/>
                <a:cs typeface="Arial"/>
              </a:rPr>
              <a:t>y</a:t>
            </a:r>
            <a:r>
              <a:rPr sz="1600" spc="250" dirty="0">
                <a:latin typeface="Arial"/>
                <a:cs typeface="Arial"/>
              </a:rPr>
              <a:t> </a:t>
            </a:r>
            <a:r>
              <a:rPr sz="1600" dirty="0">
                <a:latin typeface="Arial"/>
                <a:cs typeface="Arial"/>
              </a:rPr>
              <a:t>de</a:t>
            </a:r>
            <a:r>
              <a:rPr sz="1600" spc="275" dirty="0">
                <a:latin typeface="Arial"/>
                <a:cs typeface="Arial"/>
              </a:rPr>
              <a:t> </a:t>
            </a:r>
            <a:r>
              <a:rPr sz="1600" dirty="0">
                <a:latin typeface="Arial"/>
                <a:cs typeface="Arial"/>
              </a:rPr>
              <a:t>tierra</a:t>
            </a:r>
            <a:r>
              <a:rPr sz="1600" spc="270" dirty="0">
                <a:latin typeface="Arial"/>
                <a:cs typeface="Arial"/>
              </a:rPr>
              <a:t> </a:t>
            </a:r>
            <a:r>
              <a:rPr sz="1600" dirty="0">
                <a:latin typeface="Arial"/>
                <a:cs typeface="Arial"/>
              </a:rPr>
              <a:t>(3.I0)</a:t>
            </a:r>
            <a:r>
              <a:rPr sz="1600" spc="265" dirty="0">
                <a:latin typeface="Arial"/>
                <a:cs typeface="Arial"/>
              </a:rPr>
              <a:t> </a:t>
            </a:r>
            <a:r>
              <a:rPr sz="1600" dirty="0">
                <a:latin typeface="Arial"/>
                <a:cs typeface="Arial"/>
              </a:rPr>
              <a:t>están</a:t>
            </a:r>
            <a:r>
              <a:rPr sz="1600" spc="275" dirty="0">
                <a:latin typeface="Arial"/>
                <a:cs typeface="Arial"/>
              </a:rPr>
              <a:t> </a:t>
            </a:r>
            <a:r>
              <a:rPr sz="1600" dirty="0">
                <a:latin typeface="Arial"/>
                <a:cs typeface="Arial"/>
              </a:rPr>
              <a:t>en</a:t>
            </a:r>
            <a:r>
              <a:rPr sz="1600" spc="270" dirty="0">
                <a:latin typeface="Arial"/>
                <a:cs typeface="Arial"/>
              </a:rPr>
              <a:t> </a:t>
            </a:r>
            <a:r>
              <a:rPr sz="1600" dirty="0">
                <a:latin typeface="Arial"/>
                <a:cs typeface="Arial"/>
              </a:rPr>
              <a:t>fase,</a:t>
            </a:r>
            <a:r>
              <a:rPr sz="1600" spc="265" dirty="0">
                <a:latin typeface="Arial"/>
                <a:cs typeface="Arial"/>
              </a:rPr>
              <a:t> </a:t>
            </a:r>
            <a:r>
              <a:rPr sz="1600" dirty="0">
                <a:latin typeface="Arial"/>
                <a:cs typeface="Arial"/>
              </a:rPr>
              <a:t>lo</a:t>
            </a:r>
            <a:r>
              <a:rPr sz="1600" spc="270" dirty="0">
                <a:latin typeface="Arial"/>
                <a:cs typeface="Arial"/>
              </a:rPr>
              <a:t> </a:t>
            </a:r>
            <a:r>
              <a:rPr sz="1600" spc="-25" dirty="0">
                <a:latin typeface="Arial"/>
                <a:cs typeface="Arial"/>
              </a:rPr>
              <a:t>que </a:t>
            </a:r>
            <a:r>
              <a:rPr sz="1600" dirty="0">
                <a:latin typeface="Arial"/>
                <a:cs typeface="Arial"/>
              </a:rPr>
              <a:t>refuerza</a:t>
            </a:r>
            <a:r>
              <a:rPr sz="1600" spc="-10" dirty="0">
                <a:latin typeface="Arial"/>
                <a:cs typeface="Arial"/>
              </a:rPr>
              <a:t> </a:t>
            </a:r>
            <a:r>
              <a:rPr sz="1600" dirty="0">
                <a:latin typeface="Arial"/>
                <a:cs typeface="Arial"/>
              </a:rPr>
              <a:t>el</a:t>
            </a:r>
            <a:r>
              <a:rPr sz="1600" spc="-35" dirty="0">
                <a:latin typeface="Arial"/>
                <a:cs typeface="Arial"/>
              </a:rPr>
              <a:t> </a:t>
            </a:r>
            <a:r>
              <a:rPr sz="1600" dirty="0">
                <a:latin typeface="Arial"/>
                <a:cs typeface="Arial"/>
              </a:rPr>
              <a:t>hecho</a:t>
            </a:r>
            <a:r>
              <a:rPr sz="1600" spc="-30"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que</a:t>
            </a:r>
            <a:r>
              <a:rPr sz="1600" spc="-25" dirty="0">
                <a:latin typeface="Arial"/>
                <a:cs typeface="Arial"/>
              </a:rPr>
              <a:t> </a:t>
            </a:r>
            <a:r>
              <a:rPr sz="1600" dirty="0">
                <a:latin typeface="Arial"/>
                <a:cs typeface="Arial"/>
              </a:rPr>
              <a:t>el</a:t>
            </a:r>
            <a:r>
              <a:rPr sz="1600" spc="-40" dirty="0">
                <a:latin typeface="Arial"/>
                <a:cs typeface="Arial"/>
              </a:rPr>
              <a:t> </a:t>
            </a:r>
            <a:r>
              <a:rPr sz="1600" dirty="0">
                <a:latin typeface="Arial"/>
                <a:cs typeface="Arial"/>
              </a:rPr>
              <a:t>cortocircuito</a:t>
            </a:r>
            <a:r>
              <a:rPr sz="1600" spc="-30" dirty="0">
                <a:latin typeface="Arial"/>
                <a:cs typeface="Arial"/>
              </a:rPr>
              <a:t> </a:t>
            </a:r>
            <a:r>
              <a:rPr sz="1600" dirty="0">
                <a:latin typeface="Arial"/>
                <a:cs typeface="Arial"/>
              </a:rPr>
              <a:t>es</a:t>
            </a:r>
            <a:r>
              <a:rPr sz="1600" spc="-20" dirty="0">
                <a:latin typeface="Arial"/>
                <a:cs typeface="Arial"/>
              </a:rPr>
              <a:t> </a:t>
            </a:r>
            <a:r>
              <a:rPr sz="1600" dirty="0">
                <a:latin typeface="Arial"/>
                <a:cs typeface="Arial"/>
              </a:rPr>
              <a:t>de</a:t>
            </a:r>
            <a:r>
              <a:rPr sz="1600" spc="-35" dirty="0">
                <a:latin typeface="Arial"/>
                <a:cs typeface="Arial"/>
              </a:rPr>
              <a:t> </a:t>
            </a:r>
            <a:r>
              <a:rPr sz="1600" dirty="0">
                <a:latin typeface="Arial"/>
                <a:cs typeface="Arial"/>
              </a:rPr>
              <a:t>tipo</a:t>
            </a:r>
            <a:r>
              <a:rPr sz="1600" spc="-30" dirty="0">
                <a:latin typeface="Arial"/>
                <a:cs typeface="Arial"/>
              </a:rPr>
              <a:t> </a:t>
            </a:r>
            <a:r>
              <a:rPr sz="1600" spc="-10" dirty="0">
                <a:latin typeface="Arial"/>
                <a:cs typeface="Arial"/>
              </a:rPr>
              <a:t>fase-tierra.</a:t>
            </a:r>
            <a:endParaRPr sz="16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607565"/>
            <a:ext cx="4059554" cy="391160"/>
          </a:xfrm>
          <a:prstGeom prst="rect">
            <a:avLst/>
          </a:prstGeom>
        </p:spPr>
        <p:txBody>
          <a:bodyPr vert="horz" wrap="square" lIns="0" tIns="12700" rIns="0" bIns="0" rtlCol="0">
            <a:spAutoFit/>
          </a:bodyPr>
          <a:lstStyle/>
          <a:p>
            <a:pPr marL="12700">
              <a:lnSpc>
                <a:spcPct val="100000"/>
              </a:lnSpc>
              <a:spcBef>
                <a:spcPts val="100"/>
              </a:spcBef>
            </a:pPr>
            <a:r>
              <a:rPr sz="2400" b="0" u="sng" dirty="0">
                <a:solidFill>
                  <a:srgbClr val="000000"/>
                </a:solidFill>
                <a:uFill>
                  <a:solidFill>
                    <a:srgbClr val="000000"/>
                  </a:solidFill>
                </a:uFill>
                <a:latin typeface="Arial"/>
                <a:cs typeface="Arial"/>
              </a:rPr>
              <a:t>Ejemplo</a:t>
            </a:r>
            <a:r>
              <a:rPr sz="2400" b="0" u="sng" spc="-5" dirty="0">
                <a:solidFill>
                  <a:srgbClr val="000000"/>
                </a:solidFill>
                <a:uFill>
                  <a:solidFill>
                    <a:srgbClr val="000000"/>
                  </a:solidFill>
                </a:uFill>
                <a:latin typeface="Arial"/>
                <a:cs typeface="Arial"/>
              </a:rPr>
              <a:t> </a:t>
            </a:r>
            <a:r>
              <a:rPr sz="2400" b="0" u="sng" dirty="0">
                <a:solidFill>
                  <a:srgbClr val="000000"/>
                </a:solidFill>
                <a:uFill>
                  <a:solidFill>
                    <a:srgbClr val="000000"/>
                  </a:solidFill>
                </a:uFill>
                <a:latin typeface="Arial"/>
                <a:cs typeface="Arial"/>
              </a:rPr>
              <a:t>de</a:t>
            </a:r>
            <a:r>
              <a:rPr sz="2400" b="0" u="sng" spc="-10" dirty="0">
                <a:solidFill>
                  <a:srgbClr val="000000"/>
                </a:solidFill>
                <a:uFill>
                  <a:solidFill>
                    <a:srgbClr val="000000"/>
                  </a:solidFill>
                </a:uFill>
                <a:latin typeface="Arial"/>
                <a:cs typeface="Arial"/>
              </a:rPr>
              <a:t> </a:t>
            </a:r>
            <a:r>
              <a:rPr sz="2400" b="0" u="sng" dirty="0">
                <a:solidFill>
                  <a:srgbClr val="000000"/>
                </a:solidFill>
                <a:uFill>
                  <a:solidFill>
                    <a:srgbClr val="000000"/>
                  </a:solidFill>
                </a:uFill>
                <a:latin typeface="Arial"/>
                <a:cs typeface="Arial"/>
              </a:rPr>
              <a:t>Oscilograma</a:t>
            </a:r>
            <a:r>
              <a:rPr sz="2400" b="0" u="sng" spc="10" dirty="0">
                <a:solidFill>
                  <a:srgbClr val="000000"/>
                </a:solidFill>
                <a:uFill>
                  <a:solidFill>
                    <a:srgbClr val="000000"/>
                  </a:solidFill>
                </a:uFill>
                <a:latin typeface="Arial"/>
                <a:cs typeface="Arial"/>
              </a:rPr>
              <a:t> </a:t>
            </a:r>
            <a:r>
              <a:rPr sz="2400" b="0" u="sng" spc="-20" dirty="0">
                <a:solidFill>
                  <a:srgbClr val="000000"/>
                </a:solidFill>
                <a:uFill>
                  <a:solidFill>
                    <a:srgbClr val="000000"/>
                  </a:solidFill>
                </a:uFill>
                <a:latin typeface="Arial"/>
                <a:cs typeface="Arial"/>
              </a:rPr>
              <a:t>Real</a:t>
            </a:r>
            <a:endParaRPr sz="2400">
              <a:latin typeface="Arial"/>
              <a:cs typeface="Arial"/>
            </a:endParaRPr>
          </a:p>
        </p:txBody>
      </p:sp>
      <p:pic>
        <p:nvPicPr>
          <p:cNvPr id="3" name="object 3"/>
          <p:cNvPicPr/>
          <p:nvPr/>
        </p:nvPicPr>
        <p:blipFill>
          <a:blip r:embed="rId2" cstate="print"/>
          <a:stretch>
            <a:fillRect/>
          </a:stretch>
        </p:blipFill>
        <p:spPr>
          <a:xfrm>
            <a:off x="397786" y="3205533"/>
            <a:ext cx="2983856" cy="1161290"/>
          </a:xfrm>
          <a:prstGeom prst="rect">
            <a:avLst/>
          </a:prstGeom>
        </p:spPr>
      </p:pic>
      <p:pic>
        <p:nvPicPr>
          <p:cNvPr id="4" name="object 4"/>
          <p:cNvPicPr/>
          <p:nvPr/>
        </p:nvPicPr>
        <p:blipFill>
          <a:blip r:embed="rId3" cstate="print"/>
          <a:stretch>
            <a:fillRect/>
          </a:stretch>
        </p:blipFill>
        <p:spPr>
          <a:xfrm>
            <a:off x="3512766" y="2316856"/>
            <a:ext cx="5105598" cy="2829942"/>
          </a:xfrm>
          <a:prstGeom prst="rect">
            <a:avLst/>
          </a:prstGeom>
        </p:spPr>
      </p:pic>
      <p:sp>
        <p:nvSpPr>
          <p:cNvPr id="5" name="object 5"/>
          <p:cNvSpPr txBox="1"/>
          <p:nvPr/>
        </p:nvSpPr>
        <p:spPr>
          <a:xfrm>
            <a:off x="1105915" y="5400243"/>
            <a:ext cx="7350125" cy="666115"/>
          </a:xfrm>
          <a:prstGeom prst="rect">
            <a:avLst/>
          </a:prstGeom>
        </p:spPr>
        <p:txBody>
          <a:bodyPr vert="horz" wrap="square" lIns="0" tIns="12700" rIns="0" bIns="0" rtlCol="0">
            <a:spAutoFit/>
          </a:bodyPr>
          <a:lstStyle/>
          <a:p>
            <a:pPr marL="12700" marR="5080" algn="just">
              <a:lnSpc>
                <a:spcPct val="100000"/>
              </a:lnSpc>
              <a:spcBef>
                <a:spcPts val="100"/>
              </a:spcBef>
            </a:pPr>
            <a:r>
              <a:rPr sz="1400" dirty="0">
                <a:latin typeface="Arial"/>
                <a:cs typeface="Arial"/>
              </a:rPr>
              <a:t>El</a:t>
            </a:r>
            <a:r>
              <a:rPr sz="1400" spc="30" dirty="0">
                <a:latin typeface="Arial"/>
                <a:cs typeface="Arial"/>
              </a:rPr>
              <a:t> </a:t>
            </a:r>
            <a:r>
              <a:rPr sz="1400" dirty="0">
                <a:latin typeface="Arial"/>
                <a:cs typeface="Arial"/>
              </a:rPr>
              <a:t>ejemplo</a:t>
            </a:r>
            <a:r>
              <a:rPr sz="1400" spc="30" dirty="0">
                <a:latin typeface="Arial"/>
                <a:cs typeface="Arial"/>
              </a:rPr>
              <a:t> </a:t>
            </a:r>
            <a:r>
              <a:rPr sz="1400" dirty="0">
                <a:latin typeface="Arial"/>
                <a:cs typeface="Arial"/>
              </a:rPr>
              <a:t>es</a:t>
            </a:r>
            <a:r>
              <a:rPr sz="1400" spc="35"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una</a:t>
            </a:r>
            <a:r>
              <a:rPr sz="1400" spc="15" dirty="0">
                <a:latin typeface="Arial"/>
                <a:cs typeface="Arial"/>
              </a:rPr>
              <a:t> </a:t>
            </a:r>
            <a:r>
              <a:rPr sz="1400" dirty="0">
                <a:latin typeface="Arial"/>
                <a:cs typeface="Arial"/>
              </a:rPr>
              <a:t>salida</a:t>
            </a:r>
            <a:r>
              <a:rPr sz="1400" spc="30" dirty="0">
                <a:latin typeface="Arial"/>
                <a:cs typeface="Arial"/>
              </a:rPr>
              <a:t> </a:t>
            </a:r>
            <a:r>
              <a:rPr sz="1400" dirty="0">
                <a:latin typeface="Arial"/>
                <a:cs typeface="Arial"/>
              </a:rPr>
              <a:t>de</a:t>
            </a:r>
            <a:r>
              <a:rPr sz="1400" spc="30" dirty="0">
                <a:latin typeface="Arial"/>
                <a:cs typeface="Arial"/>
              </a:rPr>
              <a:t> </a:t>
            </a:r>
            <a:r>
              <a:rPr sz="1400" dirty="0">
                <a:latin typeface="Arial"/>
                <a:cs typeface="Arial"/>
              </a:rPr>
              <a:t>línea</a:t>
            </a:r>
            <a:r>
              <a:rPr sz="1400" spc="15"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transmisión</a:t>
            </a:r>
            <a:r>
              <a:rPr sz="1400" spc="25"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230</a:t>
            </a:r>
            <a:r>
              <a:rPr sz="1400" spc="15" dirty="0">
                <a:latin typeface="Arial"/>
                <a:cs typeface="Arial"/>
              </a:rPr>
              <a:t> </a:t>
            </a:r>
            <a:r>
              <a:rPr sz="1400" dirty="0">
                <a:latin typeface="Arial"/>
                <a:cs typeface="Arial"/>
              </a:rPr>
              <a:t>kV</a:t>
            </a:r>
            <a:r>
              <a:rPr sz="1400" spc="25" dirty="0">
                <a:latin typeface="Arial"/>
                <a:cs typeface="Arial"/>
              </a:rPr>
              <a:t> </a:t>
            </a:r>
            <a:r>
              <a:rPr sz="1400" dirty="0">
                <a:latin typeface="Arial"/>
                <a:cs typeface="Arial"/>
              </a:rPr>
              <a:t>y</a:t>
            </a:r>
            <a:r>
              <a:rPr sz="1400" spc="25" dirty="0">
                <a:latin typeface="Arial"/>
                <a:cs typeface="Arial"/>
              </a:rPr>
              <a:t> </a:t>
            </a:r>
            <a:r>
              <a:rPr sz="1400" dirty="0">
                <a:latin typeface="Arial"/>
                <a:cs typeface="Arial"/>
              </a:rPr>
              <a:t>el</a:t>
            </a:r>
            <a:r>
              <a:rPr sz="1400" spc="15" dirty="0">
                <a:latin typeface="Arial"/>
                <a:cs typeface="Arial"/>
              </a:rPr>
              <a:t> </a:t>
            </a:r>
            <a:r>
              <a:rPr sz="1400" dirty="0">
                <a:latin typeface="Arial"/>
                <a:cs typeface="Arial"/>
              </a:rPr>
              <a:t>oscilograma</a:t>
            </a:r>
            <a:r>
              <a:rPr sz="1400" spc="20" dirty="0">
                <a:latin typeface="Arial"/>
                <a:cs typeface="Arial"/>
              </a:rPr>
              <a:t> </a:t>
            </a:r>
            <a:r>
              <a:rPr sz="1400" dirty="0">
                <a:latin typeface="Arial"/>
                <a:cs typeface="Arial"/>
              </a:rPr>
              <a:t>proviene</a:t>
            </a:r>
            <a:r>
              <a:rPr sz="1400" spc="30" dirty="0">
                <a:latin typeface="Arial"/>
                <a:cs typeface="Arial"/>
              </a:rPr>
              <a:t> </a:t>
            </a:r>
            <a:r>
              <a:rPr sz="1400" spc="-25" dirty="0">
                <a:latin typeface="Arial"/>
                <a:cs typeface="Arial"/>
              </a:rPr>
              <a:t>de </a:t>
            </a:r>
            <a:r>
              <a:rPr sz="1400" dirty="0">
                <a:latin typeface="Arial"/>
                <a:cs typeface="Arial"/>
              </a:rPr>
              <a:t>un</a:t>
            </a:r>
            <a:r>
              <a:rPr sz="1400" spc="-40" dirty="0">
                <a:latin typeface="Arial"/>
                <a:cs typeface="Arial"/>
              </a:rPr>
              <a:t> </a:t>
            </a:r>
            <a:r>
              <a:rPr sz="1400" dirty="0">
                <a:latin typeface="Arial"/>
                <a:cs typeface="Arial"/>
              </a:rPr>
              <a:t>registrador</a:t>
            </a:r>
            <a:r>
              <a:rPr sz="1400" spc="-30" dirty="0">
                <a:latin typeface="Arial"/>
                <a:cs typeface="Arial"/>
              </a:rPr>
              <a:t> </a:t>
            </a:r>
            <a:r>
              <a:rPr sz="1400" dirty="0">
                <a:latin typeface="Arial"/>
                <a:cs typeface="Arial"/>
              </a:rPr>
              <a:t>“stand</a:t>
            </a:r>
            <a:r>
              <a:rPr sz="1400" spc="-20" dirty="0">
                <a:latin typeface="Arial"/>
                <a:cs typeface="Arial"/>
              </a:rPr>
              <a:t> </a:t>
            </a:r>
            <a:r>
              <a:rPr sz="1400" dirty="0">
                <a:latin typeface="Arial"/>
                <a:cs typeface="Arial"/>
              </a:rPr>
              <a:t>alone”.</a:t>
            </a:r>
            <a:r>
              <a:rPr sz="1400" spc="-15" dirty="0">
                <a:latin typeface="Arial"/>
                <a:cs typeface="Arial"/>
              </a:rPr>
              <a:t> </a:t>
            </a:r>
            <a:r>
              <a:rPr sz="1400" dirty="0">
                <a:latin typeface="Arial"/>
                <a:cs typeface="Arial"/>
              </a:rPr>
              <a:t>El</a:t>
            </a:r>
            <a:r>
              <a:rPr sz="1400" spc="-30" dirty="0">
                <a:latin typeface="Arial"/>
                <a:cs typeface="Arial"/>
              </a:rPr>
              <a:t> </a:t>
            </a:r>
            <a:r>
              <a:rPr sz="1400" dirty="0">
                <a:latin typeface="Arial"/>
                <a:cs typeface="Arial"/>
              </a:rPr>
              <a:t>transitorio</a:t>
            </a:r>
            <a:r>
              <a:rPr sz="1400" spc="-30" dirty="0">
                <a:latin typeface="Arial"/>
                <a:cs typeface="Arial"/>
              </a:rPr>
              <a:t> </a:t>
            </a:r>
            <a:r>
              <a:rPr sz="1400" dirty="0">
                <a:latin typeface="Arial"/>
                <a:cs typeface="Arial"/>
              </a:rPr>
              <a:t>en</a:t>
            </a:r>
            <a:r>
              <a:rPr sz="1400" spc="-25" dirty="0">
                <a:latin typeface="Arial"/>
                <a:cs typeface="Arial"/>
              </a:rPr>
              <a:t> </a:t>
            </a:r>
            <a:r>
              <a:rPr sz="1400" dirty="0">
                <a:latin typeface="Arial"/>
                <a:cs typeface="Arial"/>
              </a:rPr>
              <a:t>alta</a:t>
            </a:r>
            <a:r>
              <a:rPr sz="1400" spc="-30" dirty="0">
                <a:latin typeface="Arial"/>
                <a:cs typeface="Arial"/>
              </a:rPr>
              <a:t> </a:t>
            </a:r>
            <a:r>
              <a:rPr sz="1400" dirty="0">
                <a:latin typeface="Arial"/>
                <a:cs typeface="Arial"/>
              </a:rPr>
              <a:t>frecuencia</a:t>
            </a:r>
            <a:r>
              <a:rPr sz="1400" spc="-15" dirty="0">
                <a:latin typeface="Arial"/>
                <a:cs typeface="Arial"/>
              </a:rPr>
              <a:t> </a:t>
            </a:r>
            <a:r>
              <a:rPr sz="1400" dirty="0">
                <a:latin typeface="Arial"/>
                <a:cs typeface="Arial"/>
              </a:rPr>
              <a:t>puede</a:t>
            </a:r>
            <a:r>
              <a:rPr sz="1400" spc="-30" dirty="0">
                <a:latin typeface="Arial"/>
                <a:cs typeface="Arial"/>
              </a:rPr>
              <a:t> </a:t>
            </a:r>
            <a:r>
              <a:rPr sz="1400" dirty="0">
                <a:latin typeface="Arial"/>
                <a:cs typeface="Arial"/>
              </a:rPr>
              <a:t>ser</a:t>
            </a:r>
            <a:r>
              <a:rPr sz="1400" spc="-30" dirty="0">
                <a:latin typeface="Arial"/>
                <a:cs typeface="Arial"/>
              </a:rPr>
              <a:t> </a:t>
            </a:r>
            <a:r>
              <a:rPr sz="1400" dirty="0">
                <a:latin typeface="Arial"/>
                <a:cs typeface="Arial"/>
              </a:rPr>
              <a:t>observada</a:t>
            </a:r>
            <a:r>
              <a:rPr sz="1400" spc="-30" dirty="0">
                <a:latin typeface="Arial"/>
                <a:cs typeface="Arial"/>
              </a:rPr>
              <a:t> </a:t>
            </a:r>
            <a:r>
              <a:rPr sz="1400" dirty="0">
                <a:latin typeface="Arial"/>
                <a:cs typeface="Arial"/>
              </a:rPr>
              <a:t>en</a:t>
            </a:r>
            <a:r>
              <a:rPr sz="1400" spc="-20" dirty="0">
                <a:latin typeface="Arial"/>
                <a:cs typeface="Arial"/>
              </a:rPr>
              <a:t> </a:t>
            </a:r>
            <a:r>
              <a:rPr sz="1400" dirty="0">
                <a:latin typeface="Arial"/>
                <a:cs typeface="Arial"/>
              </a:rPr>
              <a:t>la</a:t>
            </a:r>
            <a:r>
              <a:rPr sz="1400" spc="-25" dirty="0">
                <a:latin typeface="Arial"/>
                <a:cs typeface="Arial"/>
              </a:rPr>
              <a:t> </a:t>
            </a:r>
            <a:r>
              <a:rPr sz="1400" spc="-20" dirty="0">
                <a:latin typeface="Arial"/>
                <a:cs typeface="Arial"/>
              </a:rPr>
              <a:t>onda </a:t>
            </a:r>
            <a:r>
              <a:rPr sz="1400" dirty="0">
                <a:latin typeface="Arial"/>
                <a:cs typeface="Arial"/>
              </a:rPr>
              <a:t>de</a:t>
            </a:r>
            <a:r>
              <a:rPr sz="1400" spc="-45" dirty="0">
                <a:latin typeface="Arial"/>
                <a:cs typeface="Arial"/>
              </a:rPr>
              <a:t> </a:t>
            </a:r>
            <a:r>
              <a:rPr sz="1400" dirty="0">
                <a:latin typeface="Arial"/>
                <a:cs typeface="Arial"/>
              </a:rPr>
              <a:t>tensión</a:t>
            </a:r>
            <a:r>
              <a:rPr sz="1400" spc="-35" dirty="0">
                <a:latin typeface="Arial"/>
                <a:cs typeface="Arial"/>
              </a:rPr>
              <a:t> </a:t>
            </a:r>
            <a:r>
              <a:rPr sz="1400" dirty="0">
                <a:latin typeface="Arial"/>
                <a:cs typeface="Arial"/>
              </a:rPr>
              <a:t>de</a:t>
            </a:r>
            <a:r>
              <a:rPr sz="1400" spc="-30" dirty="0">
                <a:latin typeface="Arial"/>
                <a:cs typeface="Arial"/>
              </a:rPr>
              <a:t> </a:t>
            </a:r>
            <a:r>
              <a:rPr sz="1400" dirty="0">
                <a:latin typeface="Arial"/>
                <a:cs typeface="Arial"/>
              </a:rPr>
              <a:t>la</a:t>
            </a:r>
            <a:r>
              <a:rPr sz="1400" spc="-25" dirty="0">
                <a:latin typeface="Arial"/>
                <a:cs typeface="Arial"/>
              </a:rPr>
              <a:t> </a:t>
            </a:r>
            <a:r>
              <a:rPr sz="1400" dirty="0">
                <a:latin typeface="Arial"/>
                <a:cs typeface="Arial"/>
              </a:rPr>
              <a:t>fase</a:t>
            </a:r>
            <a:r>
              <a:rPr sz="1400" spc="-40" dirty="0">
                <a:latin typeface="Arial"/>
                <a:cs typeface="Arial"/>
              </a:rPr>
              <a:t> </a:t>
            </a:r>
            <a:r>
              <a:rPr sz="1400" dirty="0">
                <a:latin typeface="Arial"/>
                <a:cs typeface="Arial"/>
              </a:rPr>
              <a:t>donde</a:t>
            </a:r>
            <a:r>
              <a:rPr sz="1400" spc="-40" dirty="0">
                <a:latin typeface="Arial"/>
                <a:cs typeface="Arial"/>
              </a:rPr>
              <a:t> </a:t>
            </a:r>
            <a:r>
              <a:rPr sz="1400" dirty="0">
                <a:latin typeface="Arial"/>
                <a:cs typeface="Arial"/>
              </a:rPr>
              <a:t>ocurre</a:t>
            </a:r>
            <a:r>
              <a:rPr sz="1400" spc="-35" dirty="0">
                <a:latin typeface="Arial"/>
                <a:cs typeface="Arial"/>
              </a:rPr>
              <a:t> </a:t>
            </a:r>
            <a:r>
              <a:rPr sz="1400" dirty="0">
                <a:latin typeface="Arial"/>
                <a:cs typeface="Arial"/>
              </a:rPr>
              <a:t>el</a:t>
            </a:r>
            <a:r>
              <a:rPr sz="1400" spc="-20" dirty="0">
                <a:latin typeface="Arial"/>
                <a:cs typeface="Arial"/>
              </a:rPr>
              <a:t> </a:t>
            </a:r>
            <a:r>
              <a:rPr sz="1400" dirty="0">
                <a:latin typeface="Arial"/>
                <a:cs typeface="Arial"/>
              </a:rPr>
              <a:t>corto</a:t>
            </a:r>
            <a:r>
              <a:rPr sz="1400" spc="-45" dirty="0">
                <a:latin typeface="Arial"/>
                <a:cs typeface="Arial"/>
              </a:rPr>
              <a:t> </a:t>
            </a:r>
            <a:r>
              <a:rPr sz="1400" spc="-10" dirty="0">
                <a:latin typeface="Arial"/>
                <a:cs typeface="Arial"/>
              </a:rPr>
              <a:t>circuito.</a:t>
            </a:r>
            <a:endParaRPr sz="14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5547" y="1458467"/>
            <a:ext cx="1838325" cy="570230"/>
            <a:chOff x="955547" y="1458467"/>
            <a:chExt cx="1838325" cy="570230"/>
          </a:xfrm>
        </p:grpSpPr>
        <p:pic>
          <p:nvPicPr>
            <p:cNvPr id="3" name="object 3"/>
            <p:cNvPicPr/>
            <p:nvPr/>
          </p:nvPicPr>
          <p:blipFill>
            <a:blip r:embed="rId2" cstate="print"/>
            <a:stretch>
              <a:fillRect/>
            </a:stretch>
          </p:blipFill>
          <p:spPr>
            <a:xfrm>
              <a:off x="982448" y="1604381"/>
              <a:ext cx="150401" cy="214310"/>
            </a:xfrm>
            <a:prstGeom prst="rect">
              <a:avLst/>
            </a:prstGeom>
          </p:spPr>
        </p:pic>
        <p:pic>
          <p:nvPicPr>
            <p:cNvPr id="4" name="object 4"/>
            <p:cNvPicPr/>
            <p:nvPr/>
          </p:nvPicPr>
          <p:blipFill>
            <a:blip r:embed="rId3" cstate="print"/>
            <a:stretch>
              <a:fillRect/>
            </a:stretch>
          </p:blipFill>
          <p:spPr>
            <a:xfrm>
              <a:off x="955547" y="1458467"/>
              <a:ext cx="411479" cy="569976"/>
            </a:xfrm>
            <a:prstGeom prst="rect">
              <a:avLst/>
            </a:prstGeom>
          </p:spPr>
        </p:pic>
        <p:pic>
          <p:nvPicPr>
            <p:cNvPr id="5" name="object 5"/>
            <p:cNvPicPr/>
            <p:nvPr/>
          </p:nvPicPr>
          <p:blipFill>
            <a:blip r:embed="rId4" cstate="print"/>
            <a:stretch>
              <a:fillRect/>
            </a:stretch>
          </p:blipFill>
          <p:spPr>
            <a:xfrm>
              <a:off x="1025651" y="1458467"/>
              <a:ext cx="483108" cy="569976"/>
            </a:xfrm>
            <a:prstGeom prst="rect">
              <a:avLst/>
            </a:prstGeom>
          </p:spPr>
        </p:pic>
        <p:pic>
          <p:nvPicPr>
            <p:cNvPr id="6" name="object 6"/>
            <p:cNvPicPr/>
            <p:nvPr/>
          </p:nvPicPr>
          <p:blipFill>
            <a:blip r:embed="rId5" cstate="print"/>
            <a:stretch>
              <a:fillRect/>
            </a:stretch>
          </p:blipFill>
          <p:spPr>
            <a:xfrm>
              <a:off x="1235963" y="1458467"/>
              <a:ext cx="1557527" cy="569976"/>
            </a:xfrm>
            <a:prstGeom prst="rect">
              <a:avLst/>
            </a:prstGeom>
          </p:spPr>
        </p:pic>
      </p:grpSp>
      <p:sp>
        <p:nvSpPr>
          <p:cNvPr id="7" name="object 7"/>
          <p:cNvSpPr txBox="1">
            <a:spLocks noGrp="1"/>
          </p:cNvSpPr>
          <p:nvPr>
            <p:ph type="title"/>
          </p:nvPr>
        </p:nvSpPr>
        <p:spPr>
          <a:xfrm>
            <a:off x="961440" y="1521917"/>
            <a:ext cx="1664335" cy="331470"/>
          </a:xfrm>
          <a:prstGeom prst="rect">
            <a:avLst/>
          </a:prstGeom>
        </p:spPr>
        <p:txBody>
          <a:bodyPr vert="horz" wrap="square" lIns="0" tIns="13335" rIns="0" bIns="0" rtlCol="0">
            <a:spAutoFit/>
          </a:bodyPr>
          <a:lstStyle/>
          <a:p>
            <a:pPr marL="12700">
              <a:lnSpc>
                <a:spcPct val="100000"/>
              </a:lnSpc>
              <a:spcBef>
                <a:spcPts val="105"/>
              </a:spcBef>
            </a:pPr>
            <a:r>
              <a:rPr sz="2000" dirty="0"/>
              <a:t>3.3</a:t>
            </a:r>
            <a:r>
              <a:rPr sz="2000" spc="-25" dirty="0"/>
              <a:t> </a:t>
            </a:r>
            <a:r>
              <a:rPr sz="2000" spc="-10" dirty="0"/>
              <a:t>BIFÁSICO</a:t>
            </a:r>
            <a:endParaRPr sz="2000"/>
          </a:p>
        </p:txBody>
      </p:sp>
      <p:sp>
        <p:nvSpPr>
          <p:cNvPr id="8" name="object 8"/>
          <p:cNvSpPr txBox="1"/>
          <p:nvPr/>
        </p:nvSpPr>
        <p:spPr>
          <a:xfrm>
            <a:off x="961439" y="1844916"/>
            <a:ext cx="7348855" cy="911860"/>
          </a:xfrm>
          <a:prstGeom prst="rect">
            <a:avLst/>
          </a:prstGeom>
        </p:spPr>
        <p:txBody>
          <a:bodyPr vert="horz" wrap="square" lIns="0" tIns="149860" rIns="0" bIns="0" rtlCol="0">
            <a:spAutoFit/>
          </a:bodyPr>
          <a:lstStyle/>
          <a:p>
            <a:pPr marL="12700">
              <a:lnSpc>
                <a:spcPct val="100000"/>
              </a:lnSpc>
              <a:spcBef>
                <a:spcPts val="1180"/>
              </a:spcBef>
            </a:pPr>
            <a:r>
              <a:rPr sz="1600" b="1" u="sng" dirty="0">
                <a:uFill>
                  <a:solidFill>
                    <a:srgbClr val="000000"/>
                  </a:solidFill>
                </a:uFill>
                <a:latin typeface="Arial"/>
                <a:cs typeface="Arial"/>
              </a:rPr>
              <a:t>Representación</a:t>
            </a:r>
            <a:r>
              <a:rPr sz="1600" b="1" u="sng" spc="-80" dirty="0">
                <a:uFill>
                  <a:solidFill>
                    <a:srgbClr val="000000"/>
                  </a:solidFill>
                </a:uFill>
                <a:latin typeface="Arial"/>
                <a:cs typeface="Arial"/>
              </a:rPr>
              <a:t> </a:t>
            </a:r>
            <a:r>
              <a:rPr sz="1600" b="1" u="sng" dirty="0">
                <a:uFill>
                  <a:solidFill>
                    <a:srgbClr val="000000"/>
                  </a:solidFill>
                </a:uFill>
                <a:latin typeface="Arial"/>
                <a:cs typeface="Arial"/>
              </a:rPr>
              <a:t>de</a:t>
            </a:r>
            <a:r>
              <a:rPr sz="1600" b="1" u="sng" spc="-85" dirty="0">
                <a:uFill>
                  <a:solidFill>
                    <a:srgbClr val="000000"/>
                  </a:solidFill>
                </a:uFill>
                <a:latin typeface="Arial"/>
                <a:cs typeface="Arial"/>
              </a:rPr>
              <a:t> </a:t>
            </a:r>
            <a:r>
              <a:rPr sz="1600" b="1" u="sng" dirty="0">
                <a:uFill>
                  <a:solidFill>
                    <a:srgbClr val="000000"/>
                  </a:solidFill>
                </a:uFill>
                <a:latin typeface="Arial"/>
                <a:cs typeface="Arial"/>
              </a:rPr>
              <a:t>Componentes</a:t>
            </a:r>
            <a:r>
              <a:rPr sz="1600" b="1" u="sng" spc="-65" dirty="0">
                <a:uFill>
                  <a:solidFill>
                    <a:srgbClr val="000000"/>
                  </a:solidFill>
                </a:uFill>
                <a:latin typeface="Arial"/>
                <a:cs typeface="Arial"/>
              </a:rPr>
              <a:t> </a:t>
            </a:r>
            <a:r>
              <a:rPr sz="1600" b="1" u="sng" spc="-10" dirty="0">
                <a:uFill>
                  <a:solidFill>
                    <a:srgbClr val="000000"/>
                  </a:solidFill>
                </a:uFill>
                <a:latin typeface="Arial"/>
                <a:cs typeface="Arial"/>
              </a:rPr>
              <a:t>Simétricos</a:t>
            </a:r>
            <a:endParaRPr sz="1600">
              <a:latin typeface="Arial"/>
              <a:cs typeface="Arial"/>
            </a:endParaRPr>
          </a:p>
          <a:p>
            <a:pPr marL="12700" marR="5080">
              <a:lnSpc>
                <a:spcPts val="1340"/>
              </a:lnSpc>
              <a:spcBef>
                <a:spcPts val="1280"/>
              </a:spcBef>
            </a:pPr>
            <a:r>
              <a:rPr sz="1400" dirty="0">
                <a:latin typeface="Arial"/>
                <a:cs typeface="Arial"/>
              </a:rPr>
              <a:t>Vamos</a:t>
            </a:r>
            <a:r>
              <a:rPr sz="1400" spc="120" dirty="0">
                <a:latin typeface="Arial"/>
                <a:cs typeface="Arial"/>
              </a:rPr>
              <a:t> </a:t>
            </a:r>
            <a:r>
              <a:rPr sz="1400" dirty="0">
                <a:latin typeface="Arial"/>
                <a:cs typeface="Arial"/>
              </a:rPr>
              <a:t>a</a:t>
            </a:r>
            <a:r>
              <a:rPr sz="1400" spc="110" dirty="0">
                <a:latin typeface="Arial"/>
                <a:cs typeface="Arial"/>
              </a:rPr>
              <a:t> </a:t>
            </a:r>
            <a:r>
              <a:rPr sz="1400" dirty="0">
                <a:latin typeface="Arial"/>
                <a:cs typeface="Arial"/>
              </a:rPr>
              <a:t>suponer</a:t>
            </a:r>
            <a:r>
              <a:rPr sz="1400" spc="114" dirty="0">
                <a:latin typeface="Arial"/>
                <a:cs typeface="Arial"/>
              </a:rPr>
              <a:t> </a:t>
            </a:r>
            <a:r>
              <a:rPr sz="1400" dirty="0">
                <a:latin typeface="Arial"/>
                <a:cs typeface="Arial"/>
              </a:rPr>
              <a:t>un</a:t>
            </a:r>
            <a:r>
              <a:rPr sz="1400" spc="110" dirty="0">
                <a:latin typeface="Arial"/>
                <a:cs typeface="Arial"/>
              </a:rPr>
              <a:t> </a:t>
            </a:r>
            <a:r>
              <a:rPr sz="1400" dirty="0">
                <a:latin typeface="Arial"/>
                <a:cs typeface="Arial"/>
              </a:rPr>
              <a:t>cortocircuito</a:t>
            </a:r>
            <a:r>
              <a:rPr sz="1400" spc="130" dirty="0">
                <a:latin typeface="Arial"/>
                <a:cs typeface="Arial"/>
              </a:rPr>
              <a:t> </a:t>
            </a:r>
            <a:r>
              <a:rPr sz="1400" dirty="0">
                <a:latin typeface="Arial"/>
                <a:cs typeface="Arial"/>
              </a:rPr>
              <a:t>bifásico</a:t>
            </a:r>
            <a:r>
              <a:rPr sz="1400" spc="114" dirty="0">
                <a:latin typeface="Arial"/>
                <a:cs typeface="Arial"/>
              </a:rPr>
              <a:t> </a:t>
            </a:r>
            <a:r>
              <a:rPr sz="1400" dirty="0">
                <a:latin typeface="Arial"/>
                <a:cs typeface="Arial"/>
              </a:rPr>
              <a:t>en</a:t>
            </a:r>
            <a:r>
              <a:rPr sz="1400" spc="114" dirty="0">
                <a:latin typeface="Arial"/>
                <a:cs typeface="Arial"/>
              </a:rPr>
              <a:t> </a:t>
            </a:r>
            <a:r>
              <a:rPr sz="1400" dirty="0">
                <a:latin typeface="Arial"/>
                <a:cs typeface="Arial"/>
              </a:rPr>
              <a:t>el</a:t>
            </a:r>
            <a:r>
              <a:rPr sz="1400" spc="125" dirty="0">
                <a:latin typeface="Arial"/>
                <a:cs typeface="Arial"/>
              </a:rPr>
              <a:t> </a:t>
            </a:r>
            <a:r>
              <a:rPr sz="1400" dirty="0">
                <a:latin typeface="Arial"/>
                <a:cs typeface="Arial"/>
              </a:rPr>
              <a:t>lado</a:t>
            </a:r>
            <a:r>
              <a:rPr sz="1400" spc="125" dirty="0">
                <a:latin typeface="Arial"/>
                <a:cs typeface="Arial"/>
              </a:rPr>
              <a:t> </a:t>
            </a:r>
            <a:r>
              <a:rPr sz="1400" dirty="0">
                <a:latin typeface="Arial"/>
                <a:cs typeface="Arial"/>
              </a:rPr>
              <a:t>de</a:t>
            </a:r>
            <a:r>
              <a:rPr sz="1400" spc="125" dirty="0">
                <a:latin typeface="Arial"/>
                <a:cs typeface="Arial"/>
              </a:rPr>
              <a:t> </a:t>
            </a:r>
            <a:r>
              <a:rPr sz="1400" dirty="0">
                <a:latin typeface="Arial"/>
                <a:cs typeface="Arial"/>
              </a:rPr>
              <a:t>baja</a:t>
            </a:r>
            <a:r>
              <a:rPr sz="1400" spc="110" dirty="0">
                <a:latin typeface="Arial"/>
                <a:cs typeface="Arial"/>
              </a:rPr>
              <a:t> </a:t>
            </a:r>
            <a:r>
              <a:rPr sz="1400" dirty="0">
                <a:latin typeface="Arial"/>
                <a:cs typeface="Arial"/>
              </a:rPr>
              <a:t>tensión</a:t>
            </a:r>
            <a:r>
              <a:rPr sz="1400" spc="114" dirty="0">
                <a:latin typeface="Arial"/>
                <a:cs typeface="Arial"/>
              </a:rPr>
              <a:t> </a:t>
            </a:r>
            <a:r>
              <a:rPr sz="1400" dirty="0">
                <a:latin typeface="Arial"/>
                <a:cs typeface="Arial"/>
              </a:rPr>
              <a:t>de</a:t>
            </a:r>
            <a:r>
              <a:rPr sz="1400" spc="114" dirty="0">
                <a:latin typeface="Arial"/>
                <a:cs typeface="Arial"/>
              </a:rPr>
              <a:t> </a:t>
            </a:r>
            <a:r>
              <a:rPr sz="1400" dirty="0">
                <a:latin typeface="Arial"/>
                <a:cs typeface="Arial"/>
              </a:rPr>
              <a:t>un</a:t>
            </a:r>
            <a:r>
              <a:rPr sz="1400" spc="130" dirty="0">
                <a:latin typeface="Arial"/>
                <a:cs typeface="Arial"/>
              </a:rPr>
              <a:t> </a:t>
            </a:r>
            <a:r>
              <a:rPr sz="1400" spc="-10" dirty="0">
                <a:latin typeface="Arial"/>
                <a:cs typeface="Arial"/>
              </a:rPr>
              <a:t>transformador, </a:t>
            </a:r>
            <a:r>
              <a:rPr sz="1400" dirty="0">
                <a:latin typeface="Arial"/>
                <a:cs typeface="Arial"/>
              </a:rPr>
              <a:t>conforme</a:t>
            </a:r>
            <a:r>
              <a:rPr sz="1400" spc="-60" dirty="0">
                <a:latin typeface="Arial"/>
                <a:cs typeface="Arial"/>
              </a:rPr>
              <a:t> </a:t>
            </a:r>
            <a:r>
              <a:rPr sz="1400" dirty="0">
                <a:latin typeface="Arial"/>
                <a:cs typeface="Arial"/>
              </a:rPr>
              <a:t>la</a:t>
            </a:r>
            <a:r>
              <a:rPr sz="1400" spc="-30" dirty="0">
                <a:latin typeface="Arial"/>
                <a:cs typeface="Arial"/>
              </a:rPr>
              <a:t> </a:t>
            </a:r>
            <a:r>
              <a:rPr sz="1400" dirty="0">
                <a:latin typeface="Arial"/>
                <a:cs typeface="Arial"/>
              </a:rPr>
              <a:t>siguiente</a:t>
            </a:r>
            <a:r>
              <a:rPr sz="1400" spc="-60" dirty="0">
                <a:latin typeface="Arial"/>
                <a:cs typeface="Arial"/>
              </a:rPr>
              <a:t> </a:t>
            </a:r>
            <a:r>
              <a:rPr sz="1400" spc="-10" dirty="0">
                <a:latin typeface="Arial"/>
                <a:cs typeface="Arial"/>
              </a:rPr>
              <a:t>figura.</a:t>
            </a:r>
            <a:endParaRPr sz="1400">
              <a:latin typeface="Arial"/>
              <a:cs typeface="Arial"/>
            </a:endParaRPr>
          </a:p>
        </p:txBody>
      </p:sp>
      <p:sp>
        <p:nvSpPr>
          <p:cNvPr id="9" name="object 9"/>
          <p:cNvSpPr txBox="1"/>
          <p:nvPr/>
        </p:nvSpPr>
        <p:spPr>
          <a:xfrm>
            <a:off x="961437" y="4758309"/>
            <a:ext cx="7349490" cy="1242695"/>
          </a:xfrm>
          <a:prstGeom prst="rect">
            <a:avLst/>
          </a:prstGeom>
        </p:spPr>
        <p:txBody>
          <a:bodyPr vert="horz" wrap="square" lIns="0" tIns="55880" rIns="0" bIns="0" rtlCol="0">
            <a:spAutoFit/>
          </a:bodyPr>
          <a:lstStyle/>
          <a:p>
            <a:pPr marL="12700" marR="6350" algn="just">
              <a:lnSpc>
                <a:spcPct val="80000"/>
              </a:lnSpc>
              <a:spcBef>
                <a:spcPts val="440"/>
              </a:spcBef>
            </a:pPr>
            <a:r>
              <a:rPr sz="1400" dirty="0">
                <a:latin typeface="Arial"/>
                <a:cs typeface="Arial"/>
              </a:rPr>
              <a:t>Habrá</a:t>
            </a:r>
            <a:r>
              <a:rPr sz="1400" spc="114" dirty="0">
                <a:latin typeface="Arial"/>
                <a:cs typeface="Arial"/>
              </a:rPr>
              <a:t> </a:t>
            </a:r>
            <a:r>
              <a:rPr sz="1400" dirty="0">
                <a:latin typeface="Arial"/>
                <a:cs typeface="Arial"/>
              </a:rPr>
              <a:t>corriente</a:t>
            </a:r>
            <a:r>
              <a:rPr sz="1400" spc="114" dirty="0">
                <a:latin typeface="Arial"/>
                <a:cs typeface="Arial"/>
              </a:rPr>
              <a:t> </a:t>
            </a:r>
            <a:r>
              <a:rPr sz="1400" dirty="0">
                <a:latin typeface="Arial"/>
                <a:cs typeface="Arial"/>
              </a:rPr>
              <a:t>en</a:t>
            </a:r>
            <a:r>
              <a:rPr sz="1400" spc="125" dirty="0">
                <a:latin typeface="Arial"/>
                <a:cs typeface="Arial"/>
              </a:rPr>
              <a:t> </a:t>
            </a:r>
            <a:r>
              <a:rPr sz="1400" dirty="0">
                <a:latin typeface="Arial"/>
                <a:cs typeface="Arial"/>
              </a:rPr>
              <a:t>las</a:t>
            </a:r>
            <a:r>
              <a:rPr sz="1400" spc="120" dirty="0">
                <a:latin typeface="Arial"/>
                <a:cs typeface="Arial"/>
              </a:rPr>
              <a:t> </a:t>
            </a:r>
            <a:r>
              <a:rPr sz="1400" dirty="0">
                <a:latin typeface="Arial"/>
                <a:cs typeface="Arial"/>
              </a:rPr>
              <a:t>dos</a:t>
            </a:r>
            <a:r>
              <a:rPr sz="1400" spc="130" dirty="0">
                <a:latin typeface="Arial"/>
                <a:cs typeface="Arial"/>
              </a:rPr>
              <a:t> </a:t>
            </a:r>
            <a:r>
              <a:rPr sz="1400" dirty="0">
                <a:latin typeface="Arial"/>
                <a:cs typeface="Arial"/>
              </a:rPr>
              <a:t>fases</a:t>
            </a:r>
            <a:r>
              <a:rPr sz="1400" spc="130" dirty="0">
                <a:latin typeface="Arial"/>
                <a:cs typeface="Arial"/>
              </a:rPr>
              <a:t> </a:t>
            </a:r>
            <a:r>
              <a:rPr sz="1400" dirty="0">
                <a:latin typeface="Arial"/>
                <a:cs typeface="Arial"/>
              </a:rPr>
              <a:t>del</a:t>
            </a:r>
            <a:r>
              <a:rPr sz="1400" spc="125" dirty="0">
                <a:latin typeface="Arial"/>
                <a:cs typeface="Arial"/>
              </a:rPr>
              <a:t> </a:t>
            </a:r>
            <a:r>
              <a:rPr sz="1400" dirty="0">
                <a:latin typeface="Arial"/>
                <a:cs typeface="Arial"/>
              </a:rPr>
              <a:t>lado</a:t>
            </a:r>
            <a:r>
              <a:rPr sz="1400" spc="110" dirty="0">
                <a:latin typeface="Arial"/>
                <a:cs typeface="Arial"/>
              </a:rPr>
              <a:t> </a:t>
            </a:r>
            <a:r>
              <a:rPr sz="1400" dirty="0">
                <a:latin typeface="Arial"/>
                <a:cs typeface="Arial"/>
              </a:rPr>
              <a:t>estrella</a:t>
            </a:r>
            <a:r>
              <a:rPr sz="1400" spc="114" dirty="0">
                <a:latin typeface="Arial"/>
                <a:cs typeface="Arial"/>
              </a:rPr>
              <a:t> </a:t>
            </a:r>
            <a:r>
              <a:rPr sz="1400" dirty="0">
                <a:latin typeface="Arial"/>
                <a:cs typeface="Arial"/>
              </a:rPr>
              <a:t>aterrado</a:t>
            </a:r>
            <a:r>
              <a:rPr sz="1400" spc="125" dirty="0">
                <a:latin typeface="Arial"/>
                <a:cs typeface="Arial"/>
              </a:rPr>
              <a:t> </a:t>
            </a:r>
            <a:r>
              <a:rPr sz="1400" dirty="0">
                <a:latin typeface="Arial"/>
                <a:cs typeface="Arial"/>
              </a:rPr>
              <a:t>y</a:t>
            </a:r>
            <a:r>
              <a:rPr sz="1400" spc="120" dirty="0">
                <a:latin typeface="Arial"/>
                <a:cs typeface="Arial"/>
              </a:rPr>
              <a:t> </a:t>
            </a:r>
            <a:r>
              <a:rPr sz="1400" dirty="0">
                <a:latin typeface="Arial"/>
                <a:cs typeface="Arial"/>
              </a:rPr>
              <a:t>corriente</a:t>
            </a:r>
            <a:r>
              <a:rPr sz="1400" spc="110" dirty="0">
                <a:latin typeface="Arial"/>
                <a:cs typeface="Arial"/>
              </a:rPr>
              <a:t> </a:t>
            </a:r>
            <a:r>
              <a:rPr sz="1400" dirty="0">
                <a:latin typeface="Arial"/>
                <a:cs typeface="Arial"/>
              </a:rPr>
              <a:t>en</a:t>
            </a:r>
            <a:r>
              <a:rPr sz="1400" spc="125" dirty="0">
                <a:latin typeface="Arial"/>
                <a:cs typeface="Arial"/>
              </a:rPr>
              <a:t> </a:t>
            </a:r>
            <a:r>
              <a:rPr sz="1400" dirty="0">
                <a:latin typeface="Arial"/>
                <a:cs typeface="Arial"/>
              </a:rPr>
              <a:t>las</a:t>
            </a:r>
            <a:r>
              <a:rPr sz="1400" spc="114" dirty="0">
                <a:latin typeface="Arial"/>
                <a:cs typeface="Arial"/>
              </a:rPr>
              <a:t> </a:t>
            </a:r>
            <a:r>
              <a:rPr sz="1400" dirty="0">
                <a:latin typeface="Arial"/>
                <a:cs typeface="Arial"/>
              </a:rPr>
              <a:t>tres</a:t>
            </a:r>
            <a:r>
              <a:rPr sz="1400" spc="120" dirty="0">
                <a:latin typeface="Arial"/>
                <a:cs typeface="Arial"/>
              </a:rPr>
              <a:t> </a:t>
            </a:r>
            <a:r>
              <a:rPr sz="1400" dirty="0">
                <a:latin typeface="Arial"/>
                <a:cs typeface="Arial"/>
              </a:rPr>
              <a:t>fases</a:t>
            </a:r>
            <a:r>
              <a:rPr sz="1400" spc="125" dirty="0">
                <a:latin typeface="Arial"/>
                <a:cs typeface="Arial"/>
              </a:rPr>
              <a:t> </a:t>
            </a:r>
            <a:r>
              <a:rPr sz="1400" spc="-25" dirty="0">
                <a:latin typeface="Arial"/>
                <a:cs typeface="Arial"/>
              </a:rPr>
              <a:t>de </a:t>
            </a:r>
            <a:r>
              <a:rPr sz="1400" dirty="0">
                <a:latin typeface="Arial"/>
                <a:cs typeface="Arial"/>
              </a:rPr>
              <a:t>línea,</a:t>
            </a:r>
            <a:r>
              <a:rPr sz="1400" spc="20" dirty="0">
                <a:latin typeface="Arial"/>
                <a:cs typeface="Arial"/>
              </a:rPr>
              <a:t> </a:t>
            </a:r>
            <a:r>
              <a:rPr sz="1400" dirty="0">
                <a:latin typeface="Arial"/>
                <a:cs typeface="Arial"/>
              </a:rPr>
              <a:t>fuera</a:t>
            </a:r>
            <a:r>
              <a:rPr sz="1400" spc="15" dirty="0">
                <a:latin typeface="Arial"/>
                <a:cs typeface="Arial"/>
              </a:rPr>
              <a:t> </a:t>
            </a:r>
            <a:r>
              <a:rPr sz="1400" dirty="0">
                <a:latin typeface="Arial"/>
                <a:cs typeface="Arial"/>
              </a:rPr>
              <a:t>del</a:t>
            </a:r>
            <a:r>
              <a:rPr sz="1400" spc="10" dirty="0">
                <a:latin typeface="Arial"/>
                <a:cs typeface="Arial"/>
              </a:rPr>
              <a:t> </a:t>
            </a:r>
            <a:r>
              <a:rPr sz="1400" dirty="0">
                <a:latin typeface="Arial"/>
                <a:cs typeface="Arial"/>
              </a:rPr>
              <a:t>triángulo,</a:t>
            </a:r>
            <a:r>
              <a:rPr sz="1400" spc="10" dirty="0">
                <a:latin typeface="Arial"/>
                <a:cs typeface="Arial"/>
              </a:rPr>
              <a:t> </a:t>
            </a:r>
            <a:r>
              <a:rPr sz="1400" dirty="0">
                <a:latin typeface="Arial"/>
                <a:cs typeface="Arial"/>
              </a:rPr>
              <a:t>resultando</a:t>
            </a:r>
            <a:r>
              <a:rPr sz="1400" spc="5" dirty="0">
                <a:latin typeface="Arial"/>
                <a:cs typeface="Arial"/>
              </a:rPr>
              <a:t> </a:t>
            </a:r>
            <a:r>
              <a:rPr sz="1400" dirty="0">
                <a:latin typeface="Arial"/>
                <a:cs typeface="Arial"/>
              </a:rPr>
              <a:t>que</a:t>
            </a:r>
            <a:r>
              <a:rPr sz="1400" spc="15" dirty="0">
                <a:latin typeface="Arial"/>
                <a:cs typeface="Arial"/>
              </a:rPr>
              <a:t> </a:t>
            </a:r>
            <a:r>
              <a:rPr sz="1400" dirty="0">
                <a:latin typeface="Arial"/>
                <a:cs typeface="Arial"/>
              </a:rPr>
              <a:t>en</a:t>
            </a:r>
            <a:r>
              <a:rPr sz="1400" spc="5" dirty="0">
                <a:latin typeface="Arial"/>
                <a:cs typeface="Arial"/>
              </a:rPr>
              <a:t> </a:t>
            </a:r>
            <a:r>
              <a:rPr sz="1400" dirty="0">
                <a:latin typeface="Arial"/>
                <a:cs typeface="Arial"/>
              </a:rPr>
              <a:t>una</a:t>
            </a:r>
            <a:r>
              <a:rPr sz="1400" spc="5" dirty="0">
                <a:latin typeface="Arial"/>
                <a:cs typeface="Arial"/>
              </a:rPr>
              <a:t> </a:t>
            </a:r>
            <a:r>
              <a:rPr sz="1400" dirty="0">
                <a:latin typeface="Arial"/>
                <a:cs typeface="Arial"/>
              </a:rPr>
              <a:t>de</a:t>
            </a:r>
            <a:r>
              <a:rPr sz="1400" spc="20" dirty="0">
                <a:latin typeface="Arial"/>
                <a:cs typeface="Arial"/>
              </a:rPr>
              <a:t> </a:t>
            </a:r>
            <a:r>
              <a:rPr sz="1400" dirty="0">
                <a:latin typeface="Arial"/>
                <a:cs typeface="Arial"/>
              </a:rPr>
              <a:t>ellas</a:t>
            </a:r>
            <a:r>
              <a:rPr sz="1400" spc="10" dirty="0">
                <a:latin typeface="Arial"/>
                <a:cs typeface="Arial"/>
              </a:rPr>
              <a:t> </a:t>
            </a:r>
            <a:r>
              <a:rPr sz="1400" dirty="0">
                <a:latin typeface="Arial"/>
                <a:cs typeface="Arial"/>
              </a:rPr>
              <a:t>la</a:t>
            </a:r>
            <a:r>
              <a:rPr sz="1400" spc="15" dirty="0">
                <a:latin typeface="Arial"/>
                <a:cs typeface="Arial"/>
              </a:rPr>
              <a:t> </a:t>
            </a:r>
            <a:r>
              <a:rPr sz="1400" dirty="0">
                <a:latin typeface="Arial"/>
                <a:cs typeface="Arial"/>
              </a:rPr>
              <a:t>corriente</a:t>
            </a:r>
            <a:r>
              <a:rPr sz="1400" spc="20" dirty="0">
                <a:latin typeface="Arial"/>
                <a:cs typeface="Arial"/>
              </a:rPr>
              <a:t> </a:t>
            </a:r>
            <a:r>
              <a:rPr sz="1400" dirty="0">
                <a:latin typeface="Arial"/>
                <a:cs typeface="Arial"/>
              </a:rPr>
              <a:t>es</a:t>
            </a:r>
            <a:r>
              <a:rPr sz="1400" spc="20" dirty="0">
                <a:latin typeface="Arial"/>
                <a:cs typeface="Arial"/>
              </a:rPr>
              <a:t> </a:t>
            </a:r>
            <a:r>
              <a:rPr sz="1400" dirty="0">
                <a:latin typeface="Arial"/>
                <a:cs typeface="Arial"/>
              </a:rPr>
              <a:t>el</a:t>
            </a:r>
            <a:r>
              <a:rPr sz="1400" spc="20" dirty="0">
                <a:latin typeface="Arial"/>
                <a:cs typeface="Arial"/>
              </a:rPr>
              <a:t> </a:t>
            </a:r>
            <a:r>
              <a:rPr sz="1400" dirty="0">
                <a:latin typeface="Arial"/>
                <a:cs typeface="Arial"/>
              </a:rPr>
              <a:t>doble</a:t>
            </a:r>
            <a:r>
              <a:rPr sz="1400" spc="15"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las</a:t>
            </a:r>
            <a:r>
              <a:rPr sz="1400" spc="20" dirty="0">
                <a:latin typeface="Arial"/>
                <a:cs typeface="Arial"/>
              </a:rPr>
              <a:t> </a:t>
            </a:r>
            <a:r>
              <a:rPr sz="1400" spc="-10" dirty="0">
                <a:latin typeface="Arial"/>
                <a:cs typeface="Arial"/>
              </a:rPr>
              <a:t>otras </a:t>
            </a:r>
            <a:r>
              <a:rPr sz="1400" spc="-20" dirty="0">
                <a:latin typeface="Arial"/>
                <a:cs typeface="Arial"/>
              </a:rPr>
              <a:t>dos.</a:t>
            </a:r>
            <a:endParaRPr sz="1400">
              <a:latin typeface="Arial"/>
              <a:cs typeface="Arial"/>
            </a:endParaRPr>
          </a:p>
          <a:p>
            <a:pPr marL="12700" marR="5080" algn="just">
              <a:lnSpc>
                <a:spcPct val="80000"/>
              </a:lnSpc>
              <a:spcBef>
                <a:spcPts val="1175"/>
              </a:spcBef>
            </a:pPr>
            <a:r>
              <a:rPr sz="1400" dirty="0">
                <a:latin typeface="Arial"/>
                <a:cs typeface="Arial"/>
              </a:rPr>
              <a:t>En</a:t>
            </a:r>
            <a:r>
              <a:rPr sz="1400" spc="15" dirty="0">
                <a:latin typeface="Arial"/>
                <a:cs typeface="Arial"/>
              </a:rPr>
              <a:t> </a:t>
            </a:r>
            <a:r>
              <a:rPr sz="1400" dirty="0">
                <a:latin typeface="Arial"/>
                <a:cs typeface="Arial"/>
              </a:rPr>
              <a:t>términos</a:t>
            </a:r>
            <a:r>
              <a:rPr sz="1400" spc="35"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componentes</a:t>
            </a:r>
            <a:r>
              <a:rPr sz="1400" spc="35" dirty="0">
                <a:latin typeface="Arial"/>
                <a:cs typeface="Arial"/>
              </a:rPr>
              <a:t> </a:t>
            </a:r>
            <a:r>
              <a:rPr sz="1400" dirty="0">
                <a:latin typeface="Arial"/>
                <a:cs typeface="Arial"/>
              </a:rPr>
              <a:t>simétricos,</a:t>
            </a:r>
            <a:r>
              <a:rPr sz="1400" spc="35" dirty="0">
                <a:latin typeface="Arial"/>
                <a:cs typeface="Arial"/>
              </a:rPr>
              <a:t> </a:t>
            </a:r>
            <a:r>
              <a:rPr sz="1400" dirty="0">
                <a:latin typeface="Arial"/>
                <a:cs typeface="Arial"/>
              </a:rPr>
              <a:t>donde</a:t>
            </a:r>
            <a:r>
              <a:rPr sz="1400" spc="25" dirty="0">
                <a:latin typeface="Arial"/>
                <a:cs typeface="Arial"/>
              </a:rPr>
              <a:t> </a:t>
            </a:r>
            <a:r>
              <a:rPr sz="1400" dirty="0">
                <a:latin typeface="Arial"/>
                <a:cs typeface="Arial"/>
              </a:rPr>
              <a:t>se</a:t>
            </a:r>
            <a:r>
              <a:rPr sz="1400" spc="20" dirty="0">
                <a:latin typeface="Arial"/>
                <a:cs typeface="Arial"/>
              </a:rPr>
              <a:t> </a:t>
            </a:r>
            <a:r>
              <a:rPr sz="1400" dirty="0">
                <a:latin typeface="Arial"/>
                <a:cs typeface="Arial"/>
              </a:rPr>
              <a:t>separa</a:t>
            </a:r>
            <a:r>
              <a:rPr sz="1400" spc="35" dirty="0">
                <a:latin typeface="Arial"/>
                <a:cs typeface="Arial"/>
              </a:rPr>
              <a:t> </a:t>
            </a:r>
            <a:r>
              <a:rPr sz="1400" dirty="0">
                <a:latin typeface="Arial"/>
                <a:cs typeface="Arial"/>
              </a:rPr>
              <a:t>el</a:t>
            </a:r>
            <a:r>
              <a:rPr sz="1400" spc="20" dirty="0">
                <a:latin typeface="Arial"/>
                <a:cs typeface="Arial"/>
              </a:rPr>
              <a:t> </a:t>
            </a:r>
            <a:r>
              <a:rPr sz="1400" dirty="0">
                <a:latin typeface="Arial"/>
                <a:cs typeface="Arial"/>
              </a:rPr>
              <a:t>sistema</a:t>
            </a:r>
            <a:r>
              <a:rPr sz="1400" spc="25" dirty="0">
                <a:latin typeface="Arial"/>
                <a:cs typeface="Arial"/>
              </a:rPr>
              <a:t> </a:t>
            </a:r>
            <a:r>
              <a:rPr sz="1400" dirty="0">
                <a:latin typeface="Arial"/>
                <a:cs typeface="Arial"/>
              </a:rPr>
              <a:t>desequilibrado</a:t>
            </a:r>
            <a:r>
              <a:rPr sz="1400" spc="20" dirty="0">
                <a:latin typeface="Arial"/>
                <a:cs typeface="Arial"/>
              </a:rPr>
              <a:t> </a:t>
            </a:r>
            <a:r>
              <a:rPr sz="1400" dirty="0">
                <a:latin typeface="Arial"/>
                <a:cs typeface="Arial"/>
              </a:rPr>
              <a:t>en</a:t>
            </a:r>
            <a:r>
              <a:rPr sz="1400" spc="30" dirty="0">
                <a:latin typeface="Arial"/>
                <a:cs typeface="Arial"/>
              </a:rPr>
              <a:t> </a:t>
            </a:r>
            <a:r>
              <a:rPr sz="1400" spc="-20" dirty="0">
                <a:latin typeface="Arial"/>
                <a:cs typeface="Arial"/>
              </a:rPr>
              <a:t>tres </a:t>
            </a:r>
            <a:r>
              <a:rPr sz="1400" dirty="0">
                <a:latin typeface="Arial"/>
                <a:cs typeface="Arial"/>
              </a:rPr>
              <a:t>sistemas</a:t>
            </a:r>
            <a:r>
              <a:rPr sz="1400" spc="420" dirty="0">
                <a:latin typeface="Arial"/>
                <a:cs typeface="Arial"/>
              </a:rPr>
              <a:t> </a:t>
            </a:r>
            <a:r>
              <a:rPr sz="1400" dirty="0">
                <a:latin typeface="Arial"/>
                <a:cs typeface="Arial"/>
              </a:rPr>
              <a:t>equilibrados,</a:t>
            </a:r>
            <a:r>
              <a:rPr sz="1400" spc="405" dirty="0">
                <a:latin typeface="Arial"/>
                <a:cs typeface="Arial"/>
              </a:rPr>
              <a:t> </a:t>
            </a:r>
            <a:r>
              <a:rPr sz="1400" dirty="0">
                <a:latin typeface="Arial"/>
                <a:cs typeface="Arial"/>
              </a:rPr>
              <a:t>cada</a:t>
            </a:r>
            <a:r>
              <a:rPr sz="1400" spc="409" dirty="0">
                <a:latin typeface="Arial"/>
                <a:cs typeface="Arial"/>
              </a:rPr>
              <a:t> </a:t>
            </a:r>
            <a:r>
              <a:rPr sz="1400" dirty="0">
                <a:latin typeface="Arial"/>
                <a:cs typeface="Arial"/>
              </a:rPr>
              <a:t>una</a:t>
            </a:r>
            <a:r>
              <a:rPr sz="1400" spc="409" dirty="0">
                <a:latin typeface="Arial"/>
                <a:cs typeface="Arial"/>
              </a:rPr>
              <a:t> </a:t>
            </a:r>
            <a:r>
              <a:rPr sz="1400" dirty="0">
                <a:latin typeface="Arial"/>
                <a:cs typeface="Arial"/>
              </a:rPr>
              <a:t>de</a:t>
            </a:r>
            <a:r>
              <a:rPr sz="1400" spc="405" dirty="0">
                <a:latin typeface="Arial"/>
                <a:cs typeface="Arial"/>
              </a:rPr>
              <a:t> </a:t>
            </a:r>
            <a:r>
              <a:rPr sz="1400" dirty="0">
                <a:latin typeface="Arial"/>
                <a:cs typeface="Arial"/>
              </a:rPr>
              <a:t>ellas</a:t>
            </a:r>
            <a:r>
              <a:rPr sz="1400" spc="405" dirty="0">
                <a:latin typeface="Arial"/>
                <a:cs typeface="Arial"/>
              </a:rPr>
              <a:t> </a:t>
            </a:r>
            <a:r>
              <a:rPr sz="1400" dirty="0">
                <a:latin typeface="Arial"/>
                <a:cs typeface="Arial"/>
              </a:rPr>
              <a:t>con</a:t>
            </a:r>
            <a:r>
              <a:rPr sz="1400" spc="415" dirty="0">
                <a:latin typeface="Arial"/>
                <a:cs typeface="Arial"/>
              </a:rPr>
              <a:t> </a:t>
            </a:r>
            <a:r>
              <a:rPr sz="1400" dirty="0">
                <a:latin typeface="Arial"/>
                <a:cs typeface="Arial"/>
              </a:rPr>
              <a:t>una</a:t>
            </a:r>
            <a:r>
              <a:rPr sz="1400" spc="405" dirty="0">
                <a:latin typeface="Arial"/>
                <a:cs typeface="Arial"/>
              </a:rPr>
              <a:t> </a:t>
            </a:r>
            <a:r>
              <a:rPr sz="1400" dirty="0">
                <a:latin typeface="Arial"/>
                <a:cs typeface="Arial"/>
              </a:rPr>
              <a:t>característica</a:t>
            </a:r>
            <a:r>
              <a:rPr sz="1400" spc="415" dirty="0">
                <a:latin typeface="Arial"/>
                <a:cs typeface="Arial"/>
              </a:rPr>
              <a:t> </a:t>
            </a:r>
            <a:r>
              <a:rPr sz="1400" dirty="0">
                <a:latin typeface="Arial"/>
                <a:cs typeface="Arial"/>
              </a:rPr>
              <a:t>específica</a:t>
            </a:r>
            <a:r>
              <a:rPr sz="1400" spc="405" dirty="0">
                <a:latin typeface="Arial"/>
                <a:cs typeface="Arial"/>
              </a:rPr>
              <a:t> </a:t>
            </a:r>
            <a:r>
              <a:rPr sz="1400" spc="-10" dirty="0">
                <a:latin typeface="Arial"/>
                <a:cs typeface="Arial"/>
              </a:rPr>
              <a:t>(secuencia </a:t>
            </a:r>
            <a:r>
              <a:rPr sz="1400" dirty="0">
                <a:latin typeface="Arial"/>
                <a:cs typeface="Arial"/>
              </a:rPr>
              <a:t>positiva,</a:t>
            </a:r>
            <a:r>
              <a:rPr sz="1400" spc="-50" dirty="0">
                <a:latin typeface="Arial"/>
                <a:cs typeface="Arial"/>
              </a:rPr>
              <a:t> </a:t>
            </a:r>
            <a:r>
              <a:rPr sz="1400" dirty="0">
                <a:latin typeface="Arial"/>
                <a:cs typeface="Arial"/>
              </a:rPr>
              <a:t>negativa</a:t>
            </a:r>
            <a:r>
              <a:rPr sz="1400" spc="-40" dirty="0">
                <a:latin typeface="Arial"/>
                <a:cs typeface="Arial"/>
              </a:rPr>
              <a:t> </a:t>
            </a:r>
            <a:r>
              <a:rPr sz="1400" dirty="0">
                <a:latin typeface="Arial"/>
                <a:cs typeface="Arial"/>
              </a:rPr>
              <a:t>y</a:t>
            </a:r>
            <a:r>
              <a:rPr sz="1400" spc="-20" dirty="0">
                <a:latin typeface="Arial"/>
                <a:cs typeface="Arial"/>
              </a:rPr>
              <a:t> </a:t>
            </a:r>
            <a:r>
              <a:rPr sz="1400" dirty="0">
                <a:latin typeface="Arial"/>
                <a:cs typeface="Arial"/>
              </a:rPr>
              <a:t>cero),</a:t>
            </a:r>
            <a:r>
              <a:rPr sz="1400" spc="-55" dirty="0">
                <a:latin typeface="Arial"/>
                <a:cs typeface="Arial"/>
              </a:rPr>
              <a:t> </a:t>
            </a:r>
            <a:r>
              <a:rPr sz="1400" dirty="0">
                <a:latin typeface="Arial"/>
                <a:cs typeface="Arial"/>
              </a:rPr>
              <a:t>se</a:t>
            </a:r>
            <a:r>
              <a:rPr sz="1400" spc="-40" dirty="0">
                <a:latin typeface="Arial"/>
                <a:cs typeface="Arial"/>
              </a:rPr>
              <a:t> </a:t>
            </a:r>
            <a:r>
              <a:rPr sz="1400" dirty="0">
                <a:latin typeface="Arial"/>
                <a:cs typeface="Arial"/>
              </a:rPr>
              <a:t>tiene</a:t>
            </a:r>
            <a:r>
              <a:rPr sz="1400" spc="-40" dirty="0">
                <a:latin typeface="Arial"/>
                <a:cs typeface="Arial"/>
              </a:rPr>
              <a:t> </a:t>
            </a:r>
            <a:r>
              <a:rPr sz="1400" dirty="0">
                <a:latin typeface="Arial"/>
                <a:cs typeface="Arial"/>
              </a:rPr>
              <a:t>la</a:t>
            </a:r>
            <a:r>
              <a:rPr sz="1400" spc="-30" dirty="0">
                <a:latin typeface="Arial"/>
                <a:cs typeface="Arial"/>
              </a:rPr>
              <a:t> </a:t>
            </a:r>
            <a:r>
              <a:rPr sz="1400" dirty="0">
                <a:latin typeface="Arial"/>
                <a:cs typeface="Arial"/>
              </a:rPr>
              <a:t>siguiente</a:t>
            </a:r>
            <a:r>
              <a:rPr sz="1400" spc="-65" dirty="0">
                <a:latin typeface="Arial"/>
                <a:cs typeface="Arial"/>
              </a:rPr>
              <a:t> </a:t>
            </a:r>
            <a:r>
              <a:rPr sz="1400" spc="-10" dirty="0">
                <a:latin typeface="Arial"/>
                <a:cs typeface="Arial"/>
              </a:rPr>
              <a:t>representación:</a:t>
            </a:r>
            <a:endParaRPr sz="1400">
              <a:latin typeface="Arial"/>
              <a:cs typeface="Arial"/>
            </a:endParaRPr>
          </a:p>
        </p:txBody>
      </p:sp>
      <p:pic>
        <p:nvPicPr>
          <p:cNvPr id="10" name="object 10"/>
          <p:cNvPicPr/>
          <p:nvPr/>
        </p:nvPicPr>
        <p:blipFill>
          <a:blip r:embed="rId6" cstate="print"/>
          <a:stretch>
            <a:fillRect/>
          </a:stretch>
        </p:blipFill>
        <p:spPr>
          <a:xfrm>
            <a:off x="1908175" y="2924048"/>
            <a:ext cx="5435600" cy="189712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4" y="5260085"/>
            <a:ext cx="7348855" cy="659130"/>
          </a:xfrm>
          <a:prstGeom prst="rect">
            <a:avLst/>
          </a:prstGeom>
        </p:spPr>
        <p:txBody>
          <a:bodyPr vert="horz" wrap="square" lIns="0" tIns="60960" rIns="0" bIns="0" rtlCol="0">
            <a:spAutoFit/>
          </a:bodyPr>
          <a:lstStyle/>
          <a:p>
            <a:pPr marL="12700" marR="5080" algn="just">
              <a:lnSpc>
                <a:spcPct val="80000"/>
              </a:lnSpc>
              <a:spcBef>
                <a:spcPts val="480"/>
              </a:spcBef>
            </a:pPr>
            <a:r>
              <a:rPr sz="1600" dirty="0">
                <a:latin typeface="Arial"/>
                <a:cs typeface="Arial"/>
              </a:rPr>
              <a:t>En</a:t>
            </a:r>
            <a:r>
              <a:rPr sz="1600" spc="50" dirty="0">
                <a:latin typeface="Arial"/>
                <a:cs typeface="Arial"/>
              </a:rPr>
              <a:t> </a:t>
            </a:r>
            <a:r>
              <a:rPr sz="1600" dirty="0">
                <a:latin typeface="Arial"/>
                <a:cs typeface="Arial"/>
              </a:rPr>
              <a:t>el</a:t>
            </a:r>
            <a:r>
              <a:rPr sz="1600" spc="50" dirty="0">
                <a:latin typeface="Arial"/>
                <a:cs typeface="Arial"/>
              </a:rPr>
              <a:t> </a:t>
            </a:r>
            <a:r>
              <a:rPr sz="1600" dirty="0">
                <a:latin typeface="Arial"/>
                <a:cs typeface="Arial"/>
              </a:rPr>
              <a:t>lado</a:t>
            </a:r>
            <a:r>
              <a:rPr sz="1600" spc="55" dirty="0">
                <a:latin typeface="Arial"/>
                <a:cs typeface="Arial"/>
              </a:rPr>
              <a:t> </a:t>
            </a:r>
            <a:r>
              <a:rPr sz="1600" dirty="0">
                <a:latin typeface="Arial"/>
                <a:cs typeface="Arial"/>
              </a:rPr>
              <a:t>de</a:t>
            </a:r>
            <a:r>
              <a:rPr sz="1600" spc="45" dirty="0">
                <a:latin typeface="Arial"/>
                <a:cs typeface="Arial"/>
              </a:rPr>
              <a:t> </a:t>
            </a:r>
            <a:r>
              <a:rPr sz="1600" dirty="0">
                <a:latin typeface="Arial"/>
                <a:cs typeface="Arial"/>
              </a:rPr>
              <a:t>baja</a:t>
            </a:r>
            <a:r>
              <a:rPr sz="1600" spc="50" dirty="0">
                <a:latin typeface="Arial"/>
                <a:cs typeface="Arial"/>
              </a:rPr>
              <a:t> </a:t>
            </a:r>
            <a:r>
              <a:rPr sz="1600" dirty="0">
                <a:latin typeface="Arial"/>
                <a:cs typeface="Arial"/>
              </a:rPr>
              <a:t>tensión,</a:t>
            </a:r>
            <a:r>
              <a:rPr sz="1600" spc="50" dirty="0">
                <a:latin typeface="Arial"/>
                <a:cs typeface="Arial"/>
              </a:rPr>
              <a:t> </a:t>
            </a:r>
            <a:r>
              <a:rPr sz="1600" dirty="0">
                <a:latin typeface="Arial"/>
                <a:cs typeface="Arial"/>
              </a:rPr>
              <a:t>las</a:t>
            </a:r>
            <a:r>
              <a:rPr sz="1600" spc="60" dirty="0">
                <a:latin typeface="Arial"/>
                <a:cs typeface="Arial"/>
              </a:rPr>
              <a:t> </a:t>
            </a:r>
            <a:r>
              <a:rPr sz="1600" dirty="0">
                <a:latin typeface="Arial"/>
                <a:cs typeface="Arial"/>
              </a:rPr>
              <a:t>corrientes</a:t>
            </a:r>
            <a:r>
              <a:rPr sz="1600" spc="60" dirty="0">
                <a:latin typeface="Arial"/>
                <a:cs typeface="Arial"/>
              </a:rPr>
              <a:t> </a:t>
            </a:r>
            <a:r>
              <a:rPr sz="1600" dirty="0">
                <a:latin typeface="Arial"/>
                <a:cs typeface="Arial"/>
              </a:rPr>
              <a:t>en</a:t>
            </a:r>
            <a:r>
              <a:rPr sz="1600" spc="55" dirty="0">
                <a:latin typeface="Arial"/>
                <a:cs typeface="Arial"/>
              </a:rPr>
              <a:t> </a:t>
            </a:r>
            <a:r>
              <a:rPr sz="1600" dirty="0">
                <a:latin typeface="Arial"/>
                <a:cs typeface="Arial"/>
              </a:rPr>
              <a:t>las</a:t>
            </a:r>
            <a:r>
              <a:rPr sz="1600" spc="55" dirty="0">
                <a:latin typeface="Arial"/>
                <a:cs typeface="Arial"/>
              </a:rPr>
              <a:t> </a:t>
            </a:r>
            <a:r>
              <a:rPr sz="1600" dirty="0">
                <a:latin typeface="Arial"/>
                <a:cs typeface="Arial"/>
              </a:rPr>
              <a:t>fases</a:t>
            </a:r>
            <a:r>
              <a:rPr sz="1600" spc="55" dirty="0">
                <a:latin typeface="Arial"/>
                <a:cs typeface="Arial"/>
              </a:rPr>
              <a:t> </a:t>
            </a:r>
            <a:r>
              <a:rPr sz="1600" dirty="0">
                <a:latin typeface="Arial"/>
                <a:cs typeface="Arial"/>
              </a:rPr>
              <a:t>B</a:t>
            </a:r>
            <a:r>
              <a:rPr sz="1600" spc="55" dirty="0">
                <a:latin typeface="Arial"/>
                <a:cs typeface="Arial"/>
              </a:rPr>
              <a:t> </a:t>
            </a:r>
            <a:r>
              <a:rPr sz="1600" dirty="0">
                <a:latin typeface="Arial"/>
                <a:cs typeface="Arial"/>
              </a:rPr>
              <a:t>y</a:t>
            </a:r>
            <a:r>
              <a:rPr sz="1600" spc="40" dirty="0">
                <a:latin typeface="Arial"/>
                <a:cs typeface="Arial"/>
              </a:rPr>
              <a:t> </a:t>
            </a:r>
            <a:r>
              <a:rPr sz="1600" dirty="0">
                <a:latin typeface="Arial"/>
                <a:cs typeface="Arial"/>
              </a:rPr>
              <a:t>C</a:t>
            </a:r>
            <a:r>
              <a:rPr sz="1600" spc="65" dirty="0">
                <a:latin typeface="Arial"/>
                <a:cs typeface="Arial"/>
              </a:rPr>
              <a:t> </a:t>
            </a:r>
            <a:r>
              <a:rPr sz="1600" dirty="0">
                <a:latin typeface="Arial"/>
                <a:cs typeface="Arial"/>
              </a:rPr>
              <a:t>(corto</a:t>
            </a:r>
            <a:r>
              <a:rPr sz="1600" spc="65" dirty="0">
                <a:latin typeface="Arial"/>
                <a:cs typeface="Arial"/>
              </a:rPr>
              <a:t> </a:t>
            </a:r>
            <a:r>
              <a:rPr sz="1600" dirty="0">
                <a:latin typeface="Arial"/>
                <a:cs typeface="Arial"/>
              </a:rPr>
              <a:t>circuito</a:t>
            </a:r>
            <a:r>
              <a:rPr sz="1600" spc="50" dirty="0">
                <a:latin typeface="Arial"/>
                <a:cs typeface="Arial"/>
              </a:rPr>
              <a:t> </a:t>
            </a:r>
            <a:r>
              <a:rPr sz="1600" spc="-10" dirty="0">
                <a:latin typeface="Arial"/>
                <a:cs typeface="Arial"/>
              </a:rPr>
              <a:t>entre </a:t>
            </a:r>
            <a:r>
              <a:rPr sz="1600" dirty="0">
                <a:latin typeface="Arial"/>
                <a:cs typeface="Arial"/>
              </a:rPr>
              <a:t>estas</a:t>
            </a:r>
            <a:r>
              <a:rPr sz="1600" spc="30" dirty="0">
                <a:latin typeface="Arial"/>
                <a:cs typeface="Arial"/>
              </a:rPr>
              <a:t> </a:t>
            </a:r>
            <a:r>
              <a:rPr sz="1600" dirty="0">
                <a:latin typeface="Arial"/>
                <a:cs typeface="Arial"/>
              </a:rPr>
              <a:t>fases)</a:t>
            </a:r>
            <a:r>
              <a:rPr sz="1600" spc="20" dirty="0">
                <a:latin typeface="Arial"/>
                <a:cs typeface="Arial"/>
              </a:rPr>
              <a:t> </a:t>
            </a:r>
            <a:r>
              <a:rPr sz="1600" dirty="0">
                <a:latin typeface="Arial"/>
                <a:cs typeface="Arial"/>
              </a:rPr>
              <a:t>son</a:t>
            </a:r>
            <a:r>
              <a:rPr sz="1600" spc="25" dirty="0">
                <a:latin typeface="Arial"/>
                <a:cs typeface="Arial"/>
              </a:rPr>
              <a:t> </a:t>
            </a:r>
            <a:r>
              <a:rPr sz="1600" dirty="0">
                <a:latin typeface="Arial"/>
                <a:cs typeface="Arial"/>
              </a:rPr>
              <a:t>opuestas</a:t>
            </a:r>
            <a:r>
              <a:rPr sz="1600" spc="30" dirty="0">
                <a:latin typeface="Arial"/>
                <a:cs typeface="Arial"/>
              </a:rPr>
              <a:t> </a:t>
            </a:r>
            <a:r>
              <a:rPr sz="1600" dirty="0">
                <a:latin typeface="Arial"/>
                <a:cs typeface="Arial"/>
              </a:rPr>
              <a:t>entre</a:t>
            </a:r>
            <a:r>
              <a:rPr sz="1600" spc="35" dirty="0">
                <a:latin typeface="Arial"/>
                <a:cs typeface="Arial"/>
              </a:rPr>
              <a:t> </a:t>
            </a:r>
            <a:r>
              <a:rPr sz="1600" dirty="0">
                <a:latin typeface="Arial"/>
                <a:cs typeface="Arial"/>
              </a:rPr>
              <a:t>si.</a:t>
            </a:r>
            <a:r>
              <a:rPr sz="1600" spc="20" dirty="0">
                <a:latin typeface="Arial"/>
                <a:cs typeface="Arial"/>
              </a:rPr>
              <a:t> </a:t>
            </a:r>
            <a:r>
              <a:rPr sz="1600" dirty="0">
                <a:latin typeface="Arial"/>
                <a:cs typeface="Arial"/>
              </a:rPr>
              <a:t>No</a:t>
            </a:r>
            <a:r>
              <a:rPr sz="1600" spc="25" dirty="0">
                <a:latin typeface="Arial"/>
                <a:cs typeface="Arial"/>
              </a:rPr>
              <a:t> </a:t>
            </a:r>
            <a:r>
              <a:rPr sz="1600" dirty="0">
                <a:latin typeface="Arial"/>
                <a:cs typeface="Arial"/>
              </a:rPr>
              <a:t>hay</a:t>
            </a:r>
            <a:r>
              <a:rPr sz="1600" spc="5" dirty="0">
                <a:latin typeface="Arial"/>
                <a:cs typeface="Arial"/>
              </a:rPr>
              <a:t> </a:t>
            </a:r>
            <a:r>
              <a:rPr sz="1600" dirty="0">
                <a:latin typeface="Arial"/>
                <a:cs typeface="Arial"/>
              </a:rPr>
              <a:t>componente</a:t>
            </a:r>
            <a:r>
              <a:rPr sz="1600" spc="30"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secuencia</a:t>
            </a:r>
            <a:r>
              <a:rPr sz="1600" spc="20" dirty="0">
                <a:latin typeface="Arial"/>
                <a:cs typeface="Arial"/>
              </a:rPr>
              <a:t> </a:t>
            </a:r>
            <a:r>
              <a:rPr sz="1600" dirty="0">
                <a:latin typeface="Arial"/>
                <a:cs typeface="Arial"/>
              </a:rPr>
              <a:t>cero</a:t>
            </a:r>
            <a:r>
              <a:rPr sz="1600" spc="20" dirty="0">
                <a:latin typeface="Arial"/>
                <a:cs typeface="Arial"/>
              </a:rPr>
              <a:t> </a:t>
            </a:r>
            <a:r>
              <a:rPr sz="1600" spc="-20" dirty="0">
                <a:latin typeface="Arial"/>
                <a:cs typeface="Arial"/>
              </a:rPr>
              <a:t>pues </a:t>
            </a:r>
            <a:r>
              <a:rPr sz="1600" dirty="0">
                <a:latin typeface="Arial"/>
                <a:cs typeface="Arial"/>
              </a:rPr>
              <a:t>el</a:t>
            </a:r>
            <a:r>
              <a:rPr sz="1600" spc="-40" dirty="0">
                <a:latin typeface="Arial"/>
                <a:cs typeface="Arial"/>
              </a:rPr>
              <a:t> </a:t>
            </a:r>
            <a:r>
              <a:rPr sz="1600" dirty="0">
                <a:latin typeface="Arial"/>
                <a:cs typeface="Arial"/>
              </a:rPr>
              <a:t>cortocircuito</a:t>
            </a:r>
            <a:r>
              <a:rPr sz="1600" spc="-35" dirty="0">
                <a:latin typeface="Arial"/>
                <a:cs typeface="Arial"/>
              </a:rPr>
              <a:t> </a:t>
            </a:r>
            <a:r>
              <a:rPr sz="1600" dirty="0">
                <a:latin typeface="Arial"/>
                <a:cs typeface="Arial"/>
              </a:rPr>
              <a:t>no</a:t>
            </a:r>
            <a:r>
              <a:rPr sz="1600" spc="-45" dirty="0">
                <a:latin typeface="Arial"/>
                <a:cs typeface="Arial"/>
              </a:rPr>
              <a:t> </a:t>
            </a:r>
            <a:r>
              <a:rPr sz="1600" dirty="0">
                <a:latin typeface="Arial"/>
                <a:cs typeface="Arial"/>
              </a:rPr>
              <a:t>vuelve</a:t>
            </a:r>
            <a:r>
              <a:rPr sz="1600" spc="-45" dirty="0">
                <a:latin typeface="Arial"/>
                <a:cs typeface="Arial"/>
              </a:rPr>
              <a:t> </a:t>
            </a:r>
            <a:r>
              <a:rPr sz="1600" dirty="0">
                <a:latin typeface="Arial"/>
                <a:cs typeface="Arial"/>
              </a:rPr>
              <a:t>a</a:t>
            </a:r>
            <a:r>
              <a:rPr sz="1600" spc="-30" dirty="0">
                <a:latin typeface="Arial"/>
                <a:cs typeface="Arial"/>
              </a:rPr>
              <a:t> </a:t>
            </a:r>
            <a:r>
              <a:rPr sz="1600" spc="-10" dirty="0">
                <a:latin typeface="Arial"/>
                <a:cs typeface="Arial"/>
              </a:rPr>
              <a:t>tierra</a:t>
            </a:r>
            <a:endParaRPr sz="1600">
              <a:latin typeface="Arial"/>
              <a:cs typeface="Arial"/>
            </a:endParaRPr>
          </a:p>
        </p:txBody>
      </p:sp>
      <p:pic>
        <p:nvPicPr>
          <p:cNvPr id="3" name="object 3"/>
          <p:cNvPicPr/>
          <p:nvPr/>
        </p:nvPicPr>
        <p:blipFill>
          <a:blip r:embed="rId2" cstate="print"/>
          <a:stretch>
            <a:fillRect/>
          </a:stretch>
        </p:blipFill>
        <p:spPr>
          <a:xfrm>
            <a:off x="555809" y="1990997"/>
            <a:ext cx="4720324" cy="1522175"/>
          </a:xfrm>
          <a:prstGeom prst="rect">
            <a:avLst/>
          </a:prstGeom>
        </p:spPr>
      </p:pic>
      <p:pic>
        <p:nvPicPr>
          <p:cNvPr id="4" name="object 4"/>
          <p:cNvPicPr/>
          <p:nvPr/>
        </p:nvPicPr>
        <p:blipFill>
          <a:blip r:embed="rId3" cstate="print"/>
          <a:stretch>
            <a:fillRect/>
          </a:stretch>
        </p:blipFill>
        <p:spPr>
          <a:xfrm>
            <a:off x="5748255" y="2106208"/>
            <a:ext cx="2757320" cy="1296607"/>
          </a:xfrm>
          <a:prstGeom prst="rect">
            <a:avLst/>
          </a:prstGeom>
        </p:spPr>
      </p:pic>
      <p:pic>
        <p:nvPicPr>
          <p:cNvPr id="5" name="object 5"/>
          <p:cNvPicPr/>
          <p:nvPr/>
        </p:nvPicPr>
        <p:blipFill>
          <a:blip r:embed="rId4" cstate="print"/>
          <a:stretch>
            <a:fillRect/>
          </a:stretch>
        </p:blipFill>
        <p:spPr>
          <a:xfrm>
            <a:off x="2532793" y="4019150"/>
            <a:ext cx="4426433" cy="90004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443354"/>
            <a:ext cx="1026794" cy="269240"/>
          </a:xfrm>
          <a:prstGeom prst="rect">
            <a:avLst/>
          </a:prstGeom>
        </p:spPr>
        <p:txBody>
          <a:bodyPr vert="horz" wrap="square" lIns="0" tIns="12065" rIns="0" bIns="0" rtlCol="0">
            <a:spAutoFit/>
          </a:bodyPr>
          <a:lstStyle/>
          <a:p>
            <a:pPr marL="12700">
              <a:lnSpc>
                <a:spcPct val="100000"/>
              </a:lnSpc>
              <a:spcBef>
                <a:spcPts val="95"/>
              </a:spcBef>
            </a:pPr>
            <a:r>
              <a:rPr sz="1600" b="1" spc="-10" dirty="0">
                <a:latin typeface="Arial"/>
                <a:cs typeface="Arial"/>
              </a:rPr>
              <a:t>Tensiones</a:t>
            </a:r>
            <a:endParaRPr sz="1600">
              <a:latin typeface="Arial"/>
              <a:cs typeface="Arial"/>
            </a:endParaRPr>
          </a:p>
        </p:txBody>
      </p:sp>
      <p:pic>
        <p:nvPicPr>
          <p:cNvPr id="3" name="object 3"/>
          <p:cNvPicPr/>
          <p:nvPr/>
        </p:nvPicPr>
        <p:blipFill>
          <a:blip r:embed="rId2" cstate="print"/>
          <a:stretch>
            <a:fillRect/>
          </a:stretch>
        </p:blipFill>
        <p:spPr>
          <a:xfrm>
            <a:off x="250453" y="1912647"/>
            <a:ext cx="5338801" cy="1728166"/>
          </a:xfrm>
          <a:prstGeom prst="rect">
            <a:avLst/>
          </a:prstGeom>
        </p:spPr>
      </p:pic>
      <p:pic>
        <p:nvPicPr>
          <p:cNvPr id="4" name="object 4"/>
          <p:cNvPicPr/>
          <p:nvPr/>
        </p:nvPicPr>
        <p:blipFill>
          <a:blip r:embed="rId3" cstate="print"/>
          <a:stretch>
            <a:fillRect/>
          </a:stretch>
        </p:blipFill>
        <p:spPr>
          <a:xfrm>
            <a:off x="5727632" y="1403964"/>
            <a:ext cx="3180343" cy="2456913"/>
          </a:xfrm>
          <a:prstGeom prst="rect">
            <a:avLst/>
          </a:prstGeom>
        </p:spPr>
      </p:pic>
      <p:sp>
        <p:nvSpPr>
          <p:cNvPr id="5" name="object 5"/>
          <p:cNvSpPr txBox="1"/>
          <p:nvPr/>
        </p:nvSpPr>
        <p:spPr>
          <a:xfrm>
            <a:off x="1105914" y="3963161"/>
            <a:ext cx="7349490" cy="231775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Las</a:t>
            </a:r>
            <a:r>
              <a:rPr sz="1600" spc="135" dirty="0">
                <a:latin typeface="Arial"/>
                <a:cs typeface="Arial"/>
              </a:rPr>
              <a:t> </a:t>
            </a:r>
            <a:r>
              <a:rPr sz="1600" dirty="0">
                <a:latin typeface="Arial"/>
                <a:cs typeface="Arial"/>
              </a:rPr>
              <a:t>tensiones</a:t>
            </a:r>
            <a:r>
              <a:rPr sz="1600" spc="140" dirty="0">
                <a:latin typeface="Arial"/>
                <a:cs typeface="Arial"/>
              </a:rPr>
              <a:t> </a:t>
            </a:r>
            <a:r>
              <a:rPr sz="1600" dirty="0">
                <a:latin typeface="Arial"/>
                <a:cs typeface="Arial"/>
              </a:rPr>
              <a:t>VB</a:t>
            </a:r>
            <a:r>
              <a:rPr sz="1600" spc="135" dirty="0">
                <a:latin typeface="Arial"/>
                <a:cs typeface="Arial"/>
              </a:rPr>
              <a:t> </a:t>
            </a:r>
            <a:r>
              <a:rPr sz="1600" dirty="0">
                <a:latin typeface="Arial"/>
                <a:cs typeface="Arial"/>
              </a:rPr>
              <a:t>e</a:t>
            </a:r>
            <a:r>
              <a:rPr sz="1600" spc="130" dirty="0">
                <a:latin typeface="Arial"/>
                <a:cs typeface="Arial"/>
              </a:rPr>
              <a:t> </a:t>
            </a:r>
            <a:r>
              <a:rPr sz="1600" dirty="0">
                <a:latin typeface="Arial"/>
                <a:cs typeface="Arial"/>
              </a:rPr>
              <a:t>VC</a:t>
            </a:r>
            <a:r>
              <a:rPr sz="1600" spc="130" dirty="0">
                <a:latin typeface="Arial"/>
                <a:cs typeface="Arial"/>
              </a:rPr>
              <a:t> </a:t>
            </a:r>
            <a:r>
              <a:rPr sz="1600" dirty="0">
                <a:latin typeface="Arial"/>
                <a:cs typeface="Arial"/>
              </a:rPr>
              <a:t>se</a:t>
            </a:r>
            <a:r>
              <a:rPr sz="1600" spc="130" dirty="0">
                <a:latin typeface="Arial"/>
                <a:cs typeface="Arial"/>
              </a:rPr>
              <a:t> </a:t>
            </a:r>
            <a:r>
              <a:rPr sz="1600" dirty="0">
                <a:latin typeface="Arial"/>
                <a:cs typeface="Arial"/>
              </a:rPr>
              <a:t>tornan</a:t>
            </a:r>
            <a:r>
              <a:rPr sz="1600" spc="135" dirty="0">
                <a:latin typeface="Arial"/>
                <a:cs typeface="Arial"/>
              </a:rPr>
              <a:t> </a:t>
            </a:r>
            <a:r>
              <a:rPr sz="1600" dirty="0">
                <a:latin typeface="Arial"/>
                <a:cs typeface="Arial"/>
              </a:rPr>
              <a:t>iguales</a:t>
            </a:r>
            <a:r>
              <a:rPr sz="1600" spc="140" dirty="0">
                <a:latin typeface="Arial"/>
                <a:cs typeface="Arial"/>
              </a:rPr>
              <a:t> </a:t>
            </a:r>
            <a:r>
              <a:rPr sz="1600" dirty="0">
                <a:latin typeface="Arial"/>
                <a:cs typeface="Arial"/>
              </a:rPr>
              <a:t>con</a:t>
            </a:r>
            <a:r>
              <a:rPr sz="1600" spc="130" dirty="0">
                <a:latin typeface="Arial"/>
                <a:cs typeface="Arial"/>
              </a:rPr>
              <a:t> </a:t>
            </a:r>
            <a:r>
              <a:rPr sz="1600" dirty="0">
                <a:latin typeface="Arial"/>
                <a:cs typeface="Arial"/>
              </a:rPr>
              <a:t>relación</a:t>
            </a:r>
            <a:r>
              <a:rPr sz="1600" spc="135" dirty="0">
                <a:latin typeface="Arial"/>
                <a:cs typeface="Arial"/>
              </a:rPr>
              <a:t> </a:t>
            </a:r>
            <a:r>
              <a:rPr sz="1600" dirty="0">
                <a:latin typeface="Arial"/>
                <a:cs typeface="Arial"/>
              </a:rPr>
              <a:t>al</a:t>
            </a:r>
            <a:r>
              <a:rPr sz="1600" spc="135" dirty="0">
                <a:latin typeface="Arial"/>
                <a:cs typeface="Arial"/>
              </a:rPr>
              <a:t> </a:t>
            </a:r>
            <a:r>
              <a:rPr sz="1600" dirty="0">
                <a:latin typeface="Arial"/>
                <a:cs typeface="Arial"/>
              </a:rPr>
              <a:t>neutro</a:t>
            </a:r>
            <a:r>
              <a:rPr sz="1600" spc="145" dirty="0">
                <a:latin typeface="Arial"/>
                <a:cs typeface="Arial"/>
              </a:rPr>
              <a:t> </a:t>
            </a:r>
            <a:r>
              <a:rPr sz="1600" dirty="0">
                <a:latin typeface="Arial"/>
                <a:cs typeface="Arial"/>
              </a:rPr>
              <a:t>(lo</a:t>
            </a:r>
            <a:r>
              <a:rPr sz="1600" spc="130" dirty="0">
                <a:latin typeface="Arial"/>
                <a:cs typeface="Arial"/>
              </a:rPr>
              <a:t> </a:t>
            </a:r>
            <a:r>
              <a:rPr sz="1600" dirty="0">
                <a:latin typeface="Arial"/>
                <a:cs typeface="Arial"/>
              </a:rPr>
              <a:t>que</a:t>
            </a:r>
            <a:r>
              <a:rPr sz="1600" spc="130" dirty="0">
                <a:latin typeface="Arial"/>
                <a:cs typeface="Arial"/>
              </a:rPr>
              <a:t> </a:t>
            </a:r>
            <a:r>
              <a:rPr sz="1600" dirty="0">
                <a:latin typeface="Arial"/>
                <a:cs typeface="Arial"/>
              </a:rPr>
              <a:t>era</a:t>
            </a:r>
            <a:r>
              <a:rPr sz="1600" spc="130" dirty="0">
                <a:latin typeface="Arial"/>
                <a:cs typeface="Arial"/>
              </a:rPr>
              <a:t> </a:t>
            </a:r>
            <a:r>
              <a:rPr sz="1600" spc="-25" dirty="0">
                <a:latin typeface="Arial"/>
                <a:cs typeface="Arial"/>
              </a:rPr>
              <a:t>de </a:t>
            </a:r>
            <a:r>
              <a:rPr sz="1600" dirty="0">
                <a:latin typeface="Arial"/>
                <a:cs typeface="Arial"/>
              </a:rPr>
              <a:t>esperarse</a:t>
            </a:r>
            <a:r>
              <a:rPr sz="1600" spc="200" dirty="0">
                <a:latin typeface="Arial"/>
                <a:cs typeface="Arial"/>
              </a:rPr>
              <a:t> </a:t>
            </a:r>
            <a:r>
              <a:rPr sz="1600" dirty="0">
                <a:latin typeface="Arial"/>
                <a:cs typeface="Arial"/>
              </a:rPr>
              <a:t>pues</a:t>
            </a:r>
            <a:r>
              <a:rPr sz="1600" spc="210" dirty="0">
                <a:latin typeface="Arial"/>
                <a:cs typeface="Arial"/>
              </a:rPr>
              <a:t> </a:t>
            </a:r>
            <a:r>
              <a:rPr sz="1600" dirty="0">
                <a:latin typeface="Arial"/>
                <a:cs typeface="Arial"/>
              </a:rPr>
              <a:t>están</a:t>
            </a:r>
            <a:r>
              <a:rPr sz="1600" spc="200" dirty="0">
                <a:latin typeface="Arial"/>
                <a:cs typeface="Arial"/>
              </a:rPr>
              <a:t> </a:t>
            </a:r>
            <a:r>
              <a:rPr sz="1600" dirty="0">
                <a:latin typeface="Arial"/>
                <a:cs typeface="Arial"/>
              </a:rPr>
              <a:t>en</a:t>
            </a:r>
            <a:r>
              <a:rPr sz="1600" spc="195" dirty="0">
                <a:latin typeface="Arial"/>
                <a:cs typeface="Arial"/>
              </a:rPr>
              <a:t> </a:t>
            </a:r>
            <a:r>
              <a:rPr sz="1600" dirty="0">
                <a:latin typeface="Arial"/>
                <a:cs typeface="Arial"/>
              </a:rPr>
              <a:t>corto</a:t>
            </a:r>
            <a:r>
              <a:rPr sz="1600" spc="200" dirty="0">
                <a:latin typeface="Arial"/>
                <a:cs typeface="Arial"/>
              </a:rPr>
              <a:t> </a:t>
            </a:r>
            <a:r>
              <a:rPr sz="1600" dirty="0">
                <a:latin typeface="Arial"/>
                <a:cs typeface="Arial"/>
              </a:rPr>
              <a:t>circuito).</a:t>
            </a:r>
            <a:r>
              <a:rPr sz="1600" spc="204" dirty="0">
                <a:latin typeface="Arial"/>
                <a:cs typeface="Arial"/>
              </a:rPr>
              <a:t> </a:t>
            </a:r>
            <a:r>
              <a:rPr sz="1600" dirty="0">
                <a:latin typeface="Arial"/>
                <a:cs typeface="Arial"/>
              </a:rPr>
              <a:t>Y</a:t>
            </a:r>
            <a:r>
              <a:rPr sz="1600" spc="175" dirty="0">
                <a:latin typeface="Arial"/>
                <a:cs typeface="Arial"/>
              </a:rPr>
              <a:t> </a:t>
            </a:r>
            <a:r>
              <a:rPr sz="1600" dirty="0">
                <a:latin typeface="Arial"/>
                <a:cs typeface="Arial"/>
              </a:rPr>
              <a:t>la</a:t>
            </a:r>
            <a:r>
              <a:rPr sz="1600" spc="195" dirty="0">
                <a:latin typeface="Arial"/>
                <a:cs typeface="Arial"/>
              </a:rPr>
              <a:t> </a:t>
            </a:r>
            <a:r>
              <a:rPr sz="1600" dirty="0">
                <a:latin typeface="Arial"/>
                <a:cs typeface="Arial"/>
              </a:rPr>
              <a:t>tensión</a:t>
            </a:r>
            <a:r>
              <a:rPr sz="1600" spc="200" dirty="0">
                <a:latin typeface="Arial"/>
                <a:cs typeface="Arial"/>
              </a:rPr>
              <a:t> </a:t>
            </a:r>
            <a:r>
              <a:rPr sz="1600" dirty="0">
                <a:latin typeface="Arial"/>
                <a:cs typeface="Arial"/>
              </a:rPr>
              <a:t>VA</a:t>
            </a:r>
            <a:r>
              <a:rPr sz="1600" spc="125" dirty="0">
                <a:latin typeface="Arial"/>
                <a:cs typeface="Arial"/>
              </a:rPr>
              <a:t> </a:t>
            </a:r>
            <a:r>
              <a:rPr sz="1600" dirty="0">
                <a:latin typeface="Arial"/>
                <a:cs typeface="Arial"/>
              </a:rPr>
              <a:t>está</a:t>
            </a:r>
            <a:r>
              <a:rPr sz="1600" spc="200" dirty="0">
                <a:latin typeface="Arial"/>
                <a:cs typeface="Arial"/>
              </a:rPr>
              <a:t> </a:t>
            </a:r>
            <a:r>
              <a:rPr sz="1600" dirty="0">
                <a:latin typeface="Arial"/>
                <a:cs typeface="Arial"/>
              </a:rPr>
              <a:t>en</a:t>
            </a:r>
            <a:r>
              <a:rPr sz="1600" spc="195" dirty="0">
                <a:latin typeface="Arial"/>
                <a:cs typeface="Arial"/>
              </a:rPr>
              <a:t> </a:t>
            </a:r>
            <a:r>
              <a:rPr sz="1600" dirty="0">
                <a:latin typeface="Arial"/>
                <a:cs typeface="Arial"/>
              </a:rPr>
              <a:t>oposición</a:t>
            </a:r>
            <a:r>
              <a:rPr sz="1600" spc="200" dirty="0">
                <a:latin typeface="Arial"/>
                <a:cs typeface="Arial"/>
              </a:rPr>
              <a:t> </a:t>
            </a:r>
            <a:r>
              <a:rPr sz="1600" spc="-25" dirty="0">
                <a:latin typeface="Arial"/>
                <a:cs typeface="Arial"/>
              </a:rPr>
              <a:t>de </a:t>
            </a:r>
            <a:r>
              <a:rPr sz="1600" dirty="0">
                <a:latin typeface="Arial"/>
                <a:cs typeface="Arial"/>
              </a:rPr>
              <a:t>fase,</a:t>
            </a:r>
            <a:r>
              <a:rPr sz="1600" spc="-15" dirty="0">
                <a:latin typeface="Arial"/>
                <a:cs typeface="Arial"/>
              </a:rPr>
              <a:t> </a:t>
            </a:r>
            <a:r>
              <a:rPr sz="1600" dirty="0">
                <a:latin typeface="Arial"/>
                <a:cs typeface="Arial"/>
              </a:rPr>
              <a:t>con</a:t>
            </a:r>
            <a:r>
              <a:rPr sz="1600" spc="-30" dirty="0">
                <a:latin typeface="Arial"/>
                <a:cs typeface="Arial"/>
              </a:rPr>
              <a:t> </a:t>
            </a:r>
            <a:r>
              <a:rPr sz="1600" dirty="0">
                <a:latin typeface="Arial"/>
                <a:cs typeface="Arial"/>
              </a:rPr>
              <a:t>el</a:t>
            </a:r>
            <a:r>
              <a:rPr sz="1600" spc="-30" dirty="0">
                <a:latin typeface="Arial"/>
                <a:cs typeface="Arial"/>
              </a:rPr>
              <a:t> </a:t>
            </a:r>
            <a:r>
              <a:rPr sz="1600" dirty="0">
                <a:latin typeface="Arial"/>
                <a:cs typeface="Arial"/>
              </a:rPr>
              <a:t>doble</a:t>
            </a:r>
            <a:r>
              <a:rPr sz="1600" spc="-45" dirty="0">
                <a:latin typeface="Arial"/>
                <a:cs typeface="Arial"/>
              </a:rPr>
              <a:t> </a:t>
            </a:r>
            <a:r>
              <a:rPr sz="1600" dirty="0">
                <a:latin typeface="Arial"/>
                <a:cs typeface="Arial"/>
              </a:rPr>
              <a:t>de</a:t>
            </a:r>
            <a:r>
              <a:rPr sz="1600" spc="-15" dirty="0">
                <a:latin typeface="Arial"/>
                <a:cs typeface="Arial"/>
              </a:rPr>
              <a:t> </a:t>
            </a:r>
            <a:r>
              <a:rPr sz="1600" spc="-10" dirty="0">
                <a:latin typeface="Arial"/>
                <a:cs typeface="Arial"/>
              </a:rPr>
              <a:t>módulo.</a:t>
            </a:r>
            <a:endParaRPr sz="1600">
              <a:latin typeface="Arial"/>
              <a:cs typeface="Arial"/>
            </a:endParaRPr>
          </a:p>
          <a:p>
            <a:pPr marL="12700" marR="7620" algn="just">
              <a:lnSpc>
                <a:spcPct val="100000"/>
              </a:lnSpc>
              <a:spcBef>
                <a:spcPts val="1345"/>
              </a:spcBef>
            </a:pPr>
            <a:r>
              <a:rPr sz="1600" dirty="0">
                <a:latin typeface="Arial"/>
                <a:cs typeface="Arial"/>
              </a:rPr>
              <a:t>Se</a:t>
            </a:r>
            <a:r>
              <a:rPr sz="1600" spc="225" dirty="0">
                <a:latin typeface="Arial"/>
                <a:cs typeface="Arial"/>
              </a:rPr>
              <a:t> </a:t>
            </a:r>
            <a:r>
              <a:rPr sz="1600" dirty="0">
                <a:latin typeface="Arial"/>
                <a:cs typeface="Arial"/>
              </a:rPr>
              <a:t>debe</a:t>
            </a:r>
            <a:r>
              <a:rPr sz="1600" spc="225" dirty="0">
                <a:latin typeface="Arial"/>
                <a:cs typeface="Arial"/>
              </a:rPr>
              <a:t> </a:t>
            </a:r>
            <a:r>
              <a:rPr sz="1600" dirty="0">
                <a:latin typeface="Arial"/>
                <a:cs typeface="Arial"/>
              </a:rPr>
              <a:t>tener</a:t>
            </a:r>
            <a:r>
              <a:rPr sz="1600" spc="229" dirty="0">
                <a:latin typeface="Arial"/>
                <a:cs typeface="Arial"/>
              </a:rPr>
              <a:t> </a:t>
            </a:r>
            <a:r>
              <a:rPr sz="1600" dirty="0">
                <a:latin typeface="Arial"/>
                <a:cs typeface="Arial"/>
              </a:rPr>
              <a:t>en</a:t>
            </a:r>
            <a:r>
              <a:rPr sz="1600" spc="225" dirty="0">
                <a:latin typeface="Arial"/>
                <a:cs typeface="Arial"/>
              </a:rPr>
              <a:t> </a:t>
            </a:r>
            <a:r>
              <a:rPr sz="1600" dirty="0">
                <a:latin typeface="Arial"/>
                <a:cs typeface="Arial"/>
              </a:rPr>
              <a:t>cuenta</a:t>
            </a:r>
            <a:r>
              <a:rPr sz="1600" spc="240" dirty="0">
                <a:latin typeface="Arial"/>
                <a:cs typeface="Arial"/>
              </a:rPr>
              <a:t> </a:t>
            </a:r>
            <a:r>
              <a:rPr sz="1600" dirty="0">
                <a:latin typeface="Arial"/>
                <a:cs typeface="Arial"/>
              </a:rPr>
              <a:t>el</a:t>
            </a:r>
            <a:r>
              <a:rPr sz="1600" spc="229" dirty="0">
                <a:latin typeface="Arial"/>
                <a:cs typeface="Arial"/>
              </a:rPr>
              <a:t> </a:t>
            </a:r>
            <a:r>
              <a:rPr sz="1600" dirty="0">
                <a:latin typeface="Arial"/>
                <a:cs typeface="Arial"/>
              </a:rPr>
              <a:t>hecho</a:t>
            </a:r>
            <a:r>
              <a:rPr sz="1600" spc="229" dirty="0">
                <a:latin typeface="Arial"/>
                <a:cs typeface="Arial"/>
              </a:rPr>
              <a:t> </a:t>
            </a:r>
            <a:r>
              <a:rPr sz="1600" dirty="0">
                <a:latin typeface="Arial"/>
                <a:cs typeface="Arial"/>
              </a:rPr>
              <a:t>de</a:t>
            </a:r>
            <a:r>
              <a:rPr sz="1600" spc="220" dirty="0">
                <a:latin typeface="Arial"/>
                <a:cs typeface="Arial"/>
              </a:rPr>
              <a:t> </a:t>
            </a:r>
            <a:r>
              <a:rPr sz="1600" dirty="0">
                <a:latin typeface="Arial"/>
                <a:cs typeface="Arial"/>
              </a:rPr>
              <a:t>que</a:t>
            </a:r>
            <a:r>
              <a:rPr sz="1600" spc="240" dirty="0">
                <a:latin typeface="Arial"/>
                <a:cs typeface="Arial"/>
              </a:rPr>
              <a:t> </a:t>
            </a:r>
            <a:r>
              <a:rPr sz="1600" dirty="0">
                <a:latin typeface="Arial"/>
                <a:cs typeface="Arial"/>
              </a:rPr>
              <a:t>eso</a:t>
            </a:r>
            <a:r>
              <a:rPr sz="1600" spc="235" dirty="0">
                <a:latin typeface="Arial"/>
                <a:cs typeface="Arial"/>
              </a:rPr>
              <a:t> </a:t>
            </a:r>
            <a:r>
              <a:rPr sz="1600" dirty="0">
                <a:latin typeface="Arial"/>
                <a:cs typeface="Arial"/>
              </a:rPr>
              <a:t>ocurre</a:t>
            </a:r>
            <a:r>
              <a:rPr sz="1600" spc="240" dirty="0">
                <a:latin typeface="Arial"/>
                <a:cs typeface="Arial"/>
              </a:rPr>
              <a:t> </a:t>
            </a:r>
            <a:r>
              <a:rPr sz="1600" dirty="0">
                <a:latin typeface="Arial"/>
                <a:cs typeface="Arial"/>
              </a:rPr>
              <a:t>apenas</a:t>
            </a:r>
            <a:r>
              <a:rPr sz="1600" spc="229" dirty="0">
                <a:latin typeface="Arial"/>
                <a:cs typeface="Arial"/>
              </a:rPr>
              <a:t> </a:t>
            </a:r>
            <a:r>
              <a:rPr sz="1600" dirty="0">
                <a:latin typeface="Arial"/>
                <a:cs typeface="Arial"/>
              </a:rPr>
              <a:t>en</a:t>
            </a:r>
            <a:r>
              <a:rPr sz="1600" spc="225" dirty="0">
                <a:latin typeface="Arial"/>
                <a:cs typeface="Arial"/>
              </a:rPr>
              <a:t> </a:t>
            </a:r>
            <a:r>
              <a:rPr sz="1600" dirty="0">
                <a:latin typeface="Arial"/>
                <a:cs typeface="Arial"/>
              </a:rPr>
              <a:t>el</a:t>
            </a:r>
            <a:r>
              <a:rPr sz="1600" spc="229" dirty="0">
                <a:latin typeface="Arial"/>
                <a:cs typeface="Arial"/>
              </a:rPr>
              <a:t> </a:t>
            </a:r>
            <a:r>
              <a:rPr sz="1600" dirty="0">
                <a:latin typeface="Arial"/>
                <a:cs typeface="Arial"/>
              </a:rPr>
              <a:t>punto</a:t>
            </a:r>
            <a:r>
              <a:rPr sz="1600" spc="235" dirty="0">
                <a:latin typeface="Arial"/>
                <a:cs typeface="Arial"/>
              </a:rPr>
              <a:t> </a:t>
            </a:r>
            <a:r>
              <a:rPr sz="1600" spc="-25" dirty="0">
                <a:latin typeface="Arial"/>
                <a:cs typeface="Arial"/>
              </a:rPr>
              <a:t>de </a:t>
            </a:r>
            <a:r>
              <a:rPr sz="1600" spc="-10" dirty="0">
                <a:latin typeface="Arial"/>
                <a:cs typeface="Arial"/>
              </a:rPr>
              <a:t>cortocircuito.</a:t>
            </a:r>
            <a:endParaRPr sz="1600">
              <a:latin typeface="Arial"/>
              <a:cs typeface="Arial"/>
            </a:endParaRPr>
          </a:p>
          <a:p>
            <a:pPr marL="12700" marR="5080" algn="just">
              <a:lnSpc>
                <a:spcPct val="100000"/>
              </a:lnSpc>
              <a:spcBef>
                <a:spcPts val="1345"/>
              </a:spcBef>
            </a:pPr>
            <a:r>
              <a:rPr sz="1600" dirty="0">
                <a:latin typeface="Arial"/>
                <a:cs typeface="Arial"/>
              </a:rPr>
              <a:t>Cuanto</a:t>
            </a:r>
            <a:r>
              <a:rPr sz="1600" spc="575" dirty="0">
                <a:latin typeface="Arial"/>
                <a:cs typeface="Arial"/>
              </a:rPr>
              <a:t> </a:t>
            </a:r>
            <a:r>
              <a:rPr sz="1600" dirty="0">
                <a:latin typeface="Arial"/>
                <a:cs typeface="Arial"/>
              </a:rPr>
              <a:t>más</a:t>
            </a:r>
            <a:r>
              <a:rPr sz="1600" spc="575" dirty="0">
                <a:latin typeface="Arial"/>
                <a:cs typeface="Arial"/>
              </a:rPr>
              <a:t> </a:t>
            </a:r>
            <a:r>
              <a:rPr sz="1600" dirty="0">
                <a:latin typeface="Arial"/>
                <a:cs typeface="Arial"/>
              </a:rPr>
              <a:t>alejado</a:t>
            </a:r>
            <a:r>
              <a:rPr sz="1600" spc="575" dirty="0">
                <a:latin typeface="Arial"/>
                <a:cs typeface="Arial"/>
              </a:rPr>
              <a:t> </a:t>
            </a:r>
            <a:r>
              <a:rPr sz="1600" dirty="0">
                <a:latin typeface="Arial"/>
                <a:cs typeface="Arial"/>
              </a:rPr>
              <a:t>esté</a:t>
            </a:r>
            <a:r>
              <a:rPr sz="1600" spc="570" dirty="0">
                <a:latin typeface="Arial"/>
                <a:cs typeface="Arial"/>
              </a:rPr>
              <a:t> </a:t>
            </a:r>
            <a:r>
              <a:rPr sz="1600" dirty="0">
                <a:latin typeface="Arial"/>
                <a:cs typeface="Arial"/>
              </a:rPr>
              <a:t>el</a:t>
            </a:r>
            <a:r>
              <a:rPr sz="1600" spc="565" dirty="0">
                <a:latin typeface="Arial"/>
                <a:cs typeface="Arial"/>
              </a:rPr>
              <a:t> </a:t>
            </a:r>
            <a:r>
              <a:rPr sz="1600" dirty="0">
                <a:latin typeface="Arial"/>
                <a:cs typeface="Arial"/>
              </a:rPr>
              <a:t>punto</a:t>
            </a:r>
            <a:r>
              <a:rPr sz="1600" spc="570" dirty="0">
                <a:latin typeface="Arial"/>
                <a:cs typeface="Arial"/>
              </a:rPr>
              <a:t> </a:t>
            </a:r>
            <a:r>
              <a:rPr sz="1600" dirty="0">
                <a:latin typeface="Arial"/>
                <a:cs typeface="Arial"/>
              </a:rPr>
              <a:t>de</a:t>
            </a:r>
            <a:r>
              <a:rPr sz="1600" spc="580" dirty="0">
                <a:latin typeface="Arial"/>
                <a:cs typeface="Arial"/>
              </a:rPr>
              <a:t> </a:t>
            </a:r>
            <a:r>
              <a:rPr sz="1600" dirty="0">
                <a:latin typeface="Arial"/>
                <a:cs typeface="Arial"/>
              </a:rPr>
              <a:t>registro</a:t>
            </a:r>
            <a:r>
              <a:rPr sz="1600" spc="570" dirty="0">
                <a:latin typeface="Arial"/>
                <a:cs typeface="Arial"/>
              </a:rPr>
              <a:t> </a:t>
            </a:r>
            <a:r>
              <a:rPr sz="1600" dirty="0">
                <a:latin typeface="Arial"/>
                <a:cs typeface="Arial"/>
              </a:rPr>
              <a:t>oscilográfico,</a:t>
            </a:r>
            <a:r>
              <a:rPr sz="1600" spc="570" dirty="0">
                <a:latin typeface="Arial"/>
                <a:cs typeface="Arial"/>
              </a:rPr>
              <a:t> </a:t>
            </a:r>
            <a:r>
              <a:rPr sz="1600" dirty="0">
                <a:latin typeface="Arial"/>
                <a:cs typeface="Arial"/>
              </a:rPr>
              <a:t>comenzará</a:t>
            </a:r>
            <a:r>
              <a:rPr sz="1600" spc="570" dirty="0">
                <a:latin typeface="Arial"/>
                <a:cs typeface="Arial"/>
              </a:rPr>
              <a:t> </a:t>
            </a:r>
            <a:r>
              <a:rPr sz="1600" spc="-50" dirty="0">
                <a:latin typeface="Arial"/>
                <a:cs typeface="Arial"/>
              </a:rPr>
              <a:t>a </a:t>
            </a:r>
            <a:r>
              <a:rPr sz="1600" dirty="0">
                <a:latin typeface="Arial"/>
                <a:cs typeface="Arial"/>
              </a:rPr>
              <a:t>aparecer</a:t>
            </a:r>
            <a:r>
              <a:rPr sz="1600" spc="30" dirty="0">
                <a:latin typeface="Arial"/>
                <a:cs typeface="Arial"/>
              </a:rPr>
              <a:t> </a:t>
            </a:r>
            <a:r>
              <a:rPr sz="1600" dirty="0">
                <a:latin typeface="Arial"/>
                <a:cs typeface="Arial"/>
              </a:rPr>
              <a:t>diferencias</a:t>
            </a:r>
            <a:r>
              <a:rPr sz="1600" spc="45"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potencial</a:t>
            </a:r>
            <a:r>
              <a:rPr sz="1600" spc="30" dirty="0">
                <a:latin typeface="Arial"/>
                <a:cs typeface="Arial"/>
              </a:rPr>
              <a:t> </a:t>
            </a:r>
            <a:r>
              <a:rPr sz="1600" dirty="0">
                <a:latin typeface="Arial"/>
                <a:cs typeface="Arial"/>
              </a:rPr>
              <a:t>entre</a:t>
            </a:r>
            <a:r>
              <a:rPr sz="1600" spc="35" dirty="0">
                <a:latin typeface="Arial"/>
                <a:cs typeface="Arial"/>
              </a:rPr>
              <a:t> </a:t>
            </a:r>
            <a:r>
              <a:rPr sz="1600" dirty="0">
                <a:latin typeface="Arial"/>
                <a:cs typeface="Arial"/>
              </a:rPr>
              <a:t>las</a:t>
            </a:r>
            <a:r>
              <a:rPr sz="1600" spc="45" dirty="0">
                <a:latin typeface="Arial"/>
                <a:cs typeface="Arial"/>
              </a:rPr>
              <a:t> </a:t>
            </a:r>
            <a:r>
              <a:rPr sz="1600" dirty="0">
                <a:latin typeface="Arial"/>
                <a:cs typeface="Arial"/>
              </a:rPr>
              <a:t>fases</a:t>
            </a:r>
            <a:r>
              <a:rPr sz="1600" spc="45" dirty="0">
                <a:latin typeface="Arial"/>
                <a:cs typeface="Arial"/>
              </a:rPr>
              <a:t> </a:t>
            </a:r>
            <a:r>
              <a:rPr sz="1600" dirty="0">
                <a:latin typeface="Arial"/>
                <a:cs typeface="Arial"/>
              </a:rPr>
              <a:t>B</a:t>
            </a:r>
            <a:r>
              <a:rPr sz="1600" spc="40" dirty="0">
                <a:latin typeface="Arial"/>
                <a:cs typeface="Arial"/>
              </a:rPr>
              <a:t> </a:t>
            </a:r>
            <a:r>
              <a:rPr sz="1600" dirty="0">
                <a:latin typeface="Arial"/>
                <a:cs typeface="Arial"/>
              </a:rPr>
              <a:t>y</a:t>
            </a:r>
            <a:r>
              <a:rPr sz="1600" spc="20" dirty="0">
                <a:latin typeface="Arial"/>
                <a:cs typeface="Arial"/>
              </a:rPr>
              <a:t> </a:t>
            </a:r>
            <a:r>
              <a:rPr sz="1600" dirty="0">
                <a:latin typeface="Arial"/>
                <a:cs typeface="Arial"/>
              </a:rPr>
              <a:t>C</a:t>
            </a:r>
            <a:r>
              <a:rPr sz="1600" spc="50" dirty="0">
                <a:latin typeface="Arial"/>
                <a:cs typeface="Arial"/>
              </a:rPr>
              <a:t> </a:t>
            </a:r>
            <a:r>
              <a:rPr sz="1600" dirty="0">
                <a:latin typeface="Arial"/>
                <a:cs typeface="Arial"/>
              </a:rPr>
              <a:t>y</a:t>
            </a:r>
            <a:r>
              <a:rPr sz="1600" spc="30" dirty="0">
                <a:latin typeface="Arial"/>
                <a:cs typeface="Arial"/>
              </a:rPr>
              <a:t> </a:t>
            </a:r>
            <a:r>
              <a:rPr sz="1600" dirty="0">
                <a:latin typeface="Arial"/>
                <a:cs typeface="Arial"/>
              </a:rPr>
              <a:t>variación</a:t>
            </a:r>
            <a:r>
              <a:rPr sz="1600" spc="45" dirty="0">
                <a:latin typeface="Arial"/>
                <a:cs typeface="Arial"/>
              </a:rPr>
              <a:t> </a:t>
            </a:r>
            <a:r>
              <a:rPr sz="1600" dirty="0">
                <a:latin typeface="Arial"/>
                <a:cs typeface="Arial"/>
              </a:rPr>
              <a:t>de</a:t>
            </a:r>
            <a:r>
              <a:rPr sz="1600" spc="30" dirty="0">
                <a:latin typeface="Arial"/>
                <a:cs typeface="Arial"/>
              </a:rPr>
              <a:t> </a:t>
            </a:r>
            <a:r>
              <a:rPr sz="1600" dirty="0">
                <a:latin typeface="Arial"/>
                <a:cs typeface="Arial"/>
              </a:rPr>
              <a:t>ángulo</a:t>
            </a:r>
            <a:r>
              <a:rPr sz="1600" spc="40" dirty="0">
                <a:latin typeface="Arial"/>
                <a:cs typeface="Arial"/>
              </a:rPr>
              <a:t> </a:t>
            </a:r>
            <a:r>
              <a:rPr sz="1600" spc="-25" dirty="0">
                <a:latin typeface="Arial"/>
                <a:cs typeface="Arial"/>
              </a:rPr>
              <a:t>en </a:t>
            </a:r>
            <a:r>
              <a:rPr sz="1600" dirty="0">
                <a:latin typeface="Arial"/>
                <a:cs typeface="Arial"/>
              </a:rPr>
              <a:t>las</a:t>
            </a:r>
            <a:r>
              <a:rPr sz="1600" spc="-35" dirty="0">
                <a:latin typeface="Arial"/>
                <a:cs typeface="Arial"/>
              </a:rPr>
              <a:t> </a:t>
            </a:r>
            <a:r>
              <a:rPr sz="1600" dirty="0">
                <a:latin typeface="Arial"/>
                <a:cs typeface="Arial"/>
              </a:rPr>
              <a:t>tres </a:t>
            </a:r>
            <a:r>
              <a:rPr sz="1600" spc="-10" dirty="0">
                <a:latin typeface="Arial"/>
                <a:cs typeface="Arial"/>
              </a:rPr>
              <a:t>fases.</a:t>
            </a:r>
            <a:endParaRPr sz="16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367155"/>
            <a:ext cx="2595880"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000000"/>
                </a:solidFill>
              </a:rPr>
              <a:t>Lado</a:t>
            </a:r>
            <a:r>
              <a:rPr sz="2000" spc="-10" dirty="0">
                <a:solidFill>
                  <a:srgbClr val="000000"/>
                </a:solidFill>
              </a:rPr>
              <a:t> </a:t>
            </a:r>
            <a:r>
              <a:rPr sz="2000" dirty="0">
                <a:solidFill>
                  <a:srgbClr val="000000"/>
                </a:solidFill>
              </a:rPr>
              <a:t>de</a:t>
            </a:r>
            <a:r>
              <a:rPr sz="2000" spc="-15" dirty="0">
                <a:solidFill>
                  <a:srgbClr val="000000"/>
                </a:solidFill>
              </a:rPr>
              <a:t> </a:t>
            </a:r>
            <a:r>
              <a:rPr sz="2000" dirty="0">
                <a:solidFill>
                  <a:srgbClr val="000000"/>
                </a:solidFill>
              </a:rPr>
              <a:t>Alta</a:t>
            </a:r>
            <a:r>
              <a:rPr sz="2000" spc="-10" dirty="0">
                <a:solidFill>
                  <a:srgbClr val="000000"/>
                </a:solidFill>
              </a:rPr>
              <a:t> Tensión</a:t>
            </a:r>
            <a:endParaRPr sz="2000"/>
          </a:p>
        </p:txBody>
      </p:sp>
      <p:grpSp>
        <p:nvGrpSpPr>
          <p:cNvPr id="3" name="object 3"/>
          <p:cNvGrpSpPr/>
          <p:nvPr/>
        </p:nvGrpSpPr>
        <p:grpSpPr>
          <a:xfrm>
            <a:off x="539750" y="1196975"/>
            <a:ext cx="8352155" cy="5111750"/>
            <a:chOff x="539750" y="1196975"/>
            <a:chExt cx="8352155" cy="5111750"/>
          </a:xfrm>
        </p:grpSpPr>
        <p:pic>
          <p:nvPicPr>
            <p:cNvPr id="4" name="object 4"/>
            <p:cNvPicPr/>
            <p:nvPr/>
          </p:nvPicPr>
          <p:blipFill>
            <a:blip r:embed="rId2" cstate="print"/>
            <a:stretch>
              <a:fillRect/>
            </a:stretch>
          </p:blipFill>
          <p:spPr>
            <a:xfrm>
              <a:off x="665098" y="1898645"/>
              <a:ext cx="4782388" cy="1545196"/>
            </a:xfrm>
            <a:prstGeom prst="rect">
              <a:avLst/>
            </a:prstGeom>
          </p:spPr>
        </p:pic>
        <p:pic>
          <p:nvPicPr>
            <p:cNvPr id="5" name="object 5"/>
            <p:cNvPicPr/>
            <p:nvPr/>
          </p:nvPicPr>
          <p:blipFill>
            <a:blip r:embed="rId3" cstate="print"/>
            <a:stretch>
              <a:fillRect/>
            </a:stretch>
          </p:blipFill>
          <p:spPr>
            <a:xfrm>
              <a:off x="5435600" y="1196975"/>
              <a:ext cx="3456051" cy="3381375"/>
            </a:xfrm>
            <a:prstGeom prst="rect">
              <a:avLst/>
            </a:prstGeom>
          </p:spPr>
        </p:pic>
        <p:pic>
          <p:nvPicPr>
            <p:cNvPr id="6" name="object 6"/>
            <p:cNvPicPr/>
            <p:nvPr/>
          </p:nvPicPr>
          <p:blipFill>
            <a:blip r:embed="rId4" cstate="print"/>
            <a:stretch>
              <a:fillRect/>
            </a:stretch>
          </p:blipFill>
          <p:spPr>
            <a:xfrm>
              <a:off x="539750" y="3717925"/>
              <a:ext cx="5041900" cy="2590800"/>
            </a:xfrm>
            <a:prstGeom prst="rect">
              <a:avLst/>
            </a:prstGeom>
          </p:spPr>
        </p:pic>
      </p:grpSp>
      <p:sp>
        <p:nvSpPr>
          <p:cNvPr id="7" name="object 7"/>
          <p:cNvSpPr txBox="1"/>
          <p:nvPr/>
        </p:nvSpPr>
        <p:spPr>
          <a:xfrm>
            <a:off x="6156325" y="4797425"/>
            <a:ext cx="2376805" cy="952500"/>
          </a:xfrm>
          <a:prstGeom prst="rect">
            <a:avLst/>
          </a:prstGeom>
          <a:ln w="9525">
            <a:solidFill>
              <a:srgbClr val="FF0000"/>
            </a:solidFill>
          </a:ln>
        </p:spPr>
        <p:txBody>
          <a:bodyPr vert="horz" wrap="square" lIns="0" tIns="41275" rIns="0" bIns="0" rtlCol="0">
            <a:spAutoFit/>
          </a:bodyPr>
          <a:lstStyle/>
          <a:p>
            <a:pPr marL="153670" marR="146050" indent="6985" algn="ctr">
              <a:lnSpc>
                <a:spcPct val="100000"/>
              </a:lnSpc>
              <a:spcBef>
                <a:spcPts val="325"/>
              </a:spcBef>
            </a:pPr>
            <a:r>
              <a:rPr sz="1400" b="1" dirty="0">
                <a:latin typeface="Arial"/>
                <a:cs typeface="Arial"/>
              </a:rPr>
              <a:t>Se</a:t>
            </a:r>
            <a:r>
              <a:rPr sz="1400" b="1" spc="-45" dirty="0">
                <a:latin typeface="Arial"/>
                <a:cs typeface="Arial"/>
              </a:rPr>
              <a:t> </a:t>
            </a:r>
            <a:r>
              <a:rPr sz="1400" b="1" dirty="0">
                <a:latin typeface="Arial"/>
                <a:cs typeface="Arial"/>
              </a:rPr>
              <a:t>comprueba</a:t>
            </a:r>
            <a:r>
              <a:rPr sz="1400" b="1" spc="-45" dirty="0">
                <a:latin typeface="Arial"/>
                <a:cs typeface="Arial"/>
              </a:rPr>
              <a:t> </a:t>
            </a:r>
            <a:r>
              <a:rPr sz="1400" b="1" dirty="0">
                <a:latin typeface="Arial"/>
                <a:cs typeface="Arial"/>
              </a:rPr>
              <a:t>que</a:t>
            </a:r>
            <a:r>
              <a:rPr sz="1400" b="1" spc="-30" dirty="0">
                <a:latin typeface="Arial"/>
                <a:cs typeface="Arial"/>
              </a:rPr>
              <a:t> </a:t>
            </a:r>
            <a:r>
              <a:rPr sz="1400" b="1" spc="-25" dirty="0">
                <a:latin typeface="Arial"/>
                <a:cs typeface="Arial"/>
              </a:rPr>
              <a:t>hay </a:t>
            </a:r>
            <a:r>
              <a:rPr sz="1400" b="1" dirty="0">
                <a:latin typeface="Arial"/>
                <a:cs typeface="Arial"/>
              </a:rPr>
              <a:t>corrientes</a:t>
            </a:r>
            <a:r>
              <a:rPr sz="1400" b="1" spc="-70" dirty="0">
                <a:latin typeface="Arial"/>
                <a:cs typeface="Arial"/>
              </a:rPr>
              <a:t> </a:t>
            </a:r>
            <a:r>
              <a:rPr sz="1400" b="1" dirty="0">
                <a:latin typeface="Arial"/>
                <a:cs typeface="Arial"/>
              </a:rPr>
              <a:t>iguales</a:t>
            </a:r>
            <a:r>
              <a:rPr sz="1400" b="1" spc="-60" dirty="0">
                <a:latin typeface="Arial"/>
                <a:cs typeface="Arial"/>
              </a:rPr>
              <a:t> </a:t>
            </a:r>
            <a:r>
              <a:rPr sz="1400" b="1" dirty="0">
                <a:latin typeface="Arial"/>
                <a:cs typeface="Arial"/>
              </a:rPr>
              <a:t>en</a:t>
            </a:r>
            <a:r>
              <a:rPr sz="1400" b="1" spc="-25" dirty="0">
                <a:latin typeface="Arial"/>
                <a:cs typeface="Arial"/>
              </a:rPr>
              <a:t> las </a:t>
            </a:r>
            <a:r>
              <a:rPr sz="1400" b="1" dirty="0">
                <a:latin typeface="Arial"/>
                <a:cs typeface="Arial"/>
              </a:rPr>
              <a:t>dos</a:t>
            </a:r>
            <a:r>
              <a:rPr sz="1400" b="1" spc="-25" dirty="0">
                <a:latin typeface="Arial"/>
                <a:cs typeface="Arial"/>
              </a:rPr>
              <a:t> </a:t>
            </a:r>
            <a:r>
              <a:rPr sz="1400" b="1" dirty="0">
                <a:latin typeface="Arial"/>
                <a:cs typeface="Arial"/>
              </a:rPr>
              <a:t>fases</a:t>
            </a:r>
            <a:r>
              <a:rPr sz="1400" b="1" spc="-40" dirty="0">
                <a:latin typeface="Arial"/>
                <a:cs typeface="Arial"/>
              </a:rPr>
              <a:t> </a:t>
            </a:r>
            <a:r>
              <a:rPr sz="1400" b="1" dirty="0">
                <a:latin typeface="Arial"/>
                <a:cs typeface="Arial"/>
              </a:rPr>
              <a:t>y</a:t>
            </a:r>
            <a:r>
              <a:rPr sz="1400" b="1" spc="-25" dirty="0">
                <a:latin typeface="Arial"/>
                <a:cs typeface="Arial"/>
              </a:rPr>
              <a:t> </a:t>
            </a:r>
            <a:r>
              <a:rPr sz="1400" b="1" dirty="0">
                <a:latin typeface="Arial"/>
                <a:cs typeface="Arial"/>
              </a:rPr>
              <a:t>el</a:t>
            </a:r>
            <a:r>
              <a:rPr sz="1400" b="1" spc="-25" dirty="0">
                <a:latin typeface="Arial"/>
                <a:cs typeface="Arial"/>
              </a:rPr>
              <a:t> </a:t>
            </a:r>
            <a:r>
              <a:rPr sz="1400" b="1" dirty="0">
                <a:latin typeface="Arial"/>
                <a:cs typeface="Arial"/>
              </a:rPr>
              <a:t>doble</a:t>
            </a:r>
            <a:r>
              <a:rPr sz="1400" b="1" spc="-35" dirty="0">
                <a:latin typeface="Arial"/>
                <a:cs typeface="Arial"/>
              </a:rPr>
              <a:t> </a:t>
            </a:r>
            <a:r>
              <a:rPr sz="1400" b="1" spc="-25" dirty="0">
                <a:latin typeface="Arial"/>
                <a:cs typeface="Arial"/>
              </a:rPr>
              <a:t>de </a:t>
            </a:r>
            <a:r>
              <a:rPr sz="1400" b="1" dirty="0">
                <a:latin typeface="Arial"/>
                <a:cs typeface="Arial"/>
              </a:rPr>
              <a:t>éstas</a:t>
            </a:r>
            <a:r>
              <a:rPr sz="1400" b="1" spc="-40" dirty="0">
                <a:latin typeface="Arial"/>
                <a:cs typeface="Arial"/>
              </a:rPr>
              <a:t> </a:t>
            </a:r>
            <a:r>
              <a:rPr sz="1400" b="1" dirty="0">
                <a:latin typeface="Arial"/>
                <a:cs typeface="Arial"/>
              </a:rPr>
              <a:t>en</a:t>
            </a:r>
            <a:r>
              <a:rPr sz="1400" b="1" spc="-15" dirty="0">
                <a:latin typeface="Arial"/>
                <a:cs typeface="Arial"/>
              </a:rPr>
              <a:t> </a:t>
            </a:r>
            <a:r>
              <a:rPr sz="1400" b="1" dirty="0">
                <a:latin typeface="Arial"/>
                <a:cs typeface="Arial"/>
              </a:rPr>
              <a:t>la</a:t>
            </a:r>
            <a:r>
              <a:rPr sz="1400" b="1" spc="-25" dirty="0">
                <a:latin typeface="Arial"/>
                <a:cs typeface="Arial"/>
              </a:rPr>
              <a:t> </a:t>
            </a:r>
            <a:r>
              <a:rPr sz="1400" b="1" dirty="0">
                <a:latin typeface="Arial"/>
                <a:cs typeface="Arial"/>
              </a:rPr>
              <a:t>otra</a:t>
            </a:r>
            <a:r>
              <a:rPr sz="1400" b="1" spc="-20" dirty="0">
                <a:latin typeface="Arial"/>
                <a:cs typeface="Arial"/>
              </a:rPr>
              <a:t> fase</a:t>
            </a:r>
            <a:endParaRPr sz="14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14602"/>
            <a:ext cx="493966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25" dirty="0">
                <a:latin typeface="Arial"/>
                <a:cs typeface="Arial"/>
              </a:rPr>
              <a:t> </a:t>
            </a:r>
            <a:r>
              <a:rPr sz="1600" b="1" dirty="0">
                <a:latin typeface="Arial"/>
                <a:cs typeface="Arial"/>
              </a:rPr>
              <a:t>Simulado</a:t>
            </a:r>
            <a:r>
              <a:rPr sz="1600" b="1" spc="-45" dirty="0">
                <a:latin typeface="Arial"/>
                <a:cs typeface="Arial"/>
              </a:rPr>
              <a:t> </a:t>
            </a:r>
            <a:r>
              <a:rPr sz="1600" b="1" dirty="0">
                <a:latin typeface="Arial"/>
                <a:cs typeface="Arial"/>
              </a:rPr>
              <a:t>para</a:t>
            </a:r>
            <a:r>
              <a:rPr sz="1600" b="1" spc="-50" dirty="0">
                <a:latin typeface="Arial"/>
                <a:cs typeface="Arial"/>
              </a:rPr>
              <a:t> </a:t>
            </a:r>
            <a:r>
              <a:rPr sz="1600" b="1" dirty="0">
                <a:latin typeface="Arial"/>
                <a:cs typeface="Arial"/>
              </a:rPr>
              <a:t>corto</a:t>
            </a:r>
            <a:r>
              <a:rPr sz="1600" b="1" spc="-50" dirty="0">
                <a:latin typeface="Arial"/>
                <a:cs typeface="Arial"/>
              </a:rPr>
              <a:t> </a:t>
            </a:r>
            <a:r>
              <a:rPr sz="1600" b="1" dirty="0">
                <a:latin typeface="Arial"/>
                <a:cs typeface="Arial"/>
              </a:rPr>
              <a:t>bifásico</a:t>
            </a:r>
            <a:r>
              <a:rPr sz="1600" b="1" spc="-30" dirty="0">
                <a:latin typeface="Arial"/>
                <a:cs typeface="Arial"/>
              </a:rPr>
              <a:t> </a:t>
            </a:r>
            <a:r>
              <a:rPr sz="1600" b="1" spc="-10" dirty="0">
                <a:latin typeface="Arial"/>
                <a:cs typeface="Arial"/>
              </a:rPr>
              <a:t>distante</a:t>
            </a:r>
            <a:endParaRPr sz="1600">
              <a:latin typeface="Arial"/>
              <a:cs typeface="Arial"/>
            </a:endParaRPr>
          </a:p>
        </p:txBody>
      </p:sp>
      <p:pic>
        <p:nvPicPr>
          <p:cNvPr id="3" name="object 3"/>
          <p:cNvPicPr/>
          <p:nvPr/>
        </p:nvPicPr>
        <p:blipFill>
          <a:blip r:embed="rId2" cstate="print"/>
          <a:stretch>
            <a:fillRect/>
          </a:stretch>
        </p:blipFill>
        <p:spPr>
          <a:xfrm>
            <a:off x="2017835" y="2119230"/>
            <a:ext cx="5242778" cy="2630021"/>
          </a:xfrm>
          <a:prstGeom prst="rect">
            <a:avLst/>
          </a:prstGeom>
        </p:spPr>
      </p:pic>
      <p:sp>
        <p:nvSpPr>
          <p:cNvPr id="4" name="object 4"/>
          <p:cNvSpPr txBox="1"/>
          <p:nvPr/>
        </p:nvSpPr>
        <p:spPr>
          <a:xfrm>
            <a:off x="961440" y="4898263"/>
            <a:ext cx="7348220" cy="75692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15" dirty="0">
                <a:latin typeface="Arial"/>
                <a:cs typeface="Arial"/>
              </a:rPr>
              <a:t> </a:t>
            </a:r>
            <a:r>
              <a:rPr sz="1600" dirty="0">
                <a:latin typeface="Arial"/>
                <a:cs typeface="Arial"/>
              </a:rPr>
              <a:t>diferencia</a:t>
            </a:r>
            <a:r>
              <a:rPr sz="1600" spc="10" dirty="0">
                <a:latin typeface="Arial"/>
                <a:cs typeface="Arial"/>
              </a:rPr>
              <a:t> </a:t>
            </a:r>
            <a:r>
              <a:rPr sz="1600" dirty="0">
                <a:latin typeface="Arial"/>
                <a:cs typeface="Arial"/>
              </a:rPr>
              <a:t>ahora</a:t>
            </a:r>
            <a:r>
              <a:rPr sz="1600" spc="10" dirty="0">
                <a:latin typeface="Arial"/>
                <a:cs typeface="Arial"/>
              </a:rPr>
              <a:t> </a:t>
            </a:r>
            <a:r>
              <a:rPr sz="1600" dirty="0">
                <a:latin typeface="Arial"/>
                <a:cs typeface="Arial"/>
              </a:rPr>
              <a:t>es</a:t>
            </a:r>
            <a:r>
              <a:rPr sz="1600" spc="15" dirty="0">
                <a:latin typeface="Arial"/>
                <a:cs typeface="Arial"/>
              </a:rPr>
              <a:t> </a:t>
            </a:r>
            <a:r>
              <a:rPr sz="1600" dirty="0">
                <a:latin typeface="Arial"/>
                <a:cs typeface="Arial"/>
              </a:rPr>
              <a:t>que</a:t>
            </a:r>
            <a:r>
              <a:rPr sz="1600" spc="15" dirty="0">
                <a:latin typeface="Arial"/>
                <a:cs typeface="Arial"/>
              </a:rPr>
              <a:t> </a:t>
            </a:r>
            <a:r>
              <a:rPr sz="1600" dirty="0">
                <a:latin typeface="Arial"/>
                <a:cs typeface="Arial"/>
              </a:rPr>
              <a:t>las</a:t>
            </a:r>
            <a:r>
              <a:rPr sz="1600" spc="20" dirty="0">
                <a:latin typeface="Arial"/>
                <a:cs typeface="Arial"/>
              </a:rPr>
              <a:t> </a:t>
            </a:r>
            <a:r>
              <a:rPr sz="1600" dirty="0">
                <a:latin typeface="Arial"/>
                <a:cs typeface="Arial"/>
              </a:rPr>
              <a:t>tensiones</a:t>
            </a:r>
            <a:r>
              <a:rPr sz="1600" spc="15" dirty="0">
                <a:latin typeface="Arial"/>
                <a:cs typeface="Arial"/>
              </a:rPr>
              <a:t> </a:t>
            </a:r>
            <a:r>
              <a:rPr sz="1600" dirty="0">
                <a:latin typeface="Arial"/>
                <a:cs typeface="Arial"/>
              </a:rPr>
              <a:t>B</a:t>
            </a:r>
            <a:r>
              <a:rPr sz="1600" spc="15" dirty="0">
                <a:latin typeface="Arial"/>
                <a:cs typeface="Arial"/>
              </a:rPr>
              <a:t> </a:t>
            </a:r>
            <a:r>
              <a:rPr sz="1600" dirty="0">
                <a:latin typeface="Arial"/>
                <a:cs typeface="Arial"/>
              </a:rPr>
              <a:t>y C</a:t>
            </a:r>
            <a:r>
              <a:rPr sz="1600" spc="10" dirty="0">
                <a:latin typeface="Arial"/>
                <a:cs typeface="Arial"/>
              </a:rPr>
              <a:t> </a:t>
            </a:r>
            <a:r>
              <a:rPr sz="1600" dirty="0">
                <a:latin typeface="Arial"/>
                <a:cs typeface="Arial"/>
              </a:rPr>
              <a:t>no</a:t>
            </a:r>
            <a:r>
              <a:rPr sz="1600" spc="20" dirty="0">
                <a:latin typeface="Arial"/>
                <a:cs typeface="Arial"/>
              </a:rPr>
              <a:t> </a:t>
            </a:r>
            <a:r>
              <a:rPr sz="1600" dirty="0">
                <a:latin typeface="Arial"/>
                <a:cs typeface="Arial"/>
              </a:rPr>
              <a:t>están</a:t>
            </a:r>
            <a:r>
              <a:rPr sz="1600" spc="15" dirty="0">
                <a:latin typeface="Arial"/>
                <a:cs typeface="Arial"/>
              </a:rPr>
              <a:t> </a:t>
            </a:r>
            <a:r>
              <a:rPr sz="1600" dirty="0">
                <a:latin typeface="Arial"/>
                <a:cs typeface="Arial"/>
              </a:rPr>
              <a:t>en</a:t>
            </a:r>
            <a:r>
              <a:rPr sz="1600" spc="10" dirty="0">
                <a:latin typeface="Arial"/>
                <a:cs typeface="Arial"/>
              </a:rPr>
              <a:t> </a:t>
            </a:r>
            <a:r>
              <a:rPr sz="1600" dirty="0">
                <a:latin typeface="Arial"/>
                <a:cs typeface="Arial"/>
              </a:rPr>
              <a:t>fase</a:t>
            </a:r>
            <a:r>
              <a:rPr sz="1600" spc="20" dirty="0">
                <a:latin typeface="Arial"/>
                <a:cs typeface="Arial"/>
              </a:rPr>
              <a:t> </a:t>
            </a:r>
            <a:r>
              <a:rPr sz="1600" dirty="0">
                <a:latin typeface="Arial"/>
                <a:cs typeface="Arial"/>
              </a:rPr>
              <a:t>ni</a:t>
            </a:r>
            <a:r>
              <a:rPr sz="1600" spc="15" dirty="0">
                <a:latin typeface="Arial"/>
                <a:cs typeface="Arial"/>
              </a:rPr>
              <a:t> </a:t>
            </a:r>
            <a:r>
              <a:rPr sz="1600" dirty="0">
                <a:latin typeface="Arial"/>
                <a:cs typeface="Arial"/>
              </a:rPr>
              <a:t>podrían</a:t>
            </a:r>
            <a:r>
              <a:rPr sz="1600" spc="20" dirty="0">
                <a:latin typeface="Arial"/>
                <a:cs typeface="Arial"/>
              </a:rPr>
              <a:t> </a:t>
            </a:r>
            <a:r>
              <a:rPr sz="1600" spc="-10" dirty="0">
                <a:latin typeface="Arial"/>
                <a:cs typeface="Arial"/>
              </a:rPr>
              <a:t>estar </a:t>
            </a:r>
            <a:r>
              <a:rPr sz="1600" dirty="0">
                <a:latin typeface="Arial"/>
                <a:cs typeface="Arial"/>
              </a:rPr>
              <a:t>pues</a:t>
            </a:r>
            <a:r>
              <a:rPr sz="1600" spc="120" dirty="0">
                <a:latin typeface="Arial"/>
                <a:cs typeface="Arial"/>
              </a:rPr>
              <a:t> </a:t>
            </a:r>
            <a:r>
              <a:rPr sz="1600" dirty="0">
                <a:latin typeface="Arial"/>
                <a:cs typeface="Arial"/>
              </a:rPr>
              <a:t>hay</a:t>
            </a:r>
            <a:r>
              <a:rPr sz="1600" spc="110" dirty="0">
                <a:latin typeface="Arial"/>
                <a:cs typeface="Arial"/>
              </a:rPr>
              <a:t> </a:t>
            </a:r>
            <a:r>
              <a:rPr sz="1600" dirty="0">
                <a:latin typeface="Arial"/>
                <a:cs typeface="Arial"/>
              </a:rPr>
              <a:t>una</a:t>
            </a:r>
            <a:r>
              <a:rPr sz="1600" spc="114" dirty="0">
                <a:latin typeface="Arial"/>
                <a:cs typeface="Arial"/>
              </a:rPr>
              <a:t> </a:t>
            </a:r>
            <a:r>
              <a:rPr sz="1600" dirty="0">
                <a:latin typeface="Arial"/>
                <a:cs typeface="Arial"/>
              </a:rPr>
              <a:t>diferencia</a:t>
            </a:r>
            <a:r>
              <a:rPr sz="1600" spc="120" dirty="0">
                <a:latin typeface="Arial"/>
                <a:cs typeface="Arial"/>
              </a:rPr>
              <a:t> </a:t>
            </a:r>
            <a:r>
              <a:rPr sz="1600" dirty="0">
                <a:latin typeface="Arial"/>
                <a:cs typeface="Arial"/>
              </a:rPr>
              <a:t>de</a:t>
            </a:r>
            <a:r>
              <a:rPr sz="1600" spc="114" dirty="0">
                <a:latin typeface="Arial"/>
                <a:cs typeface="Arial"/>
              </a:rPr>
              <a:t> </a:t>
            </a:r>
            <a:r>
              <a:rPr sz="1600" dirty="0">
                <a:latin typeface="Arial"/>
                <a:cs typeface="Arial"/>
              </a:rPr>
              <a:t>potencial</a:t>
            </a:r>
            <a:r>
              <a:rPr sz="1600" spc="125" dirty="0">
                <a:latin typeface="Arial"/>
                <a:cs typeface="Arial"/>
              </a:rPr>
              <a:t> </a:t>
            </a:r>
            <a:r>
              <a:rPr sz="1600" dirty="0">
                <a:latin typeface="Arial"/>
                <a:cs typeface="Arial"/>
              </a:rPr>
              <a:t>desde</a:t>
            </a:r>
            <a:r>
              <a:rPr sz="1600" spc="120" dirty="0">
                <a:latin typeface="Arial"/>
                <a:cs typeface="Arial"/>
              </a:rPr>
              <a:t> </a:t>
            </a:r>
            <a:r>
              <a:rPr sz="1600" dirty="0">
                <a:latin typeface="Arial"/>
                <a:cs typeface="Arial"/>
              </a:rPr>
              <a:t>el</a:t>
            </a:r>
            <a:r>
              <a:rPr sz="1600" spc="120" dirty="0">
                <a:latin typeface="Arial"/>
                <a:cs typeface="Arial"/>
              </a:rPr>
              <a:t> </a:t>
            </a:r>
            <a:r>
              <a:rPr sz="1600" dirty="0">
                <a:latin typeface="Arial"/>
                <a:cs typeface="Arial"/>
              </a:rPr>
              <a:t>punto</a:t>
            </a:r>
            <a:r>
              <a:rPr sz="1600" spc="114" dirty="0">
                <a:latin typeface="Arial"/>
                <a:cs typeface="Arial"/>
              </a:rPr>
              <a:t> </a:t>
            </a:r>
            <a:r>
              <a:rPr sz="1600" dirty="0">
                <a:latin typeface="Arial"/>
                <a:cs typeface="Arial"/>
              </a:rPr>
              <a:t>de</a:t>
            </a:r>
            <a:r>
              <a:rPr sz="1600" spc="125" dirty="0">
                <a:latin typeface="Arial"/>
                <a:cs typeface="Arial"/>
              </a:rPr>
              <a:t> </a:t>
            </a:r>
            <a:r>
              <a:rPr sz="1600" dirty="0">
                <a:latin typeface="Arial"/>
                <a:cs typeface="Arial"/>
              </a:rPr>
              <a:t>registro</a:t>
            </a:r>
            <a:r>
              <a:rPr sz="1600" spc="110" dirty="0">
                <a:latin typeface="Arial"/>
                <a:cs typeface="Arial"/>
              </a:rPr>
              <a:t> </a:t>
            </a:r>
            <a:r>
              <a:rPr sz="1600" dirty="0">
                <a:latin typeface="Arial"/>
                <a:cs typeface="Arial"/>
              </a:rPr>
              <a:t>hasta</a:t>
            </a:r>
            <a:r>
              <a:rPr sz="1600" spc="120" dirty="0">
                <a:latin typeface="Arial"/>
                <a:cs typeface="Arial"/>
              </a:rPr>
              <a:t> </a:t>
            </a:r>
            <a:r>
              <a:rPr sz="1600" dirty="0">
                <a:latin typeface="Arial"/>
                <a:cs typeface="Arial"/>
              </a:rPr>
              <a:t>el</a:t>
            </a:r>
            <a:r>
              <a:rPr sz="1600" spc="120" dirty="0">
                <a:latin typeface="Arial"/>
                <a:cs typeface="Arial"/>
              </a:rPr>
              <a:t> </a:t>
            </a:r>
            <a:r>
              <a:rPr sz="1600" spc="-10" dirty="0">
                <a:latin typeface="Arial"/>
                <a:cs typeface="Arial"/>
              </a:rPr>
              <a:t>punto </a:t>
            </a:r>
            <a:r>
              <a:rPr sz="1600" dirty="0">
                <a:latin typeface="Arial"/>
                <a:cs typeface="Arial"/>
              </a:rPr>
              <a:t>de</a:t>
            </a:r>
            <a:r>
              <a:rPr sz="1600" spc="-35" dirty="0">
                <a:latin typeface="Arial"/>
                <a:cs typeface="Arial"/>
              </a:rPr>
              <a:t> </a:t>
            </a:r>
            <a:r>
              <a:rPr sz="1600" dirty="0">
                <a:latin typeface="Arial"/>
                <a:cs typeface="Arial"/>
              </a:rPr>
              <a:t>corto</a:t>
            </a:r>
            <a:r>
              <a:rPr sz="1600" spc="-15" dirty="0">
                <a:latin typeface="Arial"/>
                <a:cs typeface="Arial"/>
              </a:rPr>
              <a:t> </a:t>
            </a:r>
            <a:r>
              <a:rPr sz="1600" spc="-10" dirty="0">
                <a:latin typeface="Arial"/>
                <a:cs typeface="Arial"/>
              </a:rPr>
              <a:t>circuito.</a:t>
            </a:r>
            <a:endParaRPr sz="16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14602"/>
            <a:ext cx="271462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15" dirty="0">
                <a:latin typeface="Arial"/>
                <a:cs typeface="Arial"/>
              </a:rPr>
              <a:t> </a:t>
            </a:r>
            <a:r>
              <a:rPr sz="1600" b="1" dirty="0">
                <a:latin typeface="Arial"/>
                <a:cs typeface="Arial"/>
              </a:rPr>
              <a:t>Real</a:t>
            </a:r>
            <a:r>
              <a:rPr sz="1600" b="1" spc="-40" dirty="0">
                <a:latin typeface="Arial"/>
                <a:cs typeface="Arial"/>
              </a:rPr>
              <a:t> </a:t>
            </a:r>
            <a:r>
              <a:rPr sz="1600" b="1" dirty="0">
                <a:latin typeface="Arial"/>
                <a:cs typeface="Arial"/>
              </a:rPr>
              <a:t>-</a:t>
            </a:r>
            <a:r>
              <a:rPr sz="1600" b="1" spc="-50" dirty="0">
                <a:latin typeface="Arial"/>
                <a:cs typeface="Arial"/>
              </a:rPr>
              <a:t> </a:t>
            </a:r>
            <a:r>
              <a:rPr sz="1600" b="1" spc="-10" dirty="0">
                <a:latin typeface="Arial"/>
                <a:cs typeface="Arial"/>
              </a:rPr>
              <a:t>Ejemplo</a:t>
            </a:r>
            <a:endParaRPr sz="1600">
              <a:latin typeface="Arial"/>
              <a:cs typeface="Arial"/>
            </a:endParaRPr>
          </a:p>
        </p:txBody>
      </p:sp>
      <p:pic>
        <p:nvPicPr>
          <p:cNvPr id="3" name="object 3"/>
          <p:cNvPicPr/>
          <p:nvPr/>
        </p:nvPicPr>
        <p:blipFill>
          <a:blip r:embed="rId2" cstate="print"/>
          <a:stretch>
            <a:fillRect/>
          </a:stretch>
        </p:blipFill>
        <p:spPr>
          <a:xfrm>
            <a:off x="2310265" y="2185431"/>
            <a:ext cx="4866114" cy="2429453"/>
          </a:xfrm>
          <a:prstGeom prst="rect">
            <a:avLst/>
          </a:prstGeom>
        </p:spPr>
      </p:pic>
      <p:sp>
        <p:nvSpPr>
          <p:cNvPr id="4" name="object 4"/>
          <p:cNvSpPr txBox="1"/>
          <p:nvPr/>
        </p:nvSpPr>
        <p:spPr>
          <a:xfrm>
            <a:off x="1322069" y="4755337"/>
            <a:ext cx="7349490" cy="1171575"/>
          </a:xfrm>
          <a:prstGeom prst="rect">
            <a:avLst/>
          </a:prstGeom>
        </p:spPr>
        <p:txBody>
          <a:bodyPr vert="horz" wrap="square" lIns="0" tIns="12065" rIns="0" bIns="0" rtlCol="0">
            <a:spAutoFit/>
          </a:bodyPr>
          <a:lstStyle/>
          <a:p>
            <a:pPr marL="12700">
              <a:lnSpc>
                <a:spcPct val="100000"/>
              </a:lnSpc>
              <a:spcBef>
                <a:spcPts val="95"/>
              </a:spcBef>
            </a:pPr>
            <a:r>
              <a:rPr sz="1600" dirty="0">
                <a:latin typeface="Arial"/>
                <a:cs typeface="Arial"/>
              </a:rPr>
              <a:t>Se</a:t>
            </a:r>
            <a:r>
              <a:rPr sz="1600" spc="-40" dirty="0">
                <a:latin typeface="Arial"/>
                <a:cs typeface="Arial"/>
              </a:rPr>
              <a:t> </a:t>
            </a:r>
            <a:r>
              <a:rPr sz="1600" dirty="0">
                <a:latin typeface="Arial"/>
                <a:cs typeface="Arial"/>
              </a:rPr>
              <a:t>trata</a:t>
            </a:r>
            <a:r>
              <a:rPr sz="1600" spc="-40" dirty="0">
                <a:latin typeface="Arial"/>
                <a:cs typeface="Arial"/>
              </a:rPr>
              <a:t> </a:t>
            </a:r>
            <a:r>
              <a:rPr sz="1600" dirty="0">
                <a:latin typeface="Arial"/>
                <a:cs typeface="Arial"/>
              </a:rPr>
              <a:t>de</a:t>
            </a:r>
            <a:r>
              <a:rPr sz="1600" spc="-25" dirty="0">
                <a:latin typeface="Arial"/>
                <a:cs typeface="Arial"/>
              </a:rPr>
              <a:t> </a:t>
            </a:r>
            <a:r>
              <a:rPr sz="1600" dirty="0">
                <a:latin typeface="Arial"/>
                <a:cs typeface="Arial"/>
              </a:rPr>
              <a:t>un</a:t>
            </a:r>
            <a:r>
              <a:rPr sz="1600" spc="-35" dirty="0">
                <a:latin typeface="Arial"/>
                <a:cs typeface="Arial"/>
              </a:rPr>
              <a:t> </a:t>
            </a:r>
            <a:r>
              <a:rPr sz="1600" dirty="0">
                <a:latin typeface="Arial"/>
                <a:cs typeface="Arial"/>
              </a:rPr>
              <a:t>corto</a:t>
            </a:r>
            <a:r>
              <a:rPr sz="1600" spc="-30" dirty="0">
                <a:latin typeface="Arial"/>
                <a:cs typeface="Arial"/>
              </a:rPr>
              <a:t> </a:t>
            </a:r>
            <a:r>
              <a:rPr sz="1600" dirty="0">
                <a:latin typeface="Arial"/>
                <a:cs typeface="Arial"/>
              </a:rPr>
              <a:t>circuito</a:t>
            </a:r>
            <a:r>
              <a:rPr sz="1600" spc="-35" dirty="0">
                <a:latin typeface="Arial"/>
                <a:cs typeface="Arial"/>
              </a:rPr>
              <a:t> </a:t>
            </a:r>
            <a:r>
              <a:rPr sz="1600" dirty="0">
                <a:latin typeface="Arial"/>
                <a:cs typeface="Arial"/>
              </a:rPr>
              <a:t>bifásico</a:t>
            </a:r>
            <a:r>
              <a:rPr sz="1600" spc="-35" dirty="0">
                <a:latin typeface="Arial"/>
                <a:cs typeface="Arial"/>
              </a:rPr>
              <a:t> </a:t>
            </a:r>
            <a:r>
              <a:rPr sz="1600" dirty="0">
                <a:latin typeface="Arial"/>
                <a:cs typeface="Arial"/>
              </a:rPr>
              <a:t>en</a:t>
            </a:r>
            <a:r>
              <a:rPr sz="1600" spc="-40" dirty="0">
                <a:latin typeface="Arial"/>
                <a:cs typeface="Arial"/>
              </a:rPr>
              <a:t> </a:t>
            </a:r>
            <a:r>
              <a:rPr sz="1600" dirty="0">
                <a:latin typeface="Arial"/>
                <a:cs typeface="Arial"/>
              </a:rPr>
              <a:t>una</a:t>
            </a:r>
            <a:r>
              <a:rPr sz="1600" spc="-40" dirty="0">
                <a:latin typeface="Arial"/>
                <a:cs typeface="Arial"/>
              </a:rPr>
              <a:t> </a:t>
            </a:r>
            <a:r>
              <a:rPr sz="1600" dirty="0">
                <a:latin typeface="Arial"/>
                <a:cs typeface="Arial"/>
              </a:rPr>
              <a:t>línea</a:t>
            </a:r>
            <a:r>
              <a:rPr sz="1600" spc="-40" dirty="0">
                <a:latin typeface="Arial"/>
                <a:cs typeface="Arial"/>
              </a:rPr>
              <a:t> </a:t>
            </a:r>
            <a:r>
              <a:rPr sz="1600" dirty="0">
                <a:latin typeface="Arial"/>
                <a:cs typeface="Arial"/>
              </a:rPr>
              <a:t>de</a:t>
            </a:r>
            <a:r>
              <a:rPr sz="1600" spc="-35" dirty="0">
                <a:latin typeface="Arial"/>
                <a:cs typeface="Arial"/>
              </a:rPr>
              <a:t> </a:t>
            </a:r>
            <a:r>
              <a:rPr sz="1600" dirty="0">
                <a:latin typeface="Arial"/>
                <a:cs typeface="Arial"/>
              </a:rPr>
              <a:t>transmisión</a:t>
            </a:r>
            <a:r>
              <a:rPr sz="1600" spc="-30"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220</a:t>
            </a:r>
            <a:r>
              <a:rPr sz="1600" spc="-40" dirty="0">
                <a:latin typeface="Arial"/>
                <a:cs typeface="Arial"/>
              </a:rPr>
              <a:t> </a:t>
            </a:r>
            <a:r>
              <a:rPr sz="1600" dirty="0">
                <a:latin typeface="Arial"/>
                <a:cs typeface="Arial"/>
              </a:rPr>
              <a:t>kV</a:t>
            </a:r>
            <a:r>
              <a:rPr sz="1600" spc="-35" dirty="0">
                <a:latin typeface="Arial"/>
                <a:cs typeface="Arial"/>
              </a:rPr>
              <a:t> </a:t>
            </a:r>
            <a:r>
              <a:rPr sz="1600" dirty="0">
                <a:latin typeface="Arial"/>
                <a:cs typeface="Arial"/>
              </a:rPr>
              <a:t>en</a:t>
            </a:r>
            <a:r>
              <a:rPr sz="1600" spc="-40" dirty="0">
                <a:latin typeface="Arial"/>
                <a:cs typeface="Arial"/>
              </a:rPr>
              <a:t> </a:t>
            </a:r>
            <a:r>
              <a:rPr sz="1600" spc="-25" dirty="0">
                <a:latin typeface="Arial"/>
                <a:cs typeface="Arial"/>
              </a:rPr>
              <a:t>un</a:t>
            </a:r>
            <a:endParaRPr sz="1600">
              <a:latin typeface="Arial"/>
              <a:cs typeface="Arial"/>
            </a:endParaRPr>
          </a:p>
          <a:p>
            <a:pPr marL="12700">
              <a:lnSpc>
                <a:spcPct val="100000"/>
              </a:lnSpc>
            </a:pPr>
            <a:r>
              <a:rPr sz="1600" dirty="0">
                <a:latin typeface="Arial"/>
                <a:cs typeface="Arial"/>
              </a:rPr>
              <a:t>lugar</a:t>
            </a:r>
            <a:r>
              <a:rPr sz="1600" spc="-40" dirty="0">
                <a:latin typeface="Arial"/>
                <a:cs typeface="Arial"/>
              </a:rPr>
              <a:t> </a:t>
            </a:r>
            <a:r>
              <a:rPr sz="1600" dirty="0">
                <a:latin typeface="Arial"/>
                <a:cs typeface="Arial"/>
              </a:rPr>
              <a:t>muy</a:t>
            </a:r>
            <a:r>
              <a:rPr sz="1600" spc="-15" dirty="0">
                <a:latin typeface="Arial"/>
                <a:cs typeface="Arial"/>
              </a:rPr>
              <a:t> </a:t>
            </a:r>
            <a:r>
              <a:rPr sz="1600" dirty="0">
                <a:latin typeface="Arial"/>
                <a:cs typeface="Arial"/>
              </a:rPr>
              <a:t>próximo</a:t>
            </a:r>
            <a:r>
              <a:rPr sz="1600" spc="-20" dirty="0">
                <a:latin typeface="Arial"/>
                <a:cs typeface="Arial"/>
              </a:rPr>
              <a:t> </a:t>
            </a:r>
            <a:r>
              <a:rPr sz="1600" dirty="0">
                <a:latin typeface="Arial"/>
                <a:cs typeface="Arial"/>
              </a:rPr>
              <a:t>al</a:t>
            </a:r>
            <a:r>
              <a:rPr sz="1600" spc="-30"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la</a:t>
            </a:r>
            <a:r>
              <a:rPr sz="1600" spc="-40" dirty="0">
                <a:latin typeface="Arial"/>
                <a:cs typeface="Arial"/>
              </a:rPr>
              <a:t> </a:t>
            </a:r>
            <a:r>
              <a:rPr sz="1600" spc="-10" dirty="0">
                <a:latin typeface="Arial"/>
                <a:cs typeface="Arial"/>
              </a:rPr>
              <a:t>medición.</a:t>
            </a:r>
            <a:endParaRPr sz="1600">
              <a:latin typeface="Arial"/>
              <a:cs typeface="Arial"/>
            </a:endParaRPr>
          </a:p>
          <a:p>
            <a:pPr marL="12700" marR="5715">
              <a:lnSpc>
                <a:spcPct val="100000"/>
              </a:lnSpc>
              <a:spcBef>
                <a:spcPts val="1345"/>
              </a:spcBef>
            </a:pPr>
            <a:r>
              <a:rPr sz="1600" dirty="0">
                <a:latin typeface="Arial"/>
                <a:cs typeface="Arial"/>
              </a:rPr>
              <a:t>La</a:t>
            </a:r>
            <a:r>
              <a:rPr sz="1600" spc="220" dirty="0">
                <a:latin typeface="Arial"/>
                <a:cs typeface="Arial"/>
              </a:rPr>
              <a:t> </a:t>
            </a:r>
            <a:r>
              <a:rPr sz="1600" dirty="0">
                <a:latin typeface="Arial"/>
                <a:cs typeface="Arial"/>
              </a:rPr>
              <a:t>discordancia</a:t>
            </a:r>
            <a:r>
              <a:rPr sz="1600" spc="215" dirty="0">
                <a:latin typeface="Arial"/>
                <a:cs typeface="Arial"/>
              </a:rPr>
              <a:t> </a:t>
            </a:r>
            <a:r>
              <a:rPr sz="1600" dirty="0">
                <a:latin typeface="Arial"/>
                <a:cs typeface="Arial"/>
              </a:rPr>
              <a:t>de</a:t>
            </a:r>
            <a:r>
              <a:rPr sz="1600" spc="220" dirty="0">
                <a:latin typeface="Arial"/>
                <a:cs typeface="Arial"/>
              </a:rPr>
              <a:t> </a:t>
            </a:r>
            <a:r>
              <a:rPr sz="1600" dirty="0">
                <a:latin typeface="Arial"/>
                <a:cs typeface="Arial"/>
              </a:rPr>
              <a:t>polos</a:t>
            </a:r>
            <a:r>
              <a:rPr sz="1600" spc="225" dirty="0">
                <a:latin typeface="Arial"/>
                <a:cs typeface="Arial"/>
              </a:rPr>
              <a:t> </a:t>
            </a:r>
            <a:r>
              <a:rPr sz="1600" dirty="0">
                <a:latin typeface="Arial"/>
                <a:cs typeface="Arial"/>
              </a:rPr>
              <a:t>del</a:t>
            </a:r>
            <a:r>
              <a:rPr sz="1600" spc="225" dirty="0">
                <a:latin typeface="Arial"/>
                <a:cs typeface="Arial"/>
              </a:rPr>
              <a:t> </a:t>
            </a:r>
            <a:r>
              <a:rPr sz="1600" dirty="0">
                <a:latin typeface="Arial"/>
                <a:cs typeface="Arial"/>
              </a:rPr>
              <a:t>disyuntor,</a:t>
            </a:r>
            <a:r>
              <a:rPr sz="1600" spc="225" dirty="0">
                <a:latin typeface="Arial"/>
                <a:cs typeface="Arial"/>
              </a:rPr>
              <a:t> </a:t>
            </a:r>
            <a:r>
              <a:rPr sz="1600" dirty="0">
                <a:latin typeface="Arial"/>
                <a:cs typeface="Arial"/>
              </a:rPr>
              <a:t>en</a:t>
            </a:r>
            <a:r>
              <a:rPr sz="1600" spc="220" dirty="0">
                <a:latin typeface="Arial"/>
                <a:cs typeface="Arial"/>
              </a:rPr>
              <a:t> </a:t>
            </a:r>
            <a:r>
              <a:rPr sz="1600" dirty="0">
                <a:latin typeface="Arial"/>
                <a:cs typeface="Arial"/>
              </a:rPr>
              <a:t>la</a:t>
            </a:r>
            <a:r>
              <a:rPr sz="1600" spc="220" dirty="0">
                <a:latin typeface="Arial"/>
                <a:cs typeface="Arial"/>
              </a:rPr>
              <a:t> </a:t>
            </a:r>
            <a:r>
              <a:rPr sz="1600" dirty="0">
                <a:latin typeface="Arial"/>
                <a:cs typeface="Arial"/>
              </a:rPr>
              <a:t>apertura,</a:t>
            </a:r>
            <a:r>
              <a:rPr sz="1600" spc="235" dirty="0">
                <a:latin typeface="Arial"/>
                <a:cs typeface="Arial"/>
              </a:rPr>
              <a:t> </a:t>
            </a:r>
            <a:r>
              <a:rPr sz="1600" dirty="0">
                <a:latin typeface="Arial"/>
                <a:cs typeface="Arial"/>
              </a:rPr>
              <a:t>es</a:t>
            </a:r>
            <a:r>
              <a:rPr sz="1600" spc="225" dirty="0">
                <a:latin typeface="Arial"/>
                <a:cs typeface="Arial"/>
              </a:rPr>
              <a:t> </a:t>
            </a:r>
            <a:r>
              <a:rPr sz="1600" dirty="0">
                <a:latin typeface="Arial"/>
                <a:cs typeface="Arial"/>
              </a:rPr>
              <a:t>comprobado</a:t>
            </a:r>
            <a:r>
              <a:rPr sz="1600" spc="229" dirty="0">
                <a:latin typeface="Arial"/>
                <a:cs typeface="Arial"/>
              </a:rPr>
              <a:t> </a:t>
            </a:r>
            <a:r>
              <a:rPr sz="1600" dirty="0">
                <a:latin typeface="Arial"/>
                <a:cs typeface="Arial"/>
              </a:rPr>
              <a:t>por</a:t>
            </a:r>
            <a:r>
              <a:rPr sz="1600" spc="215" dirty="0">
                <a:latin typeface="Arial"/>
                <a:cs typeface="Arial"/>
              </a:rPr>
              <a:t> </a:t>
            </a:r>
            <a:r>
              <a:rPr sz="1600" spc="-25" dirty="0">
                <a:latin typeface="Arial"/>
                <a:cs typeface="Arial"/>
              </a:rPr>
              <a:t>la </a:t>
            </a:r>
            <a:r>
              <a:rPr sz="1600" dirty="0">
                <a:latin typeface="Arial"/>
                <a:cs typeface="Arial"/>
              </a:rPr>
              <a:t>aparición</a:t>
            </a:r>
            <a:r>
              <a:rPr sz="1600" spc="-60" dirty="0">
                <a:latin typeface="Arial"/>
                <a:cs typeface="Arial"/>
              </a:rPr>
              <a:t> </a:t>
            </a:r>
            <a:r>
              <a:rPr sz="1600" dirty="0">
                <a:latin typeface="Arial"/>
                <a:cs typeface="Arial"/>
              </a:rPr>
              <a:t>de</a:t>
            </a:r>
            <a:r>
              <a:rPr sz="1600" spc="-50" dirty="0">
                <a:latin typeface="Arial"/>
                <a:cs typeface="Arial"/>
              </a:rPr>
              <a:t> </a:t>
            </a:r>
            <a:r>
              <a:rPr sz="1600" dirty="0">
                <a:latin typeface="Arial"/>
                <a:cs typeface="Arial"/>
              </a:rPr>
              <a:t>la</a:t>
            </a:r>
            <a:r>
              <a:rPr sz="1600" spc="-45" dirty="0">
                <a:latin typeface="Arial"/>
                <a:cs typeface="Arial"/>
              </a:rPr>
              <a:t> </a:t>
            </a:r>
            <a:r>
              <a:rPr sz="1600" dirty="0">
                <a:latin typeface="Arial"/>
                <a:cs typeface="Arial"/>
              </a:rPr>
              <a:t>corriente</a:t>
            </a:r>
            <a:r>
              <a:rPr sz="1600" spc="-35" dirty="0">
                <a:latin typeface="Arial"/>
                <a:cs typeface="Arial"/>
              </a:rPr>
              <a:t> </a:t>
            </a:r>
            <a:r>
              <a:rPr sz="1600" dirty="0">
                <a:latin typeface="Arial"/>
                <a:cs typeface="Arial"/>
              </a:rPr>
              <a:t>de</a:t>
            </a:r>
            <a:r>
              <a:rPr sz="1600" spc="-35" dirty="0">
                <a:latin typeface="Arial"/>
                <a:cs typeface="Arial"/>
              </a:rPr>
              <a:t> </a:t>
            </a:r>
            <a:r>
              <a:rPr sz="1600" dirty="0">
                <a:latin typeface="Arial"/>
                <a:cs typeface="Arial"/>
              </a:rPr>
              <a:t>tierra</a:t>
            </a:r>
            <a:r>
              <a:rPr sz="1600" spc="-35" dirty="0">
                <a:latin typeface="Arial"/>
                <a:cs typeface="Arial"/>
              </a:rPr>
              <a:t> </a:t>
            </a:r>
            <a:r>
              <a:rPr sz="1600" spc="-10" dirty="0">
                <a:latin typeface="Arial"/>
                <a:cs typeface="Arial"/>
              </a:rPr>
              <a:t>(3.I0).</a:t>
            </a:r>
            <a:endParaRPr sz="160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97280" y="1214627"/>
            <a:ext cx="2773680" cy="680085"/>
            <a:chOff x="1097280" y="1214627"/>
            <a:chExt cx="2773680" cy="680085"/>
          </a:xfrm>
        </p:grpSpPr>
        <p:pic>
          <p:nvPicPr>
            <p:cNvPr id="3" name="object 3"/>
            <p:cNvPicPr/>
            <p:nvPr/>
          </p:nvPicPr>
          <p:blipFill>
            <a:blip r:embed="rId2" cstate="print"/>
            <a:stretch>
              <a:fillRect/>
            </a:stretch>
          </p:blipFill>
          <p:spPr>
            <a:xfrm>
              <a:off x="1128751" y="1387975"/>
              <a:ext cx="173276" cy="255459"/>
            </a:xfrm>
            <a:prstGeom prst="rect">
              <a:avLst/>
            </a:prstGeom>
          </p:spPr>
        </p:pic>
        <p:pic>
          <p:nvPicPr>
            <p:cNvPr id="4" name="object 4"/>
            <p:cNvPicPr/>
            <p:nvPr/>
          </p:nvPicPr>
          <p:blipFill>
            <a:blip r:embed="rId3" cstate="print"/>
            <a:stretch>
              <a:fillRect/>
            </a:stretch>
          </p:blipFill>
          <p:spPr>
            <a:xfrm>
              <a:off x="1097280" y="1214627"/>
              <a:ext cx="490728" cy="679703"/>
            </a:xfrm>
            <a:prstGeom prst="rect">
              <a:avLst/>
            </a:prstGeom>
          </p:spPr>
        </p:pic>
        <p:pic>
          <p:nvPicPr>
            <p:cNvPr id="5" name="object 5"/>
            <p:cNvPicPr/>
            <p:nvPr/>
          </p:nvPicPr>
          <p:blipFill>
            <a:blip r:embed="rId4" cstate="print"/>
            <a:stretch>
              <a:fillRect/>
            </a:stretch>
          </p:blipFill>
          <p:spPr>
            <a:xfrm>
              <a:off x="1182624" y="1214627"/>
              <a:ext cx="574548" cy="679703"/>
            </a:xfrm>
            <a:prstGeom prst="rect">
              <a:avLst/>
            </a:prstGeom>
          </p:spPr>
        </p:pic>
        <p:pic>
          <p:nvPicPr>
            <p:cNvPr id="6" name="object 6"/>
            <p:cNvPicPr/>
            <p:nvPr/>
          </p:nvPicPr>
          <p:blipFill>
            <a:blip r:embed="rId5" cstate="print"/>
            <a:stretch>
              <a:fillRect/>
            </a:stretch>
          </p:blipFill>
          <p:spPr>
            <a:xfrm>
              <a:off x="1435608" y="1214627"/>
              <a:ext cx="1216152" cy="679703"/>
            </a:xfrm>
            <a:prstGeom prst="rect">
              <a:avLst/>
            </a:prstGeom>
          </p:spPr>
        </p:pic>
        <p:pic>
          <p:nvPicPr>
            <p:cNvPr id="7" name="object 7"/>
            <p:cNvPicPr/>
            <p:nvPr/>
          </p:nvPicPr>
          <p:blipFill>
            <a:blip r:embed="rId6" cstate="print"/>
            <a:stretch>
              <a:fillRect/>
            </a:stretch>
          </p:blipFill>
          <p:spPr>
            <a:xfrm>
              <a:off x="2333244" y="1214627"/>
              <a:ext cx="1537716" cy="679703"/>
            </a:xfrm>
            <a:prstGeom prst="rect">
              <a:avLst/>
            </a:prstGeom>
          </p:spPr>
        </p:pic>
      </p:grpSp>
      <p:sp>
        <p:nvSpPr>
          <p:cNvPr id="8" name="object 8"/>
          <p:cNvSpPr txBox="1">
            <a:spLocks noGrp="1"/>
          </p:cNvSpPr>
          <p:nvPr>
            <p:ph type="title"/>
          </p:nvPr>
        </p:nvSpPr>
        <p:spPr>
          <a:xfrm>
            <a:off x="1105916" y="1294003"/>
            <a:ext cx="2564130" cy="391160"/>
          </a:xfrm>
          <a:prstGeom prst="rect">
            <a:avLst/>
          </a:prstGeom>
        </p:spPr>
        <p:txBody>
          <a:bodyPr vert="horz" wrap="square" lIns="0" tIns="12700" rIns="0" bIns="0" rtlCol="0">
            <a:spAutoFit/>
          </a:bodyPr>
          <a:lstStyle/>
          <a:p>
            <a:pPr marL="12700">
              <a:lnSpc>
                <a:spcPct val="100000"/>
              </a:lnSpc>
              <a:spcBef>
                <a:spcPts val="100"/>
              </a:spcBef>
            </a:pPr>
            <a:r>
              <a:rPr sz="2400" dirty="0"/>
              <a:t>3.4</a:t>
            </a:r>
            <a:r>
              <a:rPr sz="2400" spc="-35" dirty="0"/>
              <a:t> </a:t>
            </a:r>
            <a:r>
              <a:rPr sz="2400" dirty="0"/>
              <a:t>FASE</a:t>
            </a:r>
            <a:r>
              <a:rPr sz="2400" spc="-10" dirty="0"/>
              <a:t> TIERRA</a:t>
            </a:r>
            <a:endParaRPr sz="2400"/>
          </a:p>
        </p:txBody>
      </p:sp>
      <p:sp>
        <p:nvSpPr>
          <p:cNvPr id="9" name="object 9"/>
          <p:cNvSpPr txBox="1"/>
          <p:nvPr/>
        </p:nvSpPr>
        <p:spPr>
          <a:xfrm>
            <a:off x="1105915" y="1707849"/>
            <a:ext cx="4533265" cy="912494"/>
          </a:xfrm>
          <a:prstGeom prst="rect">
            <a:avLst/>
          </a:prstGeom>
        </p:spPr>
        <p:txBody>
          <a:bodyPr vert="horz" wrap="square" lIns="0" tIns="149860" rIns="0" bIns="0" rtlCol="0">
            <a:spAutoFit/>
          </a:bodyPr>
          <a:lstStyle/>
          <a:p>
            <a:pPr marL="12700">
              <a:lnSpc>
                <a:spcPct val="100000"/>
              </a:lnSpc>
              <a:spcBef>
                <a:spcPts val="1180"/>
              </a:spcBef>
            </a:pPr>
            <a:r>
              <a:rPr sz="1600" b="1" u="sng" dirty="0">
                <a:uFill>
                  <a:solidFill>
                    <a:srgbClr val="000000"/>
                  </a:solidFill>
                </a:uFill>
                <a:latin typeface="Arial"/>
                <a:cs typeface="Arial"/>
              </a:rPr>
              <a:t>Representación</a:t>
            </a:r>
            <a:r>
              <a:rPr sz="1600" b="1" u="sng" spc="-80" dirty="0">
                <a:uFill>
                  <a:solidFill>
                    <a:srgbClr val="000000"/>
                  </a:solidFill>
                </a:uFill>
                <a:latin typeface="Arial"/>
                <a:cs typeface="Arial"/>
              </a:rPr>
              <a:t> </a:t>
            </a:r>
            <a:r>
              <a:rPr sz="1600" b="1" u="sng" dirty="0">
                <a:uFill>
                  <a:solidFill>
                    <a:srgbClr val="000000"/>
                  </a:solidFill>
                </a:uFill>
                <a:latin typeface="Arial"/>
                <a:cs typeface="Arial"/>
              </a:rPr>
              <a:t>de</a:t>
            </a:r>
            <a:r>
              <a:rPr sz="1600" b="1" u="sng" spc="-85" dirty="0">
                <a:uFill>
                  <a:solidFill>
                    <a:srgbClr val="000000"/>
                  </a:solidFill>
                </a:uFill>
                <a:latin typeface="Arial"/>
                <a:cs typeface="Arial"/>
              </a:rPr>
              <a:t> </a:t>
            </a:r>
            <a:r>
              <a:rPr sz="1600" b="1" u="sng" dirty="0">
                <a:uFill>
                  <a:solidFill>
                    <a:srgbClr val="000000"/>
                  </a:solidFill>
                </a:uFill>
                <a:latin typeface="Arial"/>
                <a:cs typeface="Arial"/>
              </a:rPr>
              <a:t>Componentes</a:t>
            </a:r>
            <a:r>
              <a:rPr sz="1600" b="1" u="sng" spc="-65" dirty="0">
                <a:uFill>
                  <a:solidFill>
                    <a:srgbClr val="000000"/>
                  </a:solidFill>
                </a:uFill>
                <a:latin typeface="Arial"/>
                <a:cs typeface="Arial"/>
              </a:rPr>
              <a:t> </a:t>
            </a:r>
            <a:r>
              <a:rPr sz="1600" b="1" u="sng" spc="-10" dirty="0">
                <a:uFill>
                  <a:solidFill>
                    <a:srgbClr val="000000"/>
                  </a:solidFill>
                </a:uFill>
                <a:latin typeface="Arial"/>
                <a:cs typeface="Arial"/>
              </a:rPr>
              <a:t>Simétricos</a:t>
            </a:r>
            <a:endParaRPr sz="1600">
              <a:latin typeface="Arial"/>
              <a:cs typeface="Arial"/>
            </a:endParaRPr>
          </a:p>
          <a:p>
            <a:pPr marL="12700" marR="5080">
              <a:lnSpc>
                <a:spcPts val="1340"/>
              </a:lnSpc>
              <a:spcBef>
                <a:spcPts val="1285"/>
              </a:spcBef>
            </a:pPr>
            <a:r>
              <a:rPr sz="1400" dirty="0">
                <a:latin typeface="Arial"/>
                <a:cs typeface="Arial"/>
              </a:rPr>
              <a:t>Vamos</a:t>
            </a:r>
            <a:r>
              <a:rPr sz="1400" spc="525" dirty="0">
                <a:latin typeface="Arial"/>
                <a:cs typeface="Arial"/>
              </a:rPr>
              <a:t> </a:t>
            </a:r>
            <a:r>
              <a:rPr sz="1400" dirty="0">
                <a:latin typeface="Arial"/>
                <a:cs typeface="Arial"/>
              </a:rPr>
              <a:t>a</a:t>
            </a:r>
            <a:r>
              <a:rPr sz="1400" spc="520" dirty="0">
                <a:latin typeface="Arial"/>
                <a:cs typeface="Arial"/>
              </a:rPr>
              <a:t> </a:t>
            </a:r>
            <a:r>
              <a:rPr sz="1400" dirty="0">
                <a:latin typeface="Arial"/>
                <a:cs typeface="Arial"/>
              </a:rPr>
              <a:t>suponer</a:t>
            </a:r>
            <a:r>
              <a:rPr sz="1400" spc="515" dirty="0">
                <a:latin typeface="Arial"/>
                <a:cs typeface="Arial"/>
              </a:rPr>
              <a:t> </a:t>
            </a:r>
            <a:r>
              <a:rPr sz="1400" dirty="0">
                <a:latin typeface="Arial"/>
                <a:cs typeface="Arial"/>
              </a:rPr>
              <a:t>un</a:t>
            </a:r>
            <a:r>
              <a:rPr sz="1400" spc="520" dirty="0">
                <a:latin typeface="Arial"/>
                <a:cs typeface="Arial"/>
              </a:rPr>
              <a:t> </a:t>
            </a:r>
            <a:r>
              <a:rPr sz="1400" dirty="0">
                <a:latin typeface="Arial"/>
                <a:cs typeface="Arial"/>
              </a:rPr>
              <a:t>cortocircuito</a:t>
            </a:r>
            <a:r>
              <a:rPr sz="1400" spc="520" dirty="0">
                <a:latin typeface="Arial"/>
                <a:cs typeface="Arial"/>
              </a:rPr>
              <a:t> </a:t>
            </a:r>
            <a:r>
              <a:rPr sz="1400" spc="-10" dirty="0">
                <a:latin typeface="Arial"/>
                <a:cs typeface="Arial"/>
              </a:rPr>
              <a:t>Bifásico-</a:t>
            </a:r>
            <a:r>
              <a:rPr sz="1400" dirty="0">
                <a:latin typeface="Arial"/>
                <a:cs typeface="Arial"/>
              </a:rPr>
              <a:t>Tierra</a:t>
            </a:r>
            <a:r>
              <a:rPr sz="1400" spc="520" dirty="0">
                <a:latin typeface="Arial"/>
                <a:cs typeface="Arial"/>
              </a:rPr>
              <a:t> </a:t>
            </a:r>
            <a:r>
              <a:rPr sz="1400" spc="-25" dirty="0">
                <a:latin typeface="Arial"/>
                <a:cs typeface="Arial"/>
              </a:rPr>
              <a:t>en </a:t>
            </a:r>
            <a:r>
              <a:rPr sz="1400" dirty="0">
                <a:latin typeface="Arial"/>
                <a:cs typeface="Arial"/>
              </a:rPr>
              <a:t>transformador</a:t>
            </a:r>
            <a:r>
              <a:rPr sz="1400" spc="-75" dirty="0">
                <a:latin typeface="Arial"/>
                <a:cs typeface="Arial"/>
              </a:rPr>
              <a:t> </a:t>
            </a:r>
            <a:r>
              <a:rPr sz="1400" dirty="0">
                <a:latin typeface="Arial"/>
                <a:cs typeface="Arial"/>
              </a:rPr>
              <a:t>en</a:t>
            </a:r>
            <a:r>
              <a:rPr sz="1400" spc="-40" dirty="0">
                <a:latin typeface="Arial"/>
                <a:cs typeface="Arial"/>
              </a:rPr>
              <a:t> </a:t>
            </a:r>
            <a:r>
              <a:rPr sz="1400" dirty="0">
                <a:latin typeface="Arial"/>
                <a:cs typeface="Arial"/>
              </a:rPr>
              <a:t>derivación,</a:t>
            </a:r>
            <a:r>
              <a:rPr sz="1400" spc="-60" dirty="0">
                <a:latin typeface="Arial"/>
                <a:cs typeface="Arial"/>
              </a:rPr>
              <a:t> </a:t>
            </a:r>
            <a:r>
              <a:rPr sz="1400" dirty="0">
                <a:latin typeface="Arial"/>
                <a:cs typeface="Arial"/>
              </a:rPr>
              <a:t>según</a:t>
            </a:r>
            <a:r>
              <a:rPr sz="1400" spc="-60" dirty="0">
                <a:latin typeface="Arial"/>
                <a:cs typeface="Arial"/>
              </a:rPr>
              <a:t> </a:t>
            </a:r>
            <a:r>
              <a:rPr sz="1400" dirty="0">
                <a:latin typeface="Arial"/>
                <a:cs typeface="Arial"/>
              </a:rPr>
              <a:t>la</a:t>
            </a:r>
            <a:r>
              <a:rPr sz="1400" spc="-35" dirty="0">
                <a:latin typeface="Arial"/>
                <a:cs typeface="Arial"/>
              </a:rPr>
              <a:t> </a:t>
            </a:r>
            <a:r>
              <a:rPr sz="1400" spc="-10" dirty="0">
                <a:latin typeface="Arial"/>
                <a:cs typeface="Arial"/>
              </a:rPr>
              <a:t>figura.</a:t>
            </a:r>
            <a:endParaRPr sz="1400">
              <a:latin typeface="Arial"/>
              <a:cs typeface="Arial"/>
            </a:endParaRPr>
          </a:p>
        </p:txBody>
      </p:sp>
      <p:sp>
        <p:nvSpPr>
          <p:cNvPr id="10" name="object 10"/>
          <p:cNvSpPr txBox="1"/>
          <p:nvPr/>
        </p:nvSpPr>
        <p:spPr>
          <a:xfrm>
            <a:off x="5735193" y="2210181"/>
            <a:ext cx="2720340"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Arial"/>
                <a:cs typeface="Arial"/>
              </a:rPr>
              <a:t>el</a:t>
            </a:r>
            <a:r>
              <a:rPr sz="1400" spc="530" dirty="0">
                <a:latin typeface="Arial"/>
                <a:cs typeface="Arial"/>
              </a:rPr>
              <a:t> </a:t>
            </a:r>
            <a:r>
              <a:rPr sz="1400" dirty="0">
                <a:latin typeface="Arial"/>
                <a:cs typeface="Arial"/>
              </a:rPr>
              <a:t>lado</a:t>
            </a:r>
            <a:r>
              <a:rPr sz="1400" spc="515" dirty="0">
                <a:latin typeface="Arial"/>
                <a:cs typeface="Arial"/>
              </a:rPr>
              <a:t> </a:t>
            </a:r>
            <a:r>
              <a:rPr sz="1400" dirty="0">
                <a:latin typeface="Arial"/>
                <a:cs typeface="Arial"/>
              </a:rPr>
              <a:t>de</a:t>
            </a:r>
            <a:r>
              <a:rPr sz="1400" spc="525" dirty="0">
                <a:latin typeface="Arial"/>
                <a:cs typeface="Arial"/>
              </a:rPr>
              <a:t> </a:t>
            </a:r>
            <a:r>
              <a:rPr sz="1400" dirty="0">
                <a:latin typeface="Arial"/>
                <a:cs typeface="Arial"/>
              </a:rPr>
              <a:t>baja</a:t>
            </a:r>
            <a:r>
              <a:rPr sz="1400" spc="520" dirty="0">
                <a:latin typeface="Arial"/>
                <a:cs typeface="Arial"/>
              </a:rPr>
              <a:t> </a:t>
            </a:r>
            <a:r>
              <a:rPr sz="1400" dirty="0">
                <a:latin typeface="Arial"/>
                <a:cs typeface="Arial"/>
              </a:rPr>
              <a:t>tensión</a:t>
            </a:r>
            <a:r>
              <a:rPr sz="1400" spc="530" dirty="0">
                <a:latin typeface="Arial"/>
                <a:cs typeface="Arial"/>
              </a:rPr>
              <a:t> </a:t>
            </a:r>
            <a:r>
              <a:rPr sz="1400" dirty="0">
                <a:latin typeface="Arial"/>
                <a:cs typeface="Arial"/>
              </a:rPr>
              <a:t>de</a:t>
            </a:r>
            <a:r>
              <a:rPr sz="1400" spc="525" dirty="0">
                <a:latin typeface="Arial"/>
                <a:cs typeface="Arial"/>
              </a:rPr>
              <a:t> </a:t>
            </a:r>
            <a:r>
              <a:rPr sz="1400" spc="-25" dirty="0">
                <a:latin typeface="Arial"/>
                <a:cs typeface="Arial"/>
              </a:rPr>
              <a:t>un</a:t>
            </a:r>
            <a:endParaRPr sz="1400">
              <a:latin typeface="Arial"/>
              <a:cs typeface="Arial"/>
            </a:endParaRPr>
          </a:p>
        </p:txBody>
      </p:sp>
      <p:sp>
        <p:nvSpPr>
          <p:cNvPr id="11" name="object 11"/>
          <p:cNvSpPr txBox="1"/>
          <p:nvPr/>
        </p:nvSpPr>
        <p:spPr>
          <a:xfrm>
            <a:off x="1105915" y="4941570"/>
            <a:ext cx="7348220" cy="730885"/>
          </a:xfrm>
          <a:prstGeom prst="rect">
            <a:avLst/>
          </a:prstGeom>
        </p:spPr>
        <p:txBody>
          <a:bodyPr vert="horz" wrap="square" lIns="0" tIns="53340" rIns="0" bIns="0" rtlCol="0">
            <a:spAutoFit/>
          </a:bodyPr>
          <a:lstStyle/>
          <a:p>
            <a:pPr marL="12700" marR="5080">
              <a:lnSpc>
                <a:spcPts val="1350"/>
              </a:lnSpc>
              <a:spcBef>
                <a:spcPts val="420"/>
              </a:spcBef>
            </a:pPr>
            <a:r>
              <a:rPr sz="1400" dirty="0">
                <a:latin typeface="Arial"/>
                <a:cs typeface="Arial"/>
              </a:rPr>
              <a:t>Habrá</a:t>
            </a:r>
            <a:r>
              <a:rPr sz="1400" spc="155" dirty="0">
                <a:latin typeface="Arial"/>
                <a:cs typeface="Arial"/>
              </a:rPr>
              <a:t> </a:t>
            </a:r>
            <a:r>
              <a:rPr sz="1400" dirty="0">
                <a:latin typeface="Arial"/>
                <a:cs typeface="Arial"/>
              </a:rPr>
              <a:t>corriente</a:t>
            </a:r>
            <a:r>
              <a:rPr sz="1400" spc="165" dirty="0">
                <a:latin typeface="Arial"/>
                <a:cs typeface="Arial"/>
              </a:rPr>
              <a:t> </a:t>
            </a:r>
            <a:r>
              <a:rPr sz="1400" dirty="0">
                <a:latin typeface="Arial"/>
                <a:cs typeface="Arial"/>
              </a:rPr>
              <a:t>en</a:t>
            </a:r>
            <a:r>
              <a:rPr sz="1400" spc="160" dirty="0">
                <a:latin typeface="Arial"/>
                <a:cs typeface="Arial"/>
              </a:rPr>
              <a:t> </a:t>
            </a:r>
            <a:r>
              <a:rPr sz="1400" dirty="0">
                <a:latin typeface="Arial"/>
                <a:cs typeface="Arial"/>
              </a:rPr>
              <a:t>dos</a:t>
            </a:r>
            <a:r>
              <a:rPr sz="1400" spc="165" dirty="0">
                <a:latin typeface="Arial"/>
                <a:cs typeface="Arial"/>
              </a:rPr>
              <a:t> </a:t>
            </a:r>
            <a:r>
              <a:rPr sz="1400" dirty="0">
                <a:latin typeface="Arial"/>
                <a:cs typeface="Arial"/>
              </a:rPr>
              <a:t>fases</a:t>
            </a:r>
            <a:r>
              <a:rPr sz="1400" spc="170" dirty="0">
                <a:latin typeface="Arial"/>
                <a:cs typeface="Arial"/>
              </a:rPr>
              <a:t> </a:t>
            </a:r>
            <a:r>
              <a:rPr sz="1400" dirty="0">
                <a:latin typeface="Arial"/>
                <a:cs typeface="Arial"/>
              </a:rPr>
              <a:t>del</a:t>
            </a:r>
            <a:r>
              <a:rPr sz="1400" spc="160" dirty="0">
                <a:latin typeface="Arial"/>
                <a:cs typeface="Arial"/>
              </a:rPr>
              <a:t> </a:t>
            </a:r>
            <a:r>
              <a:rPr sz="1400" dirty="0">
                <a:latin typeface="Arial"/>
                <a:cs typeface="Arial"/>
              </a:rPr>
              <a:t>lado</a:t>
            </a:r>
            <a:r>
              <a:rPr sz="1400" spc="165" dirty="0">
                <a:latin typeface="Arial"/>
                <a:cs typeface="Arial"/>
              </a:rPr>
              <a:t> </a:t>
            </a:r>
            <a:r>
              <a:rPr sz="1400" dirty="0">
                <a:latin typeface="Arial"/>
                <a:cs typeface="Arial"/>
              </a:rPr>
              <a:t>estrella</a:t>
            </a:r>
            <a:r>
              <a:rPr sz="1400" spc="155" dirty="0">
                <a:latin typeface="Arial"/>
                <a:cs typeface="Arial"/>
              </a:rPr>
              <a:t> </a:t>
            </a:r>
            <a:r>
              <a:rPr sz="1400" dirty="0">
                <a:latin typeface="Arial"/>
                <a:cs typeface="Arial"/>
              </a:rPr>
              <a:t>aterrado</a:t>
            </a:r>
            <a:r>
              <a:rPr sz="1400" spc="160" dirty="0">
                <a:latin typeface="Arial"/>
                <a:cs typeface="Arial"/>
              </a:rPr>
              <a:t> </a:t>
            </a:r>
            <a:r>
              <a:rPr sz="1400" dirty="0">
                <a:latin typeface="Arial"/>
                <a:cs typeface="Arial"/>
              </a:rPr>
              <a:t>y</a:t>
            </a:r>
            <a:r>
              <a:rPr sz="1400" spc="155" dirty="0">
                <a:latin typeface="Arial"/>
                <a:cs typeface="Arial"/>
              </a:rPr>
              <a:t> </a:t>
            </a:r>
            <a:r>
              <a:rPr sz="1400" dirty="0">
                <a:latin typeface="Arial"/>
                <a:cs typeface="Arial"/>
              </a:rPr>
              <a:t>corriente</a:t>
            </a:r>
            <a:r>
              <a:rPr sz="1400" spc="165" dirty="0">
                <a:latin typeface="Arial"/>
                <a:cs typeface="Arial"/>
              </a:rPr>
              <a:t> </a:t>
            </a:r>
            <a:r>
              <a:rPr sz="1400" dirty="0">
                <a:latin typeface="Arial"/>
                <a:cs typeface="Arial"/>
              </a:rPr>
              <a:t>en</a:t>
            </a:r>
            <a:r>
              <a:rPr sz="1400" spc="160" dirty="0">
                <a:latin typeface="Arial"/>
                <a:cs typeface="Arial"/>
              </a:rPr>
              <a:t> </a:t>
            </a:r>
            <a:r>
              <a:rPr sz="1400" dirty="0">
                <a:latin typeface="Arial"/>
                <a:cs typeface="Arial"/>
              </a:rPr>
              <a:t>las</a:t>
            </a:r>
            <a:r>
              <a:rPr sz="1400" spc="165" dirty="0">
                <a:latin typeface="Arial"/>
                <a:cs typeface="Arial"/>
              </a:rPr>
              <a:t> </a:t>
            </a:r>
            <a:r>
              <a:rPr sz="1400" dirty="0">
                <a:latin typeface="Arial"/>
                <a:cs typeface="Arial"/>
              </a:rPr>
              <a:t>tres</a:t>
            </a:r>
            <a:r>
              <a:rPr sz="1400" spc="165" dirty="0">
                <a:latin typeface="Arial"/>
                <a:cs typeface="Arial"/>
              </a:rPr>
              <a:t> </a:t>
            </a:r>
            <a:r>
              <a:rPr sz="1400" dirty="0">
                <a:latin typeface="Arial"/>
                <a:cs typeface="Arial"/>
              </a:rPr>
              <a:t>fases</a:t>
            </a:r>
            <a:r>
              <a:rPr sz="1400" spc="165" dirty="0">
                <a:latin typeface="Arial"/>
                <a:cs typeface="Arial"/>
              </a:rPr>
              <a:t> </a:t>
            </a:r>
            <a:r>
              <a:rPr sz="1400" dirty="0">
                <a:latin typeface="Arial"/>
                <a:cs typeface="Arial"/>
              </a:rPr>
              <a:t>de</a:t>
            </a:r>
            <a:r>
              <a:rPr sz="1400" spc="165" dirty="0">
                <a:latin typeface="Arial"/>
                <a:cs typeface="Arial"/>
              </a:rPr>
              <a:t> </a:t>
            </a:r>
            <a:r>
              <a:rPr sz="1400" spc="-25" dirty="0">
                <a:latin typeface="Arial"/>
                <a:cs typeface="Arial"/>
              </a:rPr>
              <a:t>la </a:t>
            </a:r>
            <a:r>
              <a:rPr sz="1400" dirty="0">
                <a:latin typeface="Arial"/>
                <a:cs typeface="Arial"/>
              </a:rPr>
              <a:t>línea,</a:t>
            </a:r>
            <a:r>
              <a:rPr sz="1400" spc="-55" dirty="0">
                <a:latin typeface="Arial"/>
                <a:cs typeface="Arial"/>
              </a:rPr>
              <a:t> </a:t>
            </a:r>
            <a:r>
              <a:rPr sz="1400" dirty="0">
                <a:latin typeface="Arial"/>
                <a:cs typeface="Arial"/>
              </a:rPr>
              <a:t>fuera</a:t>
            </a:r>
            <a:r>
              <a:rPr sz="1400" spc="-45" dirty="0">
                <a:latin typeface="Arial"/>
                <a:cs typeface="Arial"/>
              </a:rPr>
              <a:t> </a:t>
            </a:r>
            <a:r>
              <a:rPr sz="1400" dirty="0">
                <a:latin typeface="Arial"/>
                <a:cs typeface="Arial"/>
              </a:rPr>
              <a:t>del</a:t>
            </a:r>
            <a:r>
              <a:rPr sz="1400" spc="-35" dirty="0">
                <a:latin typeface="Arial"/>
                <a:cs typeface="Arial"/>
              </a:rPr>
              <a:t> </a:t>
            </a:r>
            <a:r>
              <a:rPr sz="1400" dirty="0">
                <a:latin typeface="Arial"/>
                <a:cs typeface="Arial"/>
              </a:rPr>
              <a:t>triángulo,</a:t>
            </a:r>
            <a:r>
              <a:rPr sz="1400" spc="-65" dirty="0">
                <a:latin typeface="Arial"/>
                <a:cs typeface="Arial"/>
              </a:rPr>
              <a:t> </a:t>
            </a:r>
            <a:r>
              <a:rPr sz="1400" dirty="0">
                <a:latin typeface="Arial"/>
                <a:cs typeface="Arial"/>
              </a:rPr>
              <a:t>como</a:t>
            </a:r>
            <a:r>
              <a:rPr sz="1400" spc="-35" dirty="0">
                <a:latin typeface="Arial"/>
                <a:cs typeface="Arial"/>
              </a:rPr>
              <a:t> </a:t>
            </a:r>
            <a:r>
              <a:rPr sz="1400" dirty="0">
                <a:latin typeface="Arial"/>
                <a:cs typeface="Arial"/>
              </a:rPr>
              <a:t>será</a:t>
            </a:r>
            <a:r>
              <a:rPr sz="1400" spc="-45" dirty="0">
                <a:latin typeface="Arial"/>
                <a:cs typeface="Arial"/>
              </a:rPr>
              <a:t> </a:t>
            </a:r>
            <a:r>
              <a:rPr sz="1400" dirty="0">
                <a:latin typeface="Arial"/>
                <a:cs typeface="Arial"/>
              </a:rPr>
              <a:t>mostrado</a:t>
            </a:r>
            <a:r>
              <a:rPr sz="1400" spc="-60" dirty="0">
                <a:latin typeface="Arial"/>
                <a:cs typeface="Arial"/>
              </a:rPr>
              <a:t> </a:t>
            </a:r>
            <a:r>
              <a:rPr sz="1400" dirty="0">
                <a:latin typeface="Arial"/>
                <a:cs typeface="Arial"/>
              </a:rPr>
              <a:t>en</a:t>
            </a:r>
            <a:r>
              <a:rPr sz="1400" spc="-25" dirty="0">
                <a:latin typeface="Arial"/>
                <a:cs typeface="Arial"/>
              </a:rPr>
              <a:t> </a:t>
            </a:r>
            <a:r>
              <a:rPr sz="1400" dirty="0">
                <a:latin typeface="Arial"/>
                <a:cs typeface="Arial"/>
              </a:rPr>
              <a:t>el</a:t>
            </a:r>
            <a:r>
              <a:rPr sz="1400" spc="-25" dirty="0">
                <a:latin typeface="Arial"/>
                <a:cs typeface="Arial"/>
              </a:rPr>
              <a:t> </a:t>
            </a:r>
            <a:r>
              <a:rPr sz="1400" dirty="0">
                <a:latin typeface="Arial"/>
                <a:cs typeface="Arial"/>
              </a:rPr>
              <a:t>análisis</a:t>
            </a:r>
            <a:r>
              <a:rPr sz="1400" spc="-50"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componentes</a:t>
            </a:r>
            <a:r>
              <a:rPr sz="1400" spc="-45" dirty="0">
                <a:latin typeface="Arial"/>
                <a:cs typeface="Arial"/>
              </a:rPr>
              <a:t> </a:t>
            </a:r>
            <a:r>
              <a:rPr sz="1400" spc="-10" dirty="0">
                <a:latin typeface="Arial"/>
                <a:cs typeface="Arial"/>
              </a:rPr>
              <a:t>simétricos.</a:t>
            </a:r>
            <a:endParaRPr sz="1400">
              <a:latin typeface="Arial"/>
              <a:cs typeface="Arial"/>
            </a:endParaRPr>
          </a:p>
          <a:p>
            <a:pPr marL="12700">
              <a:lnSpc>
                <a:spcPct val="100000"/>
              </a:lnSpc>
              <a:spcBef>
                <a:spcPts val="850"/>
              </a:spcBef>
            </a:pPr>
            <a:r>
              <a:rPr sz="1400" dirty="0">
                <a:latin typeface="Arial"/>
                <a:cs typeface="Arial"/>
              </a:rPr>
              <a:t>En</a:t>
            </a:r>
            <a:r>
              <a:rPr sz="1400" spc="-25" dirty="0">
                <a:latin typeface="Arial"/>
                <a:cs typeface="Arial"/>
              </a:rPr>
              <a:t> </a:t>
            </a:r>
            <a:r>
              <a:rPr sz="1400" dirty="0">
                <a:latin typeface="Arial"/>
                <a:cs typeface="Arial"/>
              </a:rPr>
              <a:t>términos</a:t>
            </a:r>
            <a:r>
              <a:rPr sz="1400" spc="-45" dirty="0">
                <a:latin typeface="Arial"/>
                <a:cs typeface="Arial"/>
              </a:rPr>
              <a:t> </a:t>
            </a:r>
            <a:r>
              <a:rPr sz="1400" dirty="0">
                <a:latin typeface="Arial"/>
                <a:cs typeface="Arial"/>
              </a:rPr>
              <a:t>de</a:t>
            </a:r>
            <a:r>
              <a:rPr sz="1400" spc="-20" dirty="0">
                <a:latin typeface="Arial"/>
                <a:cs typeface="Arial"/>
              </a:rPr>
              <a:t> </a:t>
            </a:r>
            <a:r>
              <a:rPr sz="1400" spc="-10" dirty="0">
                <a:latin typeface="Arial"/>
                <a:cs typeface="Arial"/>
              </a:rPr>
              <a:t>componentes</a:t>
            </a:r>
            <a:r>
              <a:rPr sz="1400" spc="-40" dirty="0">
                <a:latin typeface="Arial"/>
                <a:cs typeface="Arial"/>
              </a:rPr>
              <a:t> </a:t>
            </a:r>
            <a:r>
              <a:rPr sz="1400" dirty="0">
                <a:latin typeface="Arial"/>
                <a:cs typeface="Arial"/>
              </a:rPr>
              <a:t>simétricos</a:t>
            </a:r>
            <a:r>
              <a:rPr sz="1400" spc="-45" dirty="0">
                <a:latin typeface="Arial"/>
                <a:cs typeface="Arial"/>
              </a:rPr>
              <a:t> </a:t>
            </a:r>
            <a:r>
              <a:rPr sz="1400" dirty="0">
                <a:latin typeface="Arial"/>
                <a:cs typeface="Arial"/>
              </a:rPr>
              <a:t>se</a:t>
            </a:r>
            <a:r>
              <a:rPr sz="1400" spc="-30" dirty="0">
                <a:latin typeface="Arial"/>
                <a:cs typeface="Arial"/>
              </a:rPr>
              <a:t> </a:t>
            </a:r>
            <a:r>
              <a:rPr sz="1400" dirty="0">
                <a:latin typeface="Arial"/>
                <a:cs typeface="Arial"/>
              </a:rPr>
              <a:t>tienen</a:t>
            </a:r>
            <a:r>
              <a:rPr sz="1400" spc="-40" dirty="0">
                <a:latin typeface="Arial"/>
                <a:cs typeface="Arial"/>
              </a:rPr>
              <a:t> </a:t>
            </a:r>
            <a:r>
              <a:rPr sz="1400" dirty="0">
                <a:latin typeface="Arial"/>
                <a:cs typeface="Arial"/>
              </a:rPr>
              <a:t>la</a:t>
            </a:r>
            <a:r>
              <a:rPr sz="1400" spc="-20" dirty="0">
                <a:latin typeface="Arial"/>
                <a:cs typeface="Arial"/>
              </a:rPr>
              <a:t> </a:t>
            </a:r>
            <a:r>
              <a:rPr sz="1400" dirty="0">
                <a:latin typeface="Arial"/>
                <a:cs typeface="Arial"/>
              </a:rPr>
              <a:t>siguiente</a:t>
            </a:r>
            <a:r>
              <a:rPr sz="1400" spc="-45" dirty="0">
                <a:latin typeface="Arial"/>
                <a:cs typeface="Arial"/>
              </a:rPr>
              <a:t> </a:t>
            </a:r>
            <a:r>
              <a:rPr sz="1400" spc="-10" dirty="0">
                <a:latin typeface="Arial"/>
                <a:cs typeface="Arial"/>
              </a:rPr>
              <a:t>representación:</a:t>
            </a:r>
            <a:endParaRPr sz="1400">
              <a:latin typeface="Arial"/>
              <a:cs typeface="Arial"/>
            </a:endParaRPr>
          </a:p>
        </p:txBody>
      </p:sp>
      <p:pic>
        <p:nvPicPr>
          <p:cNvPr id="12" name="object 12"/>
          <p:cNvPicPr/>
          <p:nvPr/>
        </p:nvPicPr>
        <p:blipFill>
          <a:blip r:embed="rId7" cstate="print"/>
          <a:stretch>
            <a:fillRect/>
          </a:stretch>
        </p:blipFill>
        <p:spPr>
          <a:xfrm>
            <a:off x="1758683" y="3031143"/>
            <a:ext cx="6176021" cy="157028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0324" y="1986148"/>
            <a:ext cx="4877240" cy="1630759"/>
          </a:xfrm>
          <a:prstGeom prst="rect">
            <a:avLst/>
          </a:prstGeom>
        </p:spPr>
      </p:pic>
      <p:pic>
        <p:nvPicPr>
          <p:cNvPr id="3" name="object 3"/>
          <p:cNvPicPr/>
          <p:nvPr/>
        </p:nvPicPr>
        <p:blipFill>
          <a:blip r:embed="rId3" cstate="print"/>
          <a:stretch>
            <a:fillRect/>
          </a:stretch>
        </p:blipFill>
        <p:spPr>
          <a:xfrm>
            <a:off x="5431683" y="1700496"/>
            <a:ext cx="3379075" cy="2205929"/>
          </a:xfrm>
          <a:prstGeom prst="rect">
            <a:avLst/>
          </a:prstGeom>
        </p:spPr>
      </p:pic>
      <p:sp>
        <p:nvSpPr>
          <p:cNvPr id="4" name="object 4"/>
          <p:cNvSpPr txBox="1"/>
          <p:nvPr/>
        </p:nvSpPr>
        <p:spPr>
          <a:xfrm>
            <a:off x="595312" y="4206875"/>
            <a:ext cx="7886700" cy="590550"/>
          </a:xfrm>
          <a:prstGeom prst="rect">
            <a:avLst/>
          </a:prstGeom>
          <a:ln w="9525">
            <a:solidFill>
              <a:srgbClr val="FF0000"/>
            </a:solidFill>
          </a:ln>
        </p:spPr>
        <p:txBody>
          <a:bodyPr vert="horz" wrap="square" lIns="0" tIns="41275" rIns="0" bIns="0" rtlCol="0">
            <a:spAutoFit/>
          </a:bodyPr>
          <a:lstStyle/>
          <a:p>
            <a:pPr marL="2291715" marR="154305" indent="-2192020">
              <a:lnSpc>
                <a:spcPct val="100000"/>
              </a:lnSpc>
              <a:spcBef>
                <a:spcPts val="325"/>
              </a:spcBef>
            </a:pPr>
            <a:r>
              <a:rPr sz="1600" b="1" dirty="0">
                <a:latin typeface="Arial"/>
                <a:cs typeface="Arial"/>
              </a:rPr>
              <a:t>En</a:t>
            </a:r>
            <a:r>
              <a:rPr sz="1600" b="1" spc="-55" dirty="0">
                <a:latin typeface="Arial"/>
                <a:cs typeface="Arial"/>
              </a:rPr>
              <a:t> </a:t>
            </a:r>
            <a:r>
              <a:rPr sz="1600" b="1" dirty="0">
                <a:latin typeface="Arial"/>
                <a:cs typeface="Arial"/>
              </a:rPr>
              <a:t>la</a:t>
            </a:r>
            <a:r>
              <a:rPr sz="1600" b="1" spc="-35" dirty="0">
                <a:latin typeface="Arial"/>
                <a:cs typeface="Arial"/>
              </a:rPr>
              <a:t> </a:t>
            </a:r>
            <a:r>
              <a:rPr sz="1600" b="1" dirty="0">
                <a:latin typeface="Arial"/>
                <a:cs typeface="Arial"/>
              </a:rPr>
              <a:t>fase</a:t>
            </a:r>
            <a:r>
              <a:rPr sz="1600" b="1" spc="-95" dirty="0">
                <a:latin typeface="Arial"/>
                <a:cs typeface="Arial"/>
              </a:rPr>
              <a:t> </a:t>
            </a:r>
            <a:r>
              <a:rPr sz="1600" b="1" dirty="0">
                <a:latin typeface="Arial"/>
                <a:cs typeface="Arial"/>
              </a:rPr>
              <a:t>A, las</a:t>
            </a:r>
            <a:r>
              <a:rPr sz="1600" b="1" spc="-35" dirty="0">
                <a:latin typeface="Arial"/>
                <a:cs typeface="Arial"/>
              </a:rPr>
              <a:t> </a:t>
            </a:r>
            <a:r>
              <a:rPr sz="1600" b="1" dirty="0">
                <a:latin typeface="Arial"/>
                <a:cs typeface="Arial"/>
              </a:rPr>
              <a:t>corrientes</a:t>
            </a:r>
            <a:r>
              <a:rPr sz="1600" b="1" spc="-20" dirty="0">
                <a:latin typeface="Arial"/>
                <a:cs typeface="Arial"/>
              </a:rPr>
              <a:t> </a:t>
            </a:r>
            <a:r>
              <a:rPr sz="1600" b="1" dirty="0">
                <a:latin typeface="Arial"/>
                <a:cs typeface="Arial"/>
              </a:rPr>
              <a:t>de</a:t>
            </a:r>
            <a:r>
              <a:rPr sz="1600" b="1" spc="-55" dirty="0">
                <a:latin typeface="Arial"/>
                <a:cs typeface="Arial"/>
              </a:rPr>
              <a:t> </a:t>
            </a:r>
            <a:r>
              <a:rPr sz="1600" b="1" dirty="0">
                <a:latin typeface="Arial"/>
                <a:cs typeface="Arial"/>
              </a:rPr>
              <a:t>secuencia</a:t>
            </a:r>
            <a:r>
              <a:rPr sz="1600" b="1" spc="-35" dirty="0">
                <a:latin typeface="Arial"/>
                <a:cs typeface="Arial"/>
              </a:rPr>
              <a:t> </a:t>
            </a:r>
            <a:r>
              <a:rPr sz="1600" b="1" dirty="0">
                <a:latin typeface="Arial"/>
                <a:cs typeface="Arial"/>
              </a:rPr>
              <a:t>negativa</a:t>
            </a:r>
            <a:r>
              <a:rPr sz="1600" b="1" spc="15" dirty="0">
                <a:latin typeface="Arial"/>
                <a:cs typeface="Arial"/>
              </a:rPr>
              <a:t> </a:t>
            </a:r>
            <a:r>
              <a:rPr sz="1600" b="1" dirty="0">
                <a:latin typeface="Arial"/>
                <a:cs typeface="Arial"/>
              </a:rPr>
              <a:t>y</a:t>
            </a:r>
            <a:r>
              <a:rPr sz="1600" b="1" spc="-50" dirty="0">
                <a:latin typeface="Arial"/>
                <a:cs typeface="Arial"/>
              </a:rPr>
              <a:t> </a:t>
            </a:r>
            <a:r>
              <a:rPr sz="1600" b="1" dirty="0">
                <a:latin typeface="Arial"/>
                <a:cs typeface="Arial"/>
              </a:rPr>
              <a:t>cero,</a:t>
            </a:r>
            <a:r>
              <a:rPr sz="1600" b="1" spc="-40" dirty="0">
                <a:latin typeface="Arial"/>
                <a:cs typeface="Arial"/>
              </a:rPr>
              <a:t> </a:t>
            </a:r>
            <a:r>
              <a:rPr sz="1600" b="1" dirty="0">
                <a:latin typeface="Arial"/>
                <a:cs typeface="Arial"/>
              </a:rPr>
              <a:t>sumadas</a:t>
            </a:r>
            <a:r>
              <a:rPr sz="1600" b="1" spc="-30" dirty="0">
                <a:latin typeface="Arial"/>
                <a:cs typeface="Arial"/>
              </a:rPr>
              <a:t> </a:t>
            </a:r>
            <a:r>
              <a:rPr sz="1600" b="1" spc="-10" dirty="0">
                <a:latin typeface="Arial"/>
                <a:cs typeface="Arial"/>
              </a:rPr>
              <a:t>compensan </a:t>
            </a:r>
            <a:r>
              <a:rPr sz="1600" b="1" dirty="0">
                <a:latin typeface="Arial"/>
                <a:cs typeface="Arial"/>
              </a:rPr>
              <a:t>la</a:t>
            </a:r>
            <a:r>
              <a:rPr sz="1600" b="1" spc="-35" dirty="0">
                <a:latin typeface="Arial"/>
                <a:cs typeface="Arial"/>
              </a:rPr>
              <a:t> </a:t>
            </a:r>
            <a:r>
              <a:rPr sz="1600" b="1" dirty="0">
                <a:latin typeface="Arial"/>
                <a:cs typeface="Arial"/>
              </a:rPr>
              <a:t>corriente</a:t>
            </a:r>
            <a:r>
              <a:rPr sz="1600" b="1" spc="-30" dirty="0">
                <a:latin typeface="Arial"/>
                <a:cs typeface="Arial"/>
              </a:rPr>
              <a:t> </a:t>
            </a:r>
            <a:r>
              <a:rPr sz="1600" b="1" dirty="0">
                <a:latin typeface="Arial"/>
                <a:cs typeface="Arial"/>
              </a:rPr>
              <a:t>de</a:t>
            </a:r>
            <a:r>
              <a:rPr sz="1600" b="1" spc="-40" dirty="0">
                <a:latin typeface="Arial"/>
                <a:cs typeface="Arial"/>
              </a:rPr>
              <a:t> </a:t>
            </a:r>
            <a:r>
              <a:rPr sz="1600" b="1" dirty="0">
                <a:latin typeface="Arial"/>
                <a:cs typeface="Arial"/>
              </a:rPr>
              <a:t>secuencia</a:t>
            </a:r>
            <a:r>
              <a:rPr sz="1600" b="1" spc="-40" dirty="0">
                <a:latin typeface="Arial"/>
                <a:cs typeface="Arial"/>
              </a:rPr>
              <a:t> </a:t>
            </a:r>
            <a:r>
              <a:rPr sz="1600" b="1" spc="-10" dirty="0">
                <a:latin typeface="Arial"/>
                <a:cs typeface="Arial"/>
              </a:rPr>
              <a:t>positiva.</a:t>
            </a:r>
            <a:endParaRPr sz="1600">
              <a:latin typeface="Arial"/>
              <a:cs typeface="Arial"/>
            </a:endParaRPr>
          </a:p>
        </p:txBody>
      </p:sp>
      <p:sp>
        <p:nvSpPr>
          <p:cNvPr id="5" name="object 5"/>
          <p:cNvSpPr txBox="1"/>
          <p:nvPr/>
        </p:nvSpPr>
        <p:spPr>
          <a:xfrm>
            <a:off x="816964" y="5065521"/>
            <a:ext cx="7349490" cy="854075"/>
          </a:xfrm>
          <a:prstGeom prst="rect">
            <a:avLst/>
          </a:prstGeom>
        </p:spPr>
        <p:txBody>
          <a:bodyPr vert="horz" wrap="square" lIns="0" tIns="59054" rIns="0" bIns="0" rtlCol="0">
            <a:spAutoFit/>
          </a:bodyPr>
          <a:lstStyle/>
          <a:p>
            <a:pPr marL="12700" marR="5080" algn="just">
              <a:lnSpc>
                <a:spcPts val="1540"/>
              </a:lnSpc>
              <a:spcBef>
                <a:spcPts val="464"/>
              </a:spcBef>
            </a:pPr>
            <a:r>
              <a:rPr sz="1600" dirty="0">
                <a:latin typeface="Arial"/>
                <a:cs typeface="Arial"/>
              </a:rPr>
              <a:t>En</a:t>
            </a:r>
            <a:r>
              <a:rPr sz="1600" spc="100" dirty="0">
                <a:latin typeface="Arial"/>
                <a:cs typeface="Arial"/>
              </a:rPr>
              <a:t> </a:t>
            </a:r>
            <a:r>
              <a:rPr sz="1600" dirty="0">
                <a:latin typeface="Arial"/>
                <a:cs typeface="Arial"/>
              </a:rPr>
              <a:t>el</a:t>
            </a:r>
            <a:r>
              <a:rPr sz="1600" spc="95" dirty="0">
                <a:latin typeface="Arial"/>
                <a:cs typeface="Arial"/>
              </a:rPr>
              <a:t> </a:t>
            </a:r>
            <a:r>
              <a:rPr sz="1600" dirty="0">
                <a:latin typeface="Arial"/>
                <a:cs typeface="Arial"/>
              </a:rPr>
              <a:t>lado</a:t>
            </a:r>
            <a:r>
              <a:rPr sz="1600" spc="100" dirty="0">
                <a:latin typeface="Arial"/>
                <a:cs typeface="Arial"/>
              </a:rPr>
              <a:t> </a:t>
            </a:r>
            <a:r>
              <a:rPr sz="1600" dirty="0">
                <a:latin typeface="Arial"/>
                <a:cs typeface="Arial"/>
              </a:rPr>
              <a:t>de</a:t>
            </a:r>
            <a:r>
              <a:rPr sz="1600" spc="105" dirty="0">
                <a:latin typeface="Arial"/>
                <a:cs typeface="Arial"/>
              </a:rPr>
              <a:t> </a:t>
            </a:r>
            <a:r>
              <a:rPr sz="1600" dirty="0">
                <a:latin typeface="Arial"/>
                <a:cs typeface="Arial"/>
              </a:rPr>
              <a:t>baja</a:t>
            </a:r>
            <a:r>
              <a:rPr sz="1600" spc="100" dirty="0">
                <a:latin typeface="Arial"/>
                <a:cs typeface="Arial"/>
              </a:rPr>
              <a:t> </a:t>
            </a:r>
            <a:r>
              <a:rPr sz="1600" dirty="0">
                <a:latin typeface="Arial"/>
                <a:cs typeface="Arial"/>
              </a:rPr>
              <a:t>tensión</a:t>
            </a:r>
            <a:r>
              <a:rPr sz="1600" spc="105" dirty="0">
                <a:latin typeface="Arial"/>
                <a:cs typeface="Arial"/>
              </a:rPr>
              <a:t> </a:t>
            </a:r>
            <a:r>
              <a:rPr sz="1600" dirty="0">
                <a:latin typeface="Arial"/>
                <a:cs typeface="Arial"/>
              </a:rPr>
              <a:t>hay</a:t>
            </a:r>
            <a:r>
              <a:rPr sz="1600" spc="85" dirty="0">
                <a:latin typeface="Arial"/>
                <a:cs typeface="Arial"/>
              </a:rPr>
              <a:t> </a:t>
            </a:r>
            <a:r>
              <a:rPr sz="1600" dirty="0">
                <a:latin typeface="Arial"/>
                <a:cs typeface="Arial"/>
              </a:rPr>
              <a:t>corriente</a:t>
            </a:r>
            <a:r>
              <a:rPr sz="1600" spc="105" dirty="0">
                <a:latin typeface="Arial"/>
                <a:cs typeface="Arial"/>
              </a:rPr>
              <a:t> </a:t>
            </a:r>
            <a:r>
              <a:rPr sz="1600" dirty="0">
                <a:latin typeface="Arial"/>
                <a:cs typeface="Arial"/>
              </a:rPr>
              <a:t>en</a:t>
            </a:r>
            <a:r>
              <a:rPr sz="1600" spc="100" dirty="0">
                <a:latin typeface="Arial"/>
                <a:cs typeface="Arial"/>
              </a:rPr>
              <a:t> </a:t>
            </a:r>
            <a:r>
              <a:rPr sz="1600" dirty="0">
                <a:latin typeface="Arial"/>
                <a:cs typeface="Arial"/>
              </a:rPr>
              <a:t>las</a:t>
            </a:r>
            <a:r>
              <a:rPr sz="1600" spc="110" dirty="0">
                <a:latin typeface="Arial"/>
                <a:cs typeface="Arial"/>
              </a:rPr>
              <a:t> </a:t>
            </a:r>
            <a:r>
              <a:rPr sz="1600" dirty="0">
                <a:latin typeface="Arial"/>
                <a:cs typeface="Arial"/>
              </a:rPr>
              <a:t>fases</a:t>
            </a:r>
            <a:r>
              <a:rPr sz="1600" spc="105" dirty="0">
                <a:latin typeface="Arial"/>
                <a:cs typeface="Arial"/>
              </a:rPr>
              <a:t> </a:t>
            </a:r>
            <a:r>
              <a:rPr sz="1600" dirty="0">
                <a:latin typeface="Arial"/>
                <a:cs typeface="Arial"/>
              </a:rPr>
              <a:t>B</a:t>
            </a:r>
            <a:r>
              <a:rPr sz="1600" spc="105" dirty="0">
                <a:latin typeface="Arial"/>
                <a:cs typeface="Arial"/>
              </a:rPr>
              <a:t> </a:t>
            </a:r>
            <a:r>
              <a:rPr sz="1600" dirty="0">
                <a:latin typeface="Arial"/>
                <a:cs typeface="Arial"/>
              </a:rPr>
              <a:t>y</a:t>
            </a:r>
            <a:r>
              <a:rPr sz="1600" spc="80" dirty="0">
                <a:latin typeface="Arial"/>
                <a:cs typeface="Arial"/>
              </a:rPr>
              <a:t> </a:t>
            </a:r>
            <a:r>
              <a:rPr sz="1600" dirty="0">
                <a:latin typeface="Arial"/>
                <a:cs typeface="Arial"/>
              </a:rPr>
              <a:t>C</a:t>
            </a:r>
            <a:r>
              <a:rPr sz="1600" spc="110" dirty="0">
                <a:latin typeface="Arial"/>
                <a:cs typeface="Arial"/>
              </a:rPr>
              <a:t> </a:t>
            </a:r>
            <a:r>
              <a:rPr sz="1600" dirty="0">
                <a:latin typeface="Arial"/>
                <a:cs typeface="Arial"/>
              </a:rPr>
              <a:t>(corto</a:t>
            </a:r>
            <a:r>
              <a:rPr sz="1600" spc="110" dirty="0">
                <a:latin typeface="Arial"/>
                <a:cs typeface="Arial"/>
              </a:rPr>
              <a:t> </a:t>
            </a:r>
            <a:r>
              <a:rPr sz="1600" dirty="0">
                <a:latin typeface="Arial"/>
                <a:cs typeface="Arial"/>
              </a:rPr>
              <a:t>circuito</a:t>
            </a:r>
            <a:r>
              <a:rPr sz="1600" spc="100" dirty="0">
                <a:latin typeface="Arial"/>
                <a:cs typeface="Arial"/>
              </a:rPr>
              <a:t> </a:t>
            </a:r>
            <a:r>
              <a:rPr sz="1600" spc="-10" dirty="0">
                <a:latin typeface="Arial"/>
                <a:cs typeface="Arial"/>
              </a:rPr>
              <a:t>entre </a:t>
            </a:r>
            <a:r>
              <a:rPr sz="1600" dirty="0">
                <a:latin typeface="Arial"/>
                <a:cs typeface="Arial"/>
              </a:rPr>
              <a:t>estas</a:t>
            </a:r>
            <a:r>
              <a:rPr sz="1600" spc="170" dirty="0">
                <a:latin typeface="Arial"/>
                <a:cs typeface="Arial"/>
              </a:rPr>
              <a:t> </a:t>
            </a:r>
            <a:r>
              <a:rPr sz="1600" dirty="0">
                <a:latin typeface="Arial"/>
                <a:cs typeface="Arial"/>
              </a:rPr>
              <a:t>fases)</a:t>
            </a:r>
            <a:r>
              <a:rPr sz="1600" spc="170" dirty="0">
                <a:latin typeface="Arial"/>
                <a:cs typeface="Arial"/>
              </a:rPr>
              <a:t> </a:t>
            </a:r>
            <a:r>
              <a:rPr sz="1600" dirty="0">
                <a:latin typeface="Arial"/>
                <a:cs typeface="Arial"/>
              </a:rPr>
              <a:t>desfasados</a:t>
            </a:r>
            <a:r>
              <a:rPr sz="1600" spc="175" dirty="0">
                <a:latin typeface="Arial"/>
                <a:cs typeface="Arial"/>
              </a:rPr>
              <a:t> </a:t>
            </a:r>
            <a:r>
              <a:rPr sz="1600" dirty="0">
                <a:latin typeface="Arial"/>
                <a:cs typeface="Arial"/>
              </a:rPr>
              <a:t>entre</a:t>
            </a:r>
            <a:r>
              <a:rPr sz="1600" spc="165" dirty="0">
                <a:latin typeface="Arial"/>
                <a:cs typeface="Arial"/>
              </a:rPr>
              <a:t> </a:t>
            </a:r>
            <a:r>
              <a:rPr sz="1600" dirty="0">
                <a:latin typeface="Arial"/>
                <a:cs typeface="Arial"/>
              </a:rPr>
              <a:t>si.</a:t>
            </a:r>
            <a:r>
              <a:rPr sz="1600" spc="170" dirty="0">
                <a:latin typeface="Arial"/>
                <a:cs typeface="Arial"/>
              </a:rPr>
              <a:t> </a:t>
            </a:r>
            <a:r>
              <a:rPr sz="1600" dirty="0">
                <a:latin typeface="Arial"/>
                <a:cs typeface="Arial"/>
              </a:rPr>
              <a:t>El</a:t>
            </a:r>
            <a:r>
              <a:rPr sz="1600" spc="175" dirty="0">
                <a:latin typeface="Arial"/>
                <a:cs typeface="Arial"/>
              </a:rPr>
              <a:t> </a:t>
            </a:r>
            <a:r>
              <a:rPr sz="1600" dirty="0">
                <a:latin typeface="Arial"/>
                <a:cs typeface="Arial"/>
              </a:rPr>
              <a:t>ángulo</a:t>
            </a:r>
            <a:r>
              <a:rPr sz="1600" spc="165" dirty="0">
                <a:latin typeface="Arial"/>
                <a:cs typeface="Arial"/>
              </a:rPr>
              <a:t> </a:t>
            </a:r>
            <a:r>
              <a:rPr sz="1600" dirty="0">
                <a:latin typeface="Arial"/>
                <a:cs typeface="Arial"/>
              </a:rPr>
              <a:t>de</a:t>
            </a:r>
            <a:r>
              <a:rPr sz="1600" spc="170" dirty="0">
                <a:latin typeface="Arial"/>
                <a:cs typeface="Arial"/>
              </a:rPr>
              <a:t> </a:t>
            </a:r>
            <a:r>
              <a:rPr sz="1600" dirty="0">
                <a:latin typeface="Arial"/>
                <a:cs typeface="Arial"/>
              </a:rPr>
              <a:t>desfasamiento</a:t>
            </a:r>
            <a:r>
              <a:rPr sz="1600" spc="170" dirty="0">
                <a:latin typeface="Arial"/>
                <a:cs typeface="Arial"/>
              </a:rPr>
              <a:t> </a:t>
            </a:r>
            <a:r>
              <a:rPr sz="1600" dirty="0">
                <a:latin typeface="Arial"/>
                <a:cs typeface="Arial"/>
              </a:rPr>
              <a:t>será</a:t>
            </a:r>
            <a:r>
              <a:rPr sz="1600" spc="175" dirty="0">
                <a:latin typeface="Arial"/>
                <a:cs typeface="Arial"/>
              </a:rPr>
              <a:t> </a:t>
            </a:r>
            <a:r>
              <a:rPr sz="1600" dirty="0">
                <a:latin typeface="Arial"/>
                <a:cs typeface="Arial"/>
              </a:rPr>
              <a:t>menor</a:t>
            </a:r>
            <a:r>
              <a:rPr sz="1600" spc="160" dirty="0">
                <a:latin typeface="Arial"/>
                <a:cs typeface="Arial"/>
              </a:rPr>
              <a:t> </a:t>
            </a:r>
            <a:r>
              <a:rPr sz="1600" spc="-25" dirty="0">
                <a:latin typeface="Arial"/>
                <a:cs typeface="Arial"/>
              </a:rPr>
              <a:t>que </a:t>
            </a:r>
            <a:r>
              <a:rPr sz="1600" dirty="0">
                <a:latin typeface="Arial"/>
                <a:cs typeface="Arial"/>
              </a:rPr>
              <a:t>120º si</a:t>
            </a:r>
            <a:r>
              <a:rPr sz="1600" spc="-15" dirty="0">
                <a:latin typeface="Arial"/>
                <a:cs typeface="Arial"/>
              </a:rPr>
              <a:t> </a:t>
            </a:r>
            <a:r>
              <a:rPr sz="1600" dirty="0">
                <a:latin typeface="Arial"/>
                <a:cs typeface="Arial"/>
              </a:rPr>
              <a:t>la</a:t>
            </a:r>
            <a:r>
              <a:rPr sz="1600" spc="-5" dirty="0">
                <a:latin typeface="Arial"/>
                <a:cs typeface="Arial"/>
              </a:rPr>
              <a:t> </a:t>
            </a:r>
            <a:r>
              <a:rPr sz="1600" dirty="0">
                <a:latin typeface="Arial"/>
                <a:cs typeface="Arial"/>
              </a:rPr>
              <a:t>corriente</a:t>
            </a:r>
            <a:r>
              <a:rPr sz="1600" spc="-5" dirty="0">
                <a:latin typeface="Arial"/>
                <a:cs typeface="Arial"/>
              </a:rPr>
              <a:t> </a:t>
            </a:r>
            <a:r>
              <a:rPr sz="1600" dirty="0">
                <a:latin typeface="Arial"/>
                <a:cs typeface="Arial"/>
              </a:rPr>
              <a:t>de</a:t>
            </a:r>
            <a:r>
              <a:rPr sz="1600" spc="-5" dirty="0">
                <a:latin typeface="Arial"/>
                <a:cs typeface="Arial"/>
              </a:rPr>
              <a:t> </a:t>
            </a:r>
            <a:r>
              <a:rPr sz="1600" dirty="0">
                <a:latin typeface="Arial"/>
                <a:cs typeface="Arial"/>
              </a:rPr>
              <a:t>secuencia</a:t>
            </a:r>
            <a:r>
              <a:rPr sz="1600" spc="-5" dirty="0">
                <a:latin typeface="Arial"/>
                <a:cs typeface="Arial"/>
              </a:rPr>
              <a:t> </a:t>
            </a:r>
            <a:r>
              <a:rPr sz="1600" dirty="0">
                <a:latin typeface="Arial"/>
                <a:cs typeface="Arial"/>
              </a:rPr>
              <a:t>cero</a:t>
            </a:r>
            <a:r>
              <a:rPr sz="1600" spc="-10" dirty="0">
                <a:latin typeface="Arial"/>
                <a:cs typeface="Arial"/>
              </a:rPr>
              <a:t> </a:t>
            </a:r>
            <a:r>
              <a:rPr sz="1600" dirty="0">
                <a:latin typeface="Arial"/>
                <a:cs typeface="Arial"/>
              </a:rPr>
              <a:t>fuera</a:t>
            </a:r>
            <a:r>
              <a:rPr sz="1600" spc="-10" dirty="0">
                <a:latin typeface="Arial"/>
                <a:cs typeface="Arial"/>
              </a:rPr>
              <a:t> </a:t>
            </a:r>
            <a:r>
              <a:rPr sz="1600" dirty="0">
                <a:latin typeface="Arial"/>
                <a:cs typeface="Arial"/>
              </a:rPr>
              <a:t>mayor</a:t>
            </a:r>
            <a:r>
              <a:rPr sz="1600" spc="10" dirty="0">
                <a:latin typeface="Arial"/>
                <a:cs typeface="Arial"/>
              </a:rPr>
              <a:t> </a:t>
            </a:r>
            <a:r>
              <a:rPr sz="1600" dirty="0">
                <a:latin typeface="Arial"/>
                <a:cs typeface="Arial"/>
              </a:rPr>
              <a:t>que</a:t>
            </a:r>
            <a:r>
              <a:rPr sz="1600" spc="-5" dirty="0">
                <a:latin typeface="Arial"/>
                <a:cs typeface="Arial"/>
              </a:rPr>
              <a:t> </a:t>
            </a:r>
            <a:r>
              <a:rPr sz="1600" dirty="0">
                <a:latin typeface="Arial"/>
                <a:cs typeface="Arial"/>
              </a:rPr>
              <a:t>la</a:t>
            </a:r>
            <a:r>
              <a:rPr sz="1600" spc="-5" dirty="0">
                <a:latin typeface="Arial"/>
                <a:cs typeface="Arial"/>
              </a:rPr>
              <a:t> </a:t>
            </a:r>
            <a:r>
              <a:rPr sz="1600" dirty="0">
                <a:latin typeface="Arial"/>
                <a:cs typeface="Arial"/>
              </a:rPr>
              <a:t>de</a:t>
            </a:r>
            <a:r>
              <a:rPr sz="1600" spc="-5" dirty="0">
                <a:latin typeface="Arial"/>
                <a:cs typeface="Arial"/>
              </a:rPr>
              <a:t> </a:t>
            </a:r>
            <a:r>
              <a:rPr sz="1600" dirty="0">
                <a:latin typeface="Arial"/>
                <a:cs typeface="Arial"/>
              </a:rPr>
              <a:t>secuencia</a:t>
            </a:r>
            <a:r>
              <a:rPr sz="1600" spc="5" dirty="0">
                <a:latin typeface="Arial"/>
                <a:cs typeface="Arial"/>
              </a:rPr>
              <a:t> </a:t>
            </a:r>
            <a:r>
              <a:rPr sz="1600" spc="-10" dirty="0">
                <a:latin typeface="Arial"/>
                <a:cs typeface="Arial"/>
              </a:rPr>
              <a:t>negativa. </a:t>
            </a:r>
            <a:r>
              <a:rPr sz="1600" dirty="0">
                <a:latin typeface="Arial"/>
                <a:cs typeface="Arial"/>
              </a:rPr>
              <a:t>Será</a:t>
            </a:r>
            <a:r>
              <a:rPr sz="1600" spc="-25" dirty="0">
                <a:latin typeface="Arial"/>
                <a:cs typeface="Arial"/>
              </a:rPr>
              <a:t> </a:t>
            </a:r>
            <a:r>
              <a:rPr sz="1600" dirty="0">
                <a:latin typeface="Arial"/>
                <a:cs typeface="Arial"/>
              </a:rPr>
              <a:t>mayor</a:t>
            </a:r>
            <a:r>
              <a:rPr sz="1600" spc="-10" dirty="0">
                <a:latin typeface="Arial"/>
                <a:cs typeface="Arial"/>
              </a:rPr>
              <a:t> </a:t>
            </a:r>
            <a:r>
              <a:rPr sz="1600" dirty="0">
                <a:latin typeface="Arial"/>
                <a:cs typeface="Arial"/>
              </a:rPr>
              <a:t>que</a:t>
            </a:r>
            <a:r>
              <a:rPr sz="1600" spc="-35" dirty="0">
                <a:latin typeface="Arial"/>
                <a:cs typeface="Arial"/>
              </a:rPr>
              <a:t> </a:t>
            </a:r>
            <a:r>
              <a:rPr sz="1600" dirty="0">
                <a:latin typeface="Arial"/>
                <a:cs typeface="Arial"/>
              </a:rPr>
              <a:t>120º</a:t>
            </a:r>
            <a:r>
              <a:rPr sz="1600" spc="-20" dirty="0">
                <a:latin typeface="Arial"/>
                <a:cs typeface="Arial"/>
              </a:rPr>
              <a:t> </a:t>
            </a:r>
            <a:r>
              <a:rPr sz="1600" dirty="0">
                <a:latin typeface="Arial"/>
                <a:cs typeface="Arial"/>
              </a:rPr>
              <a:t>si</a:t>
            </a:r>
            <a:r>
              <a:rPr sz="1600" spc="-45" dirty="0">
                <a:latin typeface="Arial"/>
                <a:cs typeface="Arial"/>
              </a:rPr>
              <a:t> </a:t>
            </a:r>
            <a:r>
              <a:rPr sz="1600" dirty="0">
                <a:latin typeface="Arial"/>
                <a:cs typeface="Arial"/>
              </a:rPr>
              <a:t>ocurre</a:t>
            </a:r>
            <a:r>
              <a:rPr sz="1600" spc="-10" dirty="0">
                <a:latin typeface="Arial"/>
                <a:cs typeface="Arial"/>
              </a:rPr>
              <a:t> </a:t>
            </a:r>
            <a:r>
              <a:rPr sz="1600" dirty="0">
                <a:latin typeface="Arial"/>
                <a:cs typeface="Arial"/>
              </a:rPr>
              <a:t>lo</a:t>
            </a:r>
            <a:r>
              <a:rPr sz="1600" spc="-50" dirty="0">
                <a:latin typeface="Arial"/>
                <a:cs typeface="Arial"/>
              </a:rPr>
              <a:t> </a:t>
            </a:r>
            <a:r>
              <a:rPr sz="1600" spc="-10" dirty="0">
                <a:latin typeface="Arial"/>
                <a:cs typeface="Arial"/>
              </a:rPr>
              <a:t>contrario.</a:t>
            </a:r>
            <a:endParaRPr sz="16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450594"/>
            <a:ext cx="1284605" cy="330835"/>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000000"/>
                </a:solidFill>
              </a:rPr>
              <a:t>Tensiones</a:t>
            </a:r>
            <a:endParaRPr sz="2000"/>
          </a:p>
        </p:txBody>
      </p:sp>
      <p:pic>
        <p:nvPicPr>
          <p:cNvPr id="3" name="object 3"/>
          <p:cNvPicPr/>
          <p:nvPr/>
        </p:nvPicPr>
        <p:blipFill>
          <a:blip r:embed="rId2" cstate="print"/>
          <a:stretch>
            <a:fillRect/>
          </a:stretch>
        </p:blipFill>
        <p:spPr>
          <a:xfrm>
            <a:off x="449750" y="2365285"/>
            <a:ext cx="4493061" cy="1470380"/>
          </a:xfrm>
          <a:prstGeom prst="rect">
            <a:avLst/>
          </a:prstGeom>
        </p:spPr>
      </p:pic>
      <p:pic>
        <p:nvPicPr>
          <p:cNvPr id="4" name="object 4"/>
          <p:cNvPicPr/>
          <p:nvPr/>
        </p:nvPicPr>
        <p:blipFill>
          <a:blip r:embed="rId3" cstate="print"/>
          <a:stretch>
            <a:fillRect/>
          </a:stretch>
        </p:blipFill>
        <p:spPr>
          <a:xfrm>
            <a:off x="5064910" y="1855227"/>
            <a:ext cx="3571607" cy="2422133"/>
          </a:xfrm>
          <a:prstGeom prst="rect">
            <a:avLst/>
          </a:prstGeom>
        </p:spPr>
      </p:pic>
      <p:sp>
        <p:nvSpPr>
          <p:cNvPr id="5" name="object 5"/>
          <p:cNvSpPr txBox="1"/>
          <p:nvPr/>
        </p:nvSpPr>
        <p:spPr>
          <a:xfrm>
            <a:off x="1105915" y="4537964"/>
            <a:ext cx="7348855" cy="1415415"/>
          </a:xfrm>
          <a:prstGeom prst="rect">
            <a:avLst/>
          </a:prstGeom>
        </p:spPr>
        <p:txBody>
          <a:bodyPr vert="horz" wrap="square" lIns="0" tIns="12065" rIns="0" bIns="0" rtlCol="0">
            <a:spAutoFit/>
          </a:bodyPr>
          <a:lstStyle/>
          <a:p>
            <a:pPr marL="12700" marR="7620" algn="just">
              <a:lnSpc>
                <a:spcPct val="100000"/>
              </a:lnSpc>
              <a:spcBef>
                <a:spcPts val="95"/>
              </a:spcBef>
            </a:pPr>
            <a:r>
              <a:rPr sz="1600" dirty="0">
                <a:latin typeface="Arial"/>
                <a:cs typeface="Arial"/>
              </a:rPr>
              <a:t>Las</a:t>
            </a:r>
            <a:r>
              <a:rPr sz="1600" spc="20" dirty="0">
                <a:latin typeface="Arial"/>
                <a:cs typeface="Arial"/>
              </a:rPr>
              <a:t> </a:t>
            </a:r>
            <a:r>
              <a:rPr sz="1600" dirty="0">
                <a:latin typeface="Arial"/>
                <a:cs typeface="Arial"/>
              </a:rPr>
              <a:t>tensiones</a:t>
            </a:r>
            <a:r>
              <a:rPr sz="1600" spc="20" dirty="0">
                <a:latin typeface="Arial"/>
                <a:cs typeface="Arial"/>
              </a:rPr>
              <a:t> </a:t>
            </a:r>
            <a:r>
              <a:rPr sz="1600" dirty="0">
                <a:latin typeface="Arial"/>
                <a:cs typeface="Arial"/>
              </a:rPr>
              <a:t>entre</a:t>
            </a:r>
            <a:r>
              <a:rPr sz="1600" spc="35" dirty="0">
                <a:latin typeface="Arial"/>
                <a:cs typeface="Arial"/>
              </a:rPr>
              <a:t> </a:t>
            </a:r>
            <a:r>
              <a:rPr sz="1600" dirty="0">
                <a:latin typeface="Arial"/>
                <a:cs typeface="Arial"/>
              </a:rPr>
              <a:t>fase</a:t>
            </a:r>
            <a:r>
              <a:rPr sz="1600" spc="25" dirty="0">
                <a:latin typeface="Arial"/>
                <a:cs typeface="Arial"/>
              </a:rPr>
              <a:t> </a:t>
            </a:r>
            <a:r>
              <a:rPr sz="1600" dirty="0">
                <a:latin typeface="Arial"/>
                <a:cs typeface="Arial"/>
              </a:rPr>
              <a:t>y</a:t>
            </a:r>
            <a:r>
              <a:rPr sz="1600" spc="15" dirty="0">
                <a:latin typeface="Arial"/>
                <a:cs typeface="Arial"/>
              </a:rPr>
              <a:t> </a:t>
            </a:r>
            <a:r>
              <a:rPr sz="1600" dirty="0">
                <a:latin typeface="Arial"/>
                <a:cs typeface="Arial"/>
              </a:rPr>
              <a:t>neutro,</a:t>
            </a:r>
            <a:r>
              <a:rPr sz="1600" spc="25" dirty="0">
                <a:latin typeface="Arial"/>
                <a:cs typeface="Arial"/>
              </a:rPr>
              <a:t> </a:t>
            </a:r>
            <a:r>
              <a:rPr sz="1600" dirty="0">
                <a:latin typeface="Arial"/>
                <a:cs typeface="Arial"/>
              </a:rPr>
              <a:t>VB</a:t>
            </a:r>
            <a:r>
              <a:rPr sz="1600" spc="25" dirty="0">
                <a:latin typeface="Arial"/>
                <a:cs typeface="Arial"/>
              </a:rPr>
              <a:t> </a:t>
            </a:r>
            <a:r>
              <a:rPr sz="1600" dirty="0">
                <a:latin typeface="Arial"/>
                <a:cs typeface="Arial"/>
              </a:rPr>
              <a:t>y</a:t>
            </a:r>
            <a:r>
              <a:rPr sz="1600" spc="5" dirty="0">
                <a:latin typeface="Arial"/>
                <a:cs typeface="Arial"/>
              </a:rPr>
              <a:t> </a:t>
            </a:r>
            <a:r>
              <a:rPr sz="1600" dirty="0">
                <a:latin typeface="Arial"/>
                <a:cs typeface="Arial"/>
              </a:rPr>
              <a:t>VC,</a:t>
            </a:r>
            <a:r>
              <a:rPr sz="1600" spc="25" dirty="0">
                <a:latin typeface="Arial"/>
                <a:cs typeface="Arial"/>
              </a:rPr>
              <a:t> </a:t>
            </a:r>
            <a:r>
              <a:rPr sz="1600" dirty="0">
                <a:latin typeface="Arial"/>
                <a:cs typeface="Arial"/>
              </a:rPr>
              <a:t>se</a:t>
            </a:r>
            <a:r>
              <a:rPr sz="1600" spc="25" dirty="0">
                <a:latin typeface="Arial"/>
                <a:cs typeface="Arial"/>
              </a:rPr>
              <a:t> </a:t>
            </a:r>
            <a:r>
              <a:rPr sz="1600" dirty="0">
                <a:latin typeface="Arial"/>
                <a:cs typeface="Arial"/>
              </a:rPr>
              <a:t>tornan</a:t>
            </a:r>
            <a:r>
              <a:rPr sz="1600" spc="15" dirty="0">
                <a:latin typeface="Arial"/>
                <a:cs typeface="Arial"/>
              </a:rPr>
              <a:t> </a:t>
            </a:r>
            <a:r>
              <a:rPr sz="1600" dirty="0">
                <a:latin typeface="Arial"/>
                <a:cs typeface="Arial"/>
              </a:rPr>
              <a:t>iguales</a:t>
            </a:r>
            <a:r>
              <a:rPr sz="1600" spc="20" dirty="0">
                <a:latin typeface="Arial"/>
                <a:cs typeface="Arial"/>
              </a:rPr>
              <a:t> </a:t>
            </a:r>
            <a:r>
              <a:rPr sz="1600" dirty="0">
                <a:latin typeface="Arial"/>
                <a:cs typeface="Arial"/>
              </a:rPr>
              <a:t>a</a:t>
            </a:r>
            <a:r>
              <a:rPr sz="1600" spc="15" dirty="0">
                <a:latin typeface="Arial"/>
                <a:cs typeface="Arial"/>
              </a:rPr>
              <a:t> </a:t>
            </a:r>
            <a:r>
              <a:rPr sz="1600" dirty="0">
                <a:latin typeface="Arial"/>
                <a:cs typeface="Arial"/>
              </a:rPr>
              <a:t>cero</a:t>
            </a:r>
            <a:r>
              <a:rPr sz="1600" spc="25" dirty="0">
                <a:latin typeface="Arial"/>
                <a:cs typeface="Arial"/>
              </a:rPr>
              <a:t> </a:t>
            </a:r>
            <a:r>
              <a:rPr sz="1600" dirty="0">
                <a:latin typeface="Arial"/>
                <a:cs typeface="Arial"/>
              </a:rPr>
              <a:t>pues</a:t>
            </a:r>
            <a:r>
              <a:rPr sz="1600" spc="15" dirty="0">
                <a:latin typeface="Arial"/>
                <a:cs typeface="Arial"/>
              </a:rPr>
              <a:t> </a:t>
            </a:r>
            <a:r>
              <a:rPr sz="1600" spc="-10" dirty="0">
                <a:latin typeface="Arial"/>
                <a:cs typeface="Arial"/>
              </a:rPr>
              <a:t>están </a:t>
            </a:r>
            <a:r>
              <a:rPr sz="1600" dirty="0">
                <a:latin typeface="Arial"/>
                <a:cs typeface="Arial"/>
              </a:rPr>
              <a:t>en</a:t>
            </a:r>
            <a:r>
              <a:rPr sz="1600" spc="-40" dirty="0">
                <a:latin typeface="Arial"/>
                <a:cs typeface="Arial"/>
              </a:rPr>
              <a:t> </a:t>
            </a:r>
            <a:r>
              <a:rPr sz="1600" dirty="0">
                <a:latin typeface="Arial"/>
                <a:cs typeface="Arial"/>
              </a:rPr>
              <a:t>cortocircuito</a:t>
            </a:r>
            <a:r>
              <a:rPr sz="1600" spc="-25" dirty="0">
                <a:latin typeface="Arial"/>
                <a:cs typeface="Arial"/>
              </a:rPr>
              <a:t> </a:t>
            </a:r>
            <a:r>
              <a:rPr sz="1600" dirty="0">
                <a:latin typeface="Arial"/>
                <a:cs typeface="Arial"/>
              </a:rPr>
              <a:t>con</a:t>
            </a:r>
            <a:r>
              <a:rPr sz="1600" spc="-40" dirty="0">
                <a:latin typeface="Arial"/>
                <a:cs typeface="Arial"/>
              </a:rPr>
              <a:t> </a:t>
            </a:r>
            <a:r>
              <a:rPr sz="1600" dirty="0">
                <a:latin typeface="Arial"/>
                <a:cs typeface="Arial"/>
              </a:rPr>
              <a:t>la</a:t>
            </a:r>
            <a:r>
              <a:rPr sz="1600" spc="-55" dirty="0">
                <a:latin typeface="Arial"/>
                <a:cs typeface="Arial"/>
              </a:rPr>
              <a:t> </a:t>
            </a:r>
            <a:r>
              <a:rPr sz="1600" spc="-10" dirty="0">
                <a:latin typeface="Arial"/>
                <a:cs typeface="Arial"/>
              </a:rPr>
              <a:t>tierra.</a:t>
            </a:r>
            <a:endParaRPr sz="1600">
              <a:latin typeface="Arial"/>
              <a:cs typeface="Arial"/>
            </a:endParaRPr>
          </a:p>
          <a:p>
            <a:pPr marL="12700" marR="5080" algn="just">
              <a:lnSpc>
                <a:spcPct val="100000"/>
              </a:lnSpc>
              <a:spcBef>
                <a:spcPts val="1345"/>
              </a:spcBef>
            </a:pPr>
            <a:r>
              <a:rPr sz="1600" dirty="0">
                <a:latin typeface="Arial"/>
                <a:cs typeface="Arial"/>
              </a:rPr>
              <a:t>Cabe</a:t>
            </a:r>
            <a:r>
              <a:rPr sz="1600" spc="125" dirty="0">
                <a:latin typeface="Arial"/>
                <a:cs typeface="Arial"/>
              </a:rPr>
              <a:t> </a:t>
            </a:r>
            <a:r>
              <a:rPr sz="1600" dirty="0">
                <a:latin typeface="Arial"/>
                <a:cs typeface="Arial"/>
              </a:rPr>
              <a:t>resaltar</a:t>
            </a:r>
            <a:r>
              <a:rPr sz="1600" spc="135" dirty="0">
                <a:latin typeface="Arial"/>
                <a:cs typeface="Arial"/>
              </a:rPr>
              <a:t> </a:t>
            </a:r>
            <a:r>
              <a:rPr sz="1600" dirty="0">
                <a:latin typeface="Arial"/>
                <a:cs typeface="Arial"/>
              </a:rPr>
              <a:t>que</a:t>
            </a:r>
            <a:r>
              <a:rPr sz="1600" spc="120" dirty="0">
                <a:latin typeface="Arial"/>
                <a:cs typeface="Arial"/>
              </a:rPr>
              <a:t> </a:t>
            </a:r>
            <a:r>
              <a:rPr sz="1600" dirty="0">
                <a:latin typeface="Arial"/>
                <a:cs typeface="Arial"/>
              </a:rPr>
              <a:t>eso</a:t>
            </a:r>
            <a:r>
              <a:rPr sz="1600" spc="130" dirty="0">
                <a:latin typeface="Arial"/>
                <a:cs typeface="Arial"/>
              </a:rPr>
              <a:t> </a:t>
            </a:r>
            <a:r>
              <a:rPr sz="1600" dirty="0">
                <a:latin typeface="Arial"/>
                <a:cs typeface="Arial"/>
              </a:rPr>
              <a:t>ocurre</a:t>
            </a:r>
            <a:r>
              <a:rPr sz="1600" spc="135" dirty="0">
                <a:latin typeface="Arial"/>
                <a:cs typeface="Arial"/>
              </a:rPr>
              <a:t> </a:t>
            </a:r>
            <a:r>
              <a:rPr sz="1600" dirty="0">
                <a:latin typeface="Arial"/>
                <a:cs typeface="Arial"/>
              </a:rPr>
              <a:t>apenas</a:t>
            </a:r>
            <a:r>
              <a:rPr sz="1600" spc="130" dirty="0">
                <a:latin typeface="Arial"/>
                <a:cs typeface="Arial"/>
              </a:rPr>
              <a:t> </a:t>
            </a:r>
            <a:r>
              <a:rPr sz="1600" dirty="0">
                <a:latin typeface="Arial"/>
                <a:cs typeface="Arial"/>
              </a:rPr>
              <a:t>en</a:t>
            </a:r>
            <a:r>
              <a:rPr sz="1600" spc="125" dirty="0">
                <a:latin typeface="Arial"/>
                <a:cs typeface="Arial"/>
              </a:rPr>
              <a:t> </a:t>
            </a:r>
            <a:r>
              <a:rPr sz="1600" dirty="0">
                <a:latin typeface="Arial"/>
                <a:cs typeface="Arial"/>
              </a:rPr>
              <a:t>el</a:t>
            </a:r>
            <a:r>
              <a:rPr sz="1600" spc="130" dirty="0">
                <a:latin typeface="Arial"/>
                <a:cs typeface="Arial"/>
              </a:rPr>
              <a:t> </a:t>
            </a:r>
            <a:r>
              <a:rPr sz="1600" dirty="0">
                <a:latin typeface="Arial"/>
                <a:cs typeface="Arial"/>
              </a:rPr>
              <a:t>punto</a:t>
            </a:r>
            <a:r>
              <a:rPr sz="1600" spc="120" dirty="0">
                <a:latin typeface="Arial"/>
                <a:cs typeface="Arial"/>
              </a:rPr>
              <a:t> </a:t>
            </a:r>
            <a:r>
              <a:rPr sz="1600" dirty="0">
                <a:latin typeface="Arial"/>
                <a:cs typeface="Arial"/>
              </a:rPr>
              <a:t>de</a:t>
            </a:r>
            <a:r>
              <a:rPr sz="1600" spc="125" dirty="0">
                <a:latin typeface="Arial"/>
                <a:cs typeface="Arial"/>
              </a:rPr>
              <a:t> </a:t>
            </a:r>
            <a:r>
              <a:rPr sz="1600" dirty="0">
                <a:latin typeface="Arial"/>
                <a:cs typeface="Arial"/>
              </a:rPr>
              <a:t>cortocircuito.</a:t>
            </a:r>
            <a:r>
              <a:rPr sz="1600" spc="125" dirty="0">
                <a:latin typeface="Arial"/>
                <a:cs typeface="Arial"/>
              </a:rPr>
              <a:t> </a:t>
            </a:r>
            <a:r>
              <a:rPr sz="1600" dirty="0">
                <a:latin typeface="Arial"/>
                <a:cs typeface="Arial"/>
              </a:rPr>
              <a:t>Cuanto</a:t>
            </a:r>
            <a:r>
              <a:rPr sz="1600" spc="145" dirty="0">
                <a:latin typeface="Arial"/>
                <a:cs typeface="Arial"/>
              </a:rPr>
              <a:t> </a:t>
            </a:r>
            <a:r>
              <a:rPr sz="1600" spc="-25" dirty="0">
                <a:latin typeface="Arial"/>
                <a:cs typeface="Arial"/>
              </a:rPr>
              <a:t>más </a:t>
            </a:r>
            <a:r>
              <a:rPr sz="1600" dirty="0">
                <a:latin typeface="Arial"/>
                <a:cs typeface="Arial"/>
              </a:rPr>
              <a:t>alejado</a:t>
            </a:r>
            <a:r>
              <a:rPr sz="1600" spc="5" dirty="0">
                <a:latin typeface="Arial"/>
                <a:cs typeface="Arial"/>
              </a:rPr>
              <a:t> </a:t>
            </a:r>
            <a:r>
              <a:rPr sz="1600" dirty="0">
                <a:latin typeface="Arial"/>
                <a:cs typeface="Arial"/>
              </a:rPr>
              <a:t>esté</a:t>
            </a:r>
            <a:r>
              <a:rPr sz="1600" spc="5" dirty="0">
                <a:latin typeface="Arial"/>
                <a:cs typeface="Arial"/>
              </a:rPr>
              <a:t> </a:t>
            </a:r>
            <a:r>
              <a:rPr sz="1600" dirty="0">
                <a:latin typeface="Arial"/>
                <a:cs typeface="Arial"/>
              </a:rPr>
              <a:t>el punto</a:t>
            </a:r>
            <a:r>
              <a:rPr sz="1600" spc="5" dirty="0">
                <a:latin typeface="Arial"/>
                <a:cs typeface="Arial"/>
              </a:rPr>
              <a:t> </a:t>
            </a:r>
            <a:r>
              <a:rPr sz="1600" dirty="0">
                <a:latin typeface="Arial"/>
                <a:cs typeface="Arial"/>
              </a:rPr>
              <a:t>de</a:t>
            </a:r>
            <a:r>
              <a:rPr sz="1600" spc="25" dirty="0">
                <a:latin typeface="Arial"/>
                <a:cs typeface="Arial"/>
              </a:rPr>
              <a:t> </a:t>
            </a:r>
            <a:r>
              <a:rPr sz="1600" dirty="0">
                <a:latin typeface="Arial"/>
                <a:cs typeface="Arial"/>
              </a:rPr>
              <a:t>registro</a:t>
            </a:r>
            <a:r>
              <a:rPr sz="1600" spc="20" dirty="0">
                <a:latin typeface="Arial"/>
                <a:cs typeface="Arial"/>
              </a:rPr>
              <a:t> </a:t>
            </a:r>
            <a:r>
              <a:rPr sz="1600" dirty="0">
                <a:latin typeface="Arial"/>
                <a:cs typeface="Arial"/>
              </a:rPr>
              <a:t>oscilográfico,</a:t>
            </a:r>
            <a:r>
              <a:rPr sz="1600" spc="25" dirty="0">
                <a:latin typeface="Arial"/>
                <a:cs typeface="Arial"/>
              </a:rPr>
              <a:t> </a:t>
            </a:r>
            <a:r>
              <a:rPr sz="1600" dirty="0">
                <a:latin typeface="Arial"/>
                <a:cs typeface="Arial"/>
              </a:rPr>
              <a:t>comienzan</a:t>
            </a:r>
            <a:r>
              <a:rPr sz="1600" spc="15" dirty="0">
                <a:latin typeface="Arial"/>
                <a:cs typeface="Arial"/>
              </a:rPr>
              <a:t> </a:t>
            </a:r>
            <a:r>
              <a:rPr sz="1600" dirty="0">
                <a:latin typeface="Arial"/>
                <a:cs typeface="Arial"/>
              </a:rPr>
              <a:t>a</a:t>
            </a:r>
            <a:r>
              <a:rPr sz="1600" spc="10" dirty="0">
                <a:latin typeface="Arial"/>
                <a:cs typeface="Arial"/>
              </a:rPr>
              <a:t> </a:t>
            </a:r>
            <a:r>
              <a:rPr sz="1600" dirty="0">
                <a:latin typeface="Arial"/>
                <a:cs typeface="Arial"/>
              </a:rPr>
              <a:t>aparecer</a:t>
            </a:r>
            <a:r>
              <a:rPr sz="1600" spc="15" dirty="0">
                <a:latin typeface="Arial"/>
                <a:cs typeface="Arial"/>
              </a:rPr>
              <a:t> </a:t>
            </a:r>
            <a:r>
              <a:rPr sz="1600" spc="-10" dirty="0">
                <a:latin typeface="Arial"/>
                <a:cs typeface="Arial"/>
              </a:rPr>
              <a:t>diferencias </a:t>
            </a:r>
            <a:r>
              <a:rPr sz="1600" dirty="0">
                <a:latin typeface="Arial"/>
                <a:cs typeface="Arial"/>
              </a:rPr>
              <a:t>de</a:t>
            </a:r>
            <a:r>
              <a:rPr sz="1600" spc="-45" dirty="0">
                <a:latin typeface="Arial"/>
                <a:cs typeface="Arial"/>
              </a:rPr>
              <a:t> </a:t>
            </a:r>
            <a:r>
              <a:rPr sz="1600" dirty="0">
                <a:latin typeface="Arial"/>
                <a:cs typeface="Arial"/>
              </a:rPr>
              <a:t>potencial</a:t>
            </a:r>
            <a:r>
              <a:rPr sz="1600" spc="-40" dirty="0">
                <a:latin typeface="Arial"/>
                <a:cs typeface="Arial"/>
              </a:rPr>
              <a:t> </a:t>
            </a:r>
            <a:r>
              <a:rPr sz="1600" dirty="0">
                <a:latin typeface="Arial"/>
                <a:cs typeface="Arial"/>
              </a:rPr>
              <a:t>y</a:t>
            </a:r>
            <a:r>
              <a:rPr sz="1600" spc="-40" dirty="0">
                <a:latin typeface="Arial"/>
                <a:cs typeface="Arial"/>
              </a:rPr>
              <a:t> </a:t>
            </a:r>
            <a:r>
              <a:rPr sz="1600" dirty="0">
                <a:latin typeface="Arial"/>
                <a:cs typeface="Arial"/>
              </a:rPr>
              <a:t>variación</a:t>
            </a:r>
            <a:r>
              <a:rPr sz="1600" spc="-45" dirty="0">
                <a:latin typeface="Arial"/>
                <a:cs typeface="Arial"/>
              </a:rPr>
              <a:t> </a:t>
            </a:r>
            <a:r>
              <a:rPr sz="1600" dirty="0">
                <a:latin typeface="Arial"/>
                <a:cs typeface="Arial"/>
              </a:rPr>
              <a:t>de</a:t>
            </a:r>
            <a:r>
              <a:rPr sz="1600" spc="-30" dirty="0">
                <a:latin typeface="Arial"/>
                <a:cs typeface="Arial"/>
              </a:rPr>
              <a:t> </a:t>
            </a:r>
            <a:r>
              <a:rPr sz="1600" dirty="0">
                <a:latin typeface="Arial"/>
                <a:cs typeface="Arial"/>
              </a:rPr>
              <a:t>ángulos</a:t>
            </a:r>
            <a:r>
              <a:rPr sz="1600" spc="-45" dirty="0">
                <a:latin typeface="Arial"/>
                <a:cs typeface="Arial"/>
              </a:rPr>
              <a:t> </a:t>
            </a:r>
            <a:r>
              <a:rPr sz="1600" dirty="0">
                <a:latin typeface="Arial"/>
                <a:cs typeface="Arial"/>
              </a:rPr>
              <a:t>en</a:t>
            </a:r>
            <a:r>
              <a:rPr sz="1600" spc="-45" dirty="0">
                <a:latin typeface="Arial"/>
                <a:cs typeface="Arial"/>
              </a:rPr>
              <a:t> </a:t>
            </a:r>
            <a:r>
              <a:rPr sz="1600" dirty="0">
                <a:latin typeface="Arial"/>
                <a:cs typeface="Arial"/>
              </a:rPr>
              <a:t>las</a:t>
            </a:r>
            <a:r>
              <a:rPr sz="1600" spc="-45" dirty="0">
                <a:latin typeface="Arial"/>
                <a:cs typeface="Arial"/>
              </a:rPr>
              <a:t> </a:t>
            </a:r>
            <a:r>
              <a:rPr sz="1600" dirty="0">
                <a:latin typeface="Arial"/>
                <a:cs typeface="Arial"/>
              </a:rPr>
              <a:t>tres</a:t>
            </a:r>
            <a:r>
              <a:rPr sz="1600" spc="-15" dirty="0">
                <a:latin typeface="Arial"/>
                <a:cs typeface="Arial"/>
              </a:rPr>
              <a:t> </a:t>
            </a:r>
            <a:r>
              <a:rPr sz="1600" spc="-10" dirty="0">
                <a:latin typeface="Arial"/>
                <a:cs typeface="Arial"/>
              </a:rPr>
              <a:t>fases.</a:t>
            </a:r>
            <a:endParaRPr sz="160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1224153"/>
            <a:ext cx="233870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000000"/>
                </a:solidFill>
              </a:rPr>
              <a:t>Lado</a:t>
            </a:r>
            <a:r>
              <a:rPr sz="1800" spc="-55" dirty="0">
                <a:solidFill>
                  <a:srgbClr val="000000"/>
                </a:solidFill>
              </a:rPr>
              <a:t> </a:t>
            </a:r>
            <a:r>
              <a:rPr sz="1800" dirty="0">
                <a:solidFill>
                  <a:srgbClr val="000000"/>
                </a:solidFill>
              </a:rPr>
              <a:t>de</a:t>
            </a:r>
            <a:r>
              <a:rPr sz="1800" spc="-60" dirty="0">
                <a:solidFill>
                  <a:srgbClr val="000000"/>
                </a:solidFill>
              </a:rPr>
              <a:t> </a:t>
            </a:r>
            <a:r>
              <a:rPr sz="1800" dirty="0">
                <a:solidFill>
                  <a:srgbClr val="000000"/>
                </a:solidFill>
              </a:rPr>
              <a:t>Alta</a:t>
            </a:r>
            <a:r>
              <a:rPr sz="1800" spc="-5" dirty="0">
                <a:solidFill>
                  <a:srgbClr val="000000"/>
                </a:solidFill>
              </a:rPr>
              <a:t> </a:t>
            </a:r>
            <a:r>
              <a:rPr sz="1800" spc="-10" dirty="0">
                <a:solidFill>
                  <a:srgbClr val="000000"/>
                </a:solidFill>
              </a:rPr>
              <a:t>Tensión</a:t>
            </a:r>
            <a:endParaRPr sz="1800"/>
          </a:p>
        </p:txBody>
      </p:sp>
      <p:sp>
        <p:nvSpPr>
          <p:cNvPr id="3" name="object 3"/>
          <p:cNvSpPr txBox="1"/>
          <p:nvPr/>
        </p:nvSpPr>
        <p:spPr>
          <a:xfrm>
            <a:off x="1105915" y="1690496"/>
            <a:ext cx="7491095" cy="574675"/>
          </a:xfrm>
          <a:prstGeom prst="rect">
            <a:avLst/>
          </a:prstGeom>
        </p:spPr>
        <p:txBody>
          <a:bodyPr vert="horz" wrap="square" lIns="0" tIns="12700" rIns="0" bIns="0" rtlCol="0">
            <a:spAutoFit/>
          </a:bodyPr>
          <a:lstStyle/>
          <a:p>
            <a:pPr marL="12700">
              <a:lnSpc>
                <a:spcPct val="100000"/>
              </a:lnSpc>
              <a:spcBef>
                <a:spcPts val="100"/>
              </a:spcBef>
            </a:pPr>
            <a:r>
              <a:rPr sz="1800" dirty="0">
                <a:latin typeface="Arial"/>
                <a:cs typeface="Arial"/>
              </a:rPr>
              <a:t>Habrá</a:t>
            </a:r>
            <a:r>
              <a:rPr sz="1800" spc="25" dirty="0">
                <a:latin typeface="Arial"/>
                <a:cs typeface="Arial"/>
              </a:rPr>
              <a:t> </a:t>
            </a:r>
            <a:r>
              <a:rPr sz="1800" dirty="0">
                <a:latin typeface="Arial"/>
                <a:cs typeface="Arial"/>
              </a:rPr>
              <a:t>corriente</a:t>
            </a:r>
            <a:r>
              <a:rPr sz="1800" spc="30" dirty="0">
                <a:latin typeface="Arial"/>
                <a:cs typeface="Arial"/>
              </a:rPr>
              <a:t> </a:t>
            </a:r>
            <a:r>
              <a:rPr sz="1800" dirty="0">
                <a:latin typeface="Arial"/>
                <a:cs typeface="Arial"/>
              </a:rPr>
              <a:t>en</a:t>
            </a:r>
            <a:r>
              <a:rPr sz="1800" spc="30" dirty="0">
                <a:latin typeface="Arial"/>
                <a:cs typeface="Arial"/>
              </a:rPr>
              <a:t> </a:t>
            </a:r>
            <a:r>
              <a:rPr sz="1800" dirty="0">
                <a:latin typeface="Arial"/>
                <a:cs typeface="Arial"/>
              </a:rPr>
              <a:t>las</a:t>
            </a:r>
            <a:r>
              <a:rPr sz="1800" spc="35" dirty="0">
                <a:latin typeface="Arial"/>
                <a:cs typeface="Arial"/>
              </a:rPr>
              <a:t> </a:t>
            </a:r>
            <a:r>
              <a:rPr sz="1800" dirty="0">
                <a:latin typeface="Arial"/>
                <a:cs typeface="Arial"/>
              </a:rPr>
              <a:t>tres</a:t>
            </a:r>
            <a:r>
              <a:rPr sz="1800" spc="35" dirty="0">
                <a:latin typeface="Arial"/>
                <a:cs typeface="Arial"/>
              </a:rPr>
              <a:t> </a:t>
            </a:r>
            <a:r>
              <a:rPr sz="1800" dirty="0">
                <a:latin typeface="Arial"/>
                <a:cs typeface="Arial"/>
              </a:rPr>
              <a:t>fases.</a:t>
            </a:r>
            <a:r>
              <a:rPr sz="1800" spc="35" dirty="0">
                <a:latin typeface="Arial"/>
                <a:cs typeface="Arial"/>
              </a:rPr>
              <a:t> </a:t>
            </a:r>
            <a:r>
              <a:rPr sz="1800" dirty="0">
                <a:latin typeface="Arial"/>
                <a:cs typeface="Arial"/>
              </a:rPr>
              <a:t>Considerando</a:t>
            </a:r>
            <a:r>
              <a:rPr sz="1800" spc="30" dirty="0">
                <a:latin typeface="Arial"/>
                <a:cs typeface="Arial"/>
              </a:rPr>
              <a:t> </a:t>
            </a:r>
            <a:r>
              <a:rPr sz="1800" dirty="0">
                <a:latin typeface="Arial"/>
                <a:cs typeface="Arial"/>
              </a:rPr>
              <a:t>que</a:t>
            </a:r>
            <a:r>
              <a:rPr sz="1800" spc="30" dirty="0">
                <a:latin typeface="Arial"/>
                <a:cs typeface="Arial"/>
              </a:rPr>
              <a:t> </a:t>
            </a:r>
            <a:r>
              <a:rPr sz="1800" dirty="0">
                <a:latin typeface="Arial"/>
                <a:cs typeface="Arial"/>
              </a:rPr>
              <a:t>hay</a:t>
            </a:r>
            <a:r>
              <a:rPr sz="1800" spc="10" dirty="0">
                <a:latin typeface="Arial"/>
                <a:cs typeface="Arial"/>
              </a:rPr>
              <a:t> </a:t>
            </a:r>
            <a:r>
              <a:rPr sz="1800" dirty="0">
                <a:latin typeface="Arial"/>
                <a:cs typeface="Arial"/>
              </a:rPr>
              <a:t>rotación</a:t>
            </a:r>
            <a:r>
              <a:rPr sz="1800" spc="30" dirty="0">
                <a:latin typeface="Arial"/>
                <a:cs typeface="Arial"/>
              </a:rPr>
              <a:t> </a:t>
            </a:r>
            <a:r>
              <a:rPr sz="1800" dirty="0">
                <a:latin typeface="Arial"/>
                <a:cs typeface="Arial"/>
              </a:rPr>
              <a:t>de</a:t>
            </a:r>
            <a:r>
              <a:rPr sz="1800" spc="25" dirty="0">
                <a:latin typeface="Arial"/>
                <a:cs typeface="Arial"/>
              </a:rPr>
              <a:t> </a:t>
            </a:r>
            <a:r>
              <a:rPr sz="1800" dirty="0">
                <a:latin typeface="Arial"/>
                <a:cs typeface="Arial"/>
              </a:rPr>
              <a:t>-</a:t>
            </a:r>
            <a:r>
              <a:rPr sz="1800" spc="-25" dirty="0">
                <a:latin typeface="Arial"/>
                <a:cs typeface="Arial"/>
              </a:rPr>
              <a:t>30º</a:t>
            </a:r>
            <a:endParaRPr sz="1800">
              <a:latin typeface="Arial"/>
              <a:cs typeface="Arial"/>
            </a:endParaRPr>
          </a:p>
          <a:p>
            <a:pPr marL="12700">
              <a:lnSpc>
                <a:spcPct val="100000"/>
              </a:lnSpc>
            </a:pPr>
            <a:r>
              <a:rPr sz="1800" dirty="0">
                <a:latin typeface="Arial"/>
                <a:cs typeface="Arial"/>
              </a:rPr>
              <a:t>para</a:t>
            </a:r>
            <a:r>
              <a:rPr sz="1800" spc="-30" dirty="0">
                <a:latin typeface="Arial"/>
                <a:cs typeface="Arial"/>
              </a:rPr>
              <a:t> </a:t>
            </a:r>
            <a:r>
              <a:rPr sz="1800" dirty="0">
                <a:latin typeface="Arial"/>
                <a:cs typeface="Arial"/>
              </a:rPr>
              <a:t>la</a:t>
            </a:r>
            <a:r>
              <a:rPr sz="1800" spc="-25" dirty="0">
                <a:latin typeface="Arial"/>
                <a:cs typeface="Arial"/>
              </a:rPr>
              <a:t> </a:t>
            </a:r>
            <a:r>
              <a:rPr sz="1800" dirty="0">
                <a:latin typeface="Arial"/>
                <a:cs typeface="Arial"/>
              </a:rPr>
              <a:t>secuencia</a:t>
            </a:r>
            <a:r>
              <a:rPr sz="1800" spc="-15" dirty="0">
                <a:latin typeface="Arial"/>
                <a:cs typeface="Arial"/>
              </a:rPr>
              <a:t> </a:t>
            </a:r>
            <a:r>
              <a:rPr sz="1800" dirty="0">
                <a:latin typeface="Arial"/>
                <a:cs typeface="Arial"/>
              </a:rPr>
              <a:t>negativa</a:t>
            </a:r>
            <a:r>
              <a:rPr sz="1800" spc="-15" dirty="0">
                <a:latin typeface="Arial"/>
                <a:cs typeface="Arial"/>
              </a:rPr>
              <a:t> </a:t>
            </a:r>
            <a:r>
              <a:rPr sz="1800" dirty="0">
                <a:latin typeface="Arial"/>
                <a:cs typeface="Arial"/>
              </a:rPr>
              <a:t>y</a:t>
            </a:r>
            <a:r>
              <a:rPr sz="1800" spc="-20" dirty="0">
                <a:latin typeface="Arial"/>
                <a:cs typeface="Arial"/>
              </a:rPr>
              <a:t> </a:t>
            </a:r>
            <a:r>
              <a:rPr sz="1800" dirty="0">
                <a:latin typeface="Arial"/>
                <a:cs typeface="Arial"/>
              </a:rPr>
              <a:t>+30º</a:t>
            </a:r>
            <a:r>
              <a:rPr sz="1800" spc="-20" dirty="0">
                <a:latin typeface="Arial"/>
                <a:cs typeface="Arial"/>
              </a:rPr>
              <a:t> </a:t>
            </a:r>
            <a:r>
              <a:rPr sz="1800" dirty="0">
                <a:latin typeface="Arial"/>
                <a:cs typeface="Arial"/>
              </a:rPr>
              <a:t>para</a:t>
            </a:r>
            <a:r>
              <a:rPr sz="1800" spc="-25" dirty="0">
                <a:latin typeface="Arial"/>
                <a:cs typeface="Arial"/>
              </a:rPr>
              <a:t> </a:t>
            </a:r>
            <a:r>
              <a:rPr sz="1800" dirty="0">
                <a:latin typeface="Arial"/>
                <a:cs typeface="Arial"/>
              </a:rPr>
              <a:t>la</a:t>
            </a:r>
            <a:r>
              <a:rPr sz="1800" spc="-20" dirty="0">
                <a:latin typeface="Arial"/>
                <a:cs typeface="Arial"/>
              </a:rPr>
              <a:t> </a:t>
            </a:r>
            <a:r>
              <a:rPr sz="1800" dirty="0">
                <a:latin typeface="Arial"/>
                <a:cs typeface="Arial"/>
              </a:rPr>
              <a:t>secuencia</a:t>
            </a:r>
            <a:r>
              <a:rPr sz="1800" spc="-20" dirty="0">
                <a:latin typeface="Arial"/>
                <a:cs typeface="Arial"/>
              </a:rPr>
              <a:t> </a:t>
            </a:r>
            <a:r>
              <a:rPr sz="1800" dirty="0">
                <a:latin typeface="Arial"/>
                <a:cs typeface="Arial"/>
              </a:rPr>
              <a:t>positiva</a:t>
            </a:r>
            <a:r>
              <a:rPr sz="1800" spc="-10" dirty="0">
                <a:latin typeface="Arial"/>
                <a:cs typeface="Arial"/>
              </a:rPr>
              <a:t> tenemos:</a:t>
            </a:r>
            <a:endParaRPr sz="1800">
              <a:latin typeface="Arial"/>
              <a:cs typeface="Arial"/>
            </a:endParaRPr>
          </a:p>
        </p:txBody>
      </p:sp>
      <p:pic>
        <p:nvPicPr>
          <p:cNvPr id="4" name="object 4"/>
          <p:cNvPicPr/>
          <p:nvPr/>
        </p:nvPicPr>
        <p:blipFill>
          <a:blip r:embed="rId2" cstate="print"/>
          <a:stretch>
            <a:fillRect/>
          </a:stretch>
        </p:blipFill>
        <p:spPr>
          <a:xfrm>
            <a:off x="412002" y="2542323"/>
            <a:ext cx="4776287" cy="1589323"/>
          </a:xfrm>
          <a:prstGeom prst="rect">
            <a:avLst/>
          </a:prstGeom>
        </p:spPr>
      </p:pic>
      <p:pic>
        <p:nvPicPr>
          <p:cNvPr id="5" name="object 5"/>
          <p:cNvPicPr/>
          <p:nvPr/>
        </p:nvPicPr>
        <p:blipFill>
          <a:blip r:embed="rId3" cstate="print"/>
          <a:stretch>
            <a:fillRect/>
          </a:stretch>
        </p:blipFill>
        <p:spPr>
          <a:xfrm>
            <a:off x="5345805" y="2444426"/>
            <a:ext cx="3424744" cy="2345488"/>
          </a:xfrm>
          <a:prstGeom prst="rect">
            <a:avLst/>
          </a:prstGeom>
        </p:spPr>
      </p:pic>
      <p:pic>
        <p:nvPicPr>
          <p:cNvPr id="6" name="object 6"/>
          <p:cNvPicPr/>
          <p:nvPr/>
        </p:nvPicPr>
        <p:blipFill>
          <a:blip r:embed="rId4" cstate="print"/>
          <a:stretch>
            <a:fillRect/>
          </a:stretch>
        </p:blipFill>
        <p:spPr>
          <a:xfrm>
            <a:off x="846479" y="4358959"/>
            <a:ext cx="4031433" cy="2022226"/>
          </a:xfrm>
          <a:prstGeom prst="rect">
            <a:avLst/>
          </a:prstGeom>
        </p:spPr>
      </p:pic>
      <p:sp>
        <p:nvSpPr>
          <p:cNvPr id="7" name="object 7"/>
          <p:cNvSpPr txBox="1"/>
          <p:nvPr/>
        </p:nvSpPr>
        <p:spPr>
          <a:xfrm>
            <a:off x="5354827" y="5092953"/>
            <a:ext cx="3388995" cy="815975"/>
          </a:xfrm>
          <a:prstGeom prst="rect">
            <a:avLst/>
          </a:prstGeom>
        </p:spPr>
        <p:txBody>
          <a:bodyPr vert="horz" wrap="square" lIns="0" tIns="37465" rIns="0" bIns="0" rtlCol="0">
            <a:spAutoFit/>
          </a:bodyPr>
          <a:lstStyle/>
          <a:p>
            <a:pPr marL="12700" marR="5080" algn="just">
              <a:lnSpc>
                <a:spcPts val="1510"/>
              </a:lnSpc>
              <a:spcBef>
                <a:spcPts val="295"/>
              </a:spcBef>
            </a:pPr>
            <a:r>
              <a:rPr sz="1400" b="1" dirty="0">
                <a:latin typeface="Arial"/>
                <a:cs typeface="Arial"/>
              </a:rPr>
              <a:t>La</a:t>
            </a:r>
            <a:r>
              <a:rPr sz="1400" b="1" spc="150" dirty="0">
                <a:latin typeface="Arial"/>
                <a:cs typeface="Arial"/>
              </a:rPr>
              <a:t> </a:t>
            </a:r>
            <a:r>
              <a:rPr sz="1400" b="1" dirty="0">
                <a:latin typeface="Arial"/>
                <a:cs typeface="Arial"/>
              </a:rPr>
              <a:t>Tensión</a:t>
            </a:r>
            <a:r>
              <a:rPr sz="1400" b="1" spc="140" dirty="0">
                <a:latin typeface="Arial"/>
                <a:cs typeface="Arial"/>
              </a:rPr>
              <a:t> </a:t>
            </a:r>
            <a:r>
              <a:rPr sz="1400" b="1" spc="-10" dirty="0">
                <a:latin typeface="Arial"/>
                <a:cs typeface="Arial"/>
              </a:rPr>
              <a:t>fase-</a:t>
            </a:r>
            <a:r>
              <a:rPr sz="1400" b="1" dirty="0">
                <a:latin typeface="Arial"/>
                <a:cs typeface="Arial"/>
              </a:rPr>
              <a:t>neutro</a:t>
            </a:r>
            <a:r>
              <a:rPr sz="1400" b="1" spc="145" dirty="0">
                <a:latin typeface="Arial"/>
                <a:cs typeface="Arial"/>
              </a:rPr>
              <a:t> </a:t>
            </a:r>
            <a:r>
              <a:rPr sz="1400" b="1" dirty="0">
                <a:latin typeface="Arial"/>
                <a:cs typeface="Arial"/>
              </a:rPr>
              <a:t>es</a:t>
            </a:r>
            <a:r>
              <a:rPr sz="1400" b="1" spc="145" dirty="0">
                <a:latin typeface="Arial"/>
                <a:cs typeface="Arial"/>
              </a:rPr>
              <a:t> </a:t>
            </a:r>
            <a:r>
              <a:rPr sz="1400" b="1" dirty="0">
                <a:latin typeface="Arial"/>
                <a:cs typeface="Arial"/>
              </a:rPr>
              <a:t>igual</a:t>
            </a:r>
            <a:r>
              <a:rPr sz="1400" b="1" spc="150" dirty="0">
                <a:latin typeface="Arial"/>
                <a:cs typeface="Arial"/>
              </a:rPr>
              <a:t> </a:t>
            </a:r>
            <a:r>
              <a:rPr sz="1400" b="1" dirty="0">
                <a:latin typeface="Arial"/>
                <a:cs typeface="Arial"/>
              </a:rPr>
              <a:t>a</a:t>
            </a:r>
            <a:r>
              <a:rPr sz="1400" b="1" spc="150" dirty="0">
                <a:latin typeface="Arial"/>
                <a:cs typeface="Arial"/>
              </a:rPr>
              <a:t> </a:t>
            </a:r>
            <a:r>
              <a:rPr sz="1400" b="1" spc="-20" dirty="0">
                <a:latin typeface="Arial"/>
                <a:cs typeface="Arial"/>
              </a:rPr>
              <a:t>cero </a:t>
            </a:r>
            <a:r>
              <a:rPr sz="1400" b="1" dirty="0">
                <a:latin typeface="Arial"/>
                <a:cs typeface="Arial"/>
              </a:rPr>
              <a:t>en</a:t>
            </a:r>
            <a:r>
              <a:rPr sz="1400" b="1" spc="220" dirty="0">
                <a:latin typeface="Arial"/>
                <a:cs typeface="Arial"/>
              </a:rPr>
              <a:t> </a:t>
            </a:r>
            <a:r>
              <a:rPr sz="1400" b="1" dirty="0">
                <a:latin typeface="Arial"/>
                <a:cs typeface="Arial"/>
              </a:rPr>
              <a:t>las</a:t>
            </a:r>
            <a:r>
              <a:rPr sz="1400" b="1" spc="215" dirty="0">
                <a:latin typeface="Arial"/>
                <a:cs typeface="Arial"/>
              </a:rPr>
              <a:t> </a:t>
            </a:r>
            <a:r>
              <a:rPr sz="1400" b="1" dirty="0">
                <a:latin typeface="Arial"/>
                <a:cs typeface="Arial"/>
              </a:rPr>
              <a:t>fases</a:t>
            </a:r>
            <a:r>
              <a:rPr sz="1400" b="1" spc="229" dirty="0">
                <a:latin typeface="Arial"/>
                <a:cs typeface="Arial"/>
              </a:rPr>
              <a:t> </a:t>
            </a:r>
            <a:r>
              <a:rPr sz="1400" b="1" dirty="0">
                <a:latin typeface="Arial"/>
                <a:cs typeface="Arial"/>
              </a:rPr>
              <a:t>en</a:t>
            </a:r>
            <a:r>
              <a:rPr sz="1400" b="1" spc="210" dirty="0">
                <a:latin typeface="Arial"/>
                <a:cs typeface="Arial"/>
              </a:rPr>
              <a:t> </a:t>
            </a:r>
            <a:r>
              <a:rPr sz="1400" b="1" dirty="0">
                <a:latin typeface="Arial"/>
                <a:cs typeface="Arial"/>
              </a:rPr>
              <a:t>corto</a:t>
            </a:r>
            <a:r>
              <a:rPr sz="1400" b="1" spc="210" dirty="0">
                <a:latin typeface="Arial"/>
                <a:cs typeface="Arial"/>
              </a:rPr>
              <a:t> </a:t>
            </a:r>
            <a:r>
              <a:rPr sz="1400" b="1" dirty="0">
                <a:latin typeface="Arial"/>
                <a:cs typeface="Arial"/>
              </a:rPr>
              <a:t>circuito</a:t>
            </a:r>
            <a:r>
              <a:rPr sz="1400" b="1" spc="220" dirty="0">
                <a:latin typeface="Arial"/>
                <a:cs typeface="Arial"/>
              </a:rPr>
              <a:t> </a:t>
            </a:r>
            <a:r>
              <a:rPr sz="1400" b="1" dirty="0">
                <a:latin typeface="Arial"/>
                <a:cs typeface="Arial"/>
              </a:rPr>
              <a:t>(B</a:t>
            </a:r>
            <a:r>
              <a:rPr sz="1400" b="1" spc="229" dirty="0">
                <a:latin typeface="Arial"/>
                <a:cs typeface="Arial"/>
              </a:rPr>
              <a:t> </a:t>
            </a:r>
            <a:r>
              <a:rPr sz="1400" b="1" dirty="0">
                <a:latin typeface="Arial"/>
                <a:cs typeface="Arial"/>
              </a:rPr>
              <a:t>y</a:t>
            </a:r>
            <a:r>
              <a:rPr sz="1400" b="1" spc="220" dirty="0">
                <a:latin typeface="Arial"/>
                <a:cs typeface="Arial"/>
              </a:rPr>
              <a:t> </a:t>
            </a:r>
            <a:r>
              <a:rPr sz="1400" b="1" spc="-25" dirty="0">
                <a:latin typeface="Arial"/>
                <a:cs typeface="Arial"/>
              </a:rPr>
              <a:t>C). </a:t>
            </a:r>
            <a:r>
              <a:rPr sz="1400" b="1" dirty="0">
                <a:latin typeface="Arial"/>
                <a:cs typeface="Arial"/>
              </a:rPr>
              <a:t>Hay</a:t>
            </a:r>
            <a:r>
              <a:rPr sz="1400" b="1" spc="-40" dirty="0">
                <a:latin typeface="Arial"/>
                <a:cs typeface="Arial"/>
              </a:rPr>
              <a:t> </a:t>
            </a:r>
            <a:r>
              <a:rPr sz="1400" b="1" dirty="0">
                <a:latin typeface="Arial"/>
                <a:cs typeface="Arial"/>
              </a:rPr>
              <a:t>desfasamiento</a:t>
            </a:r>
            <a:r>
              <a:rPr sz="1400" b="1" spc="5" dirty="0">
                <a:latin typeface="Arial"/>
                <a:cs typeface="Arial"/>
              </a:rPr>
              <a:t> </a:t>
            </a:r>
            <a:r>
              <a:rPr sz="1400" b="1" dirty="0">
                <a:latin typeface="Arial"/>
                <a:cs typeface="Arial"/>
              </a:rPr>
              <a:t>entre</a:t>
            </a:r>
            <a:r>
              <a:rPr sz="1400" b="1" spc="-5" dirty="0">
                <a:latin typeface="Arial"/>
                <a:cs typeface="Arial"/>
              </a:rPr>
              <a:t> </a:t>
            </a:r>
            <a:r>
              <a:rPr sz="1400" b="1" dirty="0">
                <a:latin typeface="Arial"/>
                <a:cs typeface="Arial"/>
              </a:rPr>
              <a:t>IB</a:t>
            </a:r>
            <a:r>
              <a:rPr sz="1400" b="1" spc="-10" dirty="0">
                <a:latin typeface="Arial"/>
                <a:cs typeface="Arial"/>
              </a:rPr>
              <a:t> </a:t>
            </a:r>
            <a:r>
              <a:rPr sz="1400" b="1" dirty="0">
                <a:latin typeface="Arial"/>
                <a:cs typeface="Arial"/>
              </a:rPr>
              <a:t>e</a:t>
            </a:r>
            <a:r>
              <a:rPr sz="1400" b="1" spc="-5" dirty="0">
                <a:latin typeface="Arial"/>
                <a:cs typeface="Arial"/>
              </a:rPr>
              <a:t> </a:t>
            </a:r>
            <a:r>
              <a:rPr sz="1400" b="1" dirty="0">
                <a:latin typeface="Arial"/>
                <a:cs typeface="Arial"/>
              </a:rPr>
              <a:t>IC</a:t>
            </a:r>
            <a:r>
              <a:rPr sz="1400" b="1" spc="-10" dirty="0">
                <a:latin typeface="Arial"/>
                <a:cs typeface="Arial"/>
              </a:rPr>
              <a:t> (menor </a:t>
            </a:r>
            <a:r>
              <a:rPr sz="1400" b="1" dirty="0">
                <a:latin typeface="Arial"/>
                <a:cs typeface="Arial"/>
              </a:rPr>
              <a:t>que</a:t>
            </a:r>
            <a:r>
              <a:rPr sz="1400" b="1" spc="-35" dirty="0">
                <a:latin typeface="Arial"/>
                <a:cs typeface="Arial"/>
              </a:rPr>
              <a:t> </a:t>
            </a:r>
            <a:r>
              <a:rPr sz="1400" b="1" dirty="0">
                <a:latin typeface="Arial"/>
                <a:cs typeface="Arial"/>
              </a:rPr>
              <a:t>180º</a:t>
            </a:r>
            <a:r>
              <a:rPr sz="1400" b="1" spc="-50" dirty="0">
                <a:latin typeface="Arial"/>
                <a:cs typeface="Arial"/>
              </a:rPr>
              <a:t> </a:t>
            </a:r>
            <a:r>
              <a:rPr sz="1400" b="1" dirty="0">
                <a:latin typeface="Arial"/>
                <a:cs typeface="Arial"/>
              </a:rPr>
              <a:t>y</a:t>
            </a:r>
            <a:r>
              <a:rPr sz="1400" b="1" spc="-30" dirty="0">
                <a:latin typeface="Arial"/>
                <a:cs typeface="Arial"/>
              </a:rPr>
              <a:t> </a:t>
            </a:r>
            <a:r>
              <a:rPr sz="1400" b="1" dirty="0">
                <a:latin typeface="Arial"/>
                <a:cs typeface="Arial"/>
              </a:rPr>
              <a:t>mayor</a:t>
            </a:r>
            <a:r>
              <a:rPr sz="1400" b="1" spc="10" dirty="0">
                <a:latin typeface="Arial"/>
                <a:cs typeface="Arial"/>
              </a:rPr>
              <a:t> </a:t>
            </a:r>
            <a:r>
              <a:rPr sz="1400" b="1" dirty="0">
                <a:latin typeface="Arial"/>
                <a:cs typeface="Arial"/>
              </a:rPr>
              <a:t>que</a:t>
            </a:r>
            <a:r>
              <a:rPr sz="1400" b="1" spc="-30" dirty="0">
                <a:latin typeface="Arial"/>
                <a:cs typeface="Arial"/>
              </a:rPr>
              <a:t> </a:t>
            </a:r>
            <a:r>
              <a:rPr sz="1400" b="1" spc="-10" dirty="0">
                <a:latin typeface="Arial"/>
                <a:cs typeface="Arial"/>
              </a:rPr>
              <a:t>120º).</a:t>
            </a:r>
            <a:endParaRPr sz="140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85924"/>
            <a:ext cx="4091304"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35" dirty="0">
                <a:latin typeface="Arial"/>
                <a:cs typeface="Arial"/>
              </a:rPr>
              <a:t> </a:t>
            </a:r>
            <a:r>
              <a:rPr sz="1600" b="1" dirty="0">
                <a:latin typeface="Arial"/>
                <a:cs typeface="Arial"/>
              </a:rPr>
              <a:t>simulado</a:t>
            </a:r>
            <a:r>
              <a:rPr sz="1600" b="1" spc="-50" dirty="0">
                <a:latin typeface="Arial"/>
                <a:cs typeface="Arial"/>
              </a:rPr>
              <a:t> </a:t>
            </a:r>
            <a:r>
              <a:rPr sz="1600" b="1" dirty="0">
                <a:latin typeface="Arial"/>
                <a:cs typeface="Arial"/>
              </a:rPr>
              <a:t>para</a:t>
            </a:r>
            <a:r>
              <a:rPr sz="1600" b="1" spc="-60" dirty="0">
                <a:latin typeface="Arial"/>
                <a:cs typeface="Arial"/>
              </a:rPr>
              <a:t> </a:t>
            </a:r>
            <a:r>
              <a:rPr sz="1600" b="1" dirty="0">
                <a:latin typeface="Arial"/>
                <a:cs typeface="Arial"/>
              </a:rPr>
              <a:t>corto</a:t>
            </a:r>
            <a:r>
              <a:rPr sz="1600" b="1" spc="-75" dirty="0">
                <a:latin typeface="Arial"/>
                <a:cs typeface="Arial"/>
              </a:rPr>
              <a:t> </a:t>
            </a:r>
            <a:r>
              <a:rPr sz="1600" b="1" spc="-10" dirty="0">
                <a:latin typeface="Arial"/>
                <a:cs typeface="Arial"/>
              </a:rPr>
              <a:t>distante</a:t>
            </a:r>
            <a:endParaRPr sz="1600">
              <a:latin typeface="Arial"/>
              <a:cs typeface="Arial"/>
            </a:endParaRPr>
          </a:p>
        </p:txBody>
      </p:sp>
      <p:sp>
        <p:nvSpPr>
          <p:cNvPr id="3" name="object 3"/>
          <p:cNvSpPr txBox="1"/>
          <p:nvPr/>
        </p:nvSpPr>
        <p:spPr>
          <a:xfrm>
            <a:off x="1105915" y="4903089"/>
            <a:ext cx="7348220" cy="1170940"/>
          </a:xfrm>
          <a:prstGeom prst="rect">
            <a:avLst/>
          </a:prstGeom>
        </p:spPr>
        <p:txBody>
          <a:bodyPr vert="horz" wrap="square" lIns="0" tIns="12065" rIns="0" bIns="0" rtlCol="0">
            <a:spAutoFit/>
          </a:bodyPr>
          <a:lstStyle/>
          <a:p>
            <a:pPr marL="12700" marR="5080">
              <a:lnSpc>
                <a:spcPct val="100000"/>
              </a:lnSpc>
              <a:spcBef>
                <a:spcPts val="95"/>
              </a:spcBef>
            </a:pPr>
            <a:r>
              <a:rPr sz="1600" dirty="0">
                <a:latin typeface="Arial"/>
                <a:cs typeface="Arial"/>
              </a:rPr>
              <a:t>Se</a:t>
            </a:r>
            <a:r>
              <a:rPr sz="1600" spc="95" dirty="0">
                <a:latin typeface="Arial"/>
                <a:cs typeface="Arial"/>
              </a:rPr>
              <a:t> </a:t>
            </a:r>
            <a:r>
              <a:rPr sz="1600" dirty="0">
                <a:latin typeface="Arial"/>
                <a:cs typeface="Arial"/>
              </a:rPr>
              <a:t>observa</a:t>
            </a:r>
            <a:r>
              <a:rPr sz="1600" spc="100" dirty="0">
                <a:latin typeface="Arial"/>
                <a:cs typeface="Arial"/>
              </a:rPr>
              <a:t> </a:t>
            </a:r>
            <a:r>
              <a:rPr sz="1600" dirty="0">
                <a:latin typeface="Arial"/>
                <a:cs typeface="Arial"/>
              </a:rPr>
              <a:t>ahora</a:t>
            </a:r>
            <a:r>
              <a:rPr sz="1600" spc="95" dirty="0">
                <a:latin typeface="Arial"/>
                <a:cs typeface="Arial"/>
              </a:rPr>
              <a:t> </a:t>
            </a:r>
            <a:r>
              <a:rPr sz="1600" dirty="0">
                <a:latin typeface="Arial"/>
                <a:cs typeface="Arial"/>
              </a:rPr>
              <a:t>que</a:t>
            </a:r>
            <a:r>
              <a:rPr sz="1600" spc="95" dirty="0">
                <a:latin typeface="Arial"/>
                <a:cs typeface="Arial"/>
              </a:rPr>
              <a:t> </a:t>
            </a:r>
            <a:r>
              <a:rPr sz="1600" dirty="0">
                <a:latin typeface="Arial"/>
                <a:cs typeface="Arial"/>
              </a:rPr>
              <a:t>hay</a:t>
            </a:r>
            <a:r>
              <a:rPr sz="1600" spc="90" dirty="0">
                <a:latin typeface="Arial"/>
                <a:cs typeface="Arial"/>
              </a:rPr>
              <a:t> </a:t>
            </a:r>
            <a:r>
              <a:rPr sz="1600" dirty="0">
                <a:latin typeface="Arial"/>
                <a:cs typeface="Arial"/>
              </a:rPr>
              <a:t>tensión</a:t>
            </a:r>
            <a:r>
              <a:rPr sz="1600" spc="100" dirty="0">
                <a:latin typeface="Arial"/>
                <a:cs typeface="Arial"/>
              </a:rPr>
              <a:t> </a:t>
            </a:r>
            <a:r>
              <a:rPr sz="1600" dirty="0">
                <a:latin typeface="Arial"/>
                <a:cs typeface="Arial"/>
              </a:rPr>
              <a:t>en</a:t>
            </a:r>
            <a:r>
              <a:rPr sz="1600" spc="95" dirty="0">
                <a:latin typeface="Arial"/>
                <a:cs typeface="Arial"/>
              </a:rPr>
              <a:t> </a:t>
            </a:r>
            <a:r>
              <a:rPr sz="1600" dirty="0">
                <a:latin typeface="Arial"/>
                <a:cs typeface="Arial"/>
              </a:rPr>
              <a:t>las</a:t>
            </a:r>
            <a:r>
              <a:rPr sz="1600" spc="100" dirty="0">
                <a:latin typeface="Arial"/>
                <a:cs typeface="Arial"/>
              </a:rPr>
              <a:t> </a:t>
            </a:r>
            <a:r>
              <a:rPr sz="1600" dirty="0">
                <a:latin typeface="Arial"/>
                <a:cs typeface="Arial"/>
              </a:rPr>
              <a:t>fases</a:t>
            </a:r>
            <a:r>
              <a:rPr sz="1600" spc="105" dirty="0">
                <a:latin typeface="Arial"/>
                <a:cs typeface="Arial"/>
              </a:rPr>
              <a:t> </a:t>
            </a:r>
            <a:r>
              <a:rPr sz="1600" dirty="0">
                <a:latin typeface="Arial"/>
                <a:cs typeface="Arial"/>
              </a:rPr>
              <a:t>en</a:t>
            </a:r>
            <a:r>
              <a:rPr sz="1600" spc="95" dirty="0">
                <a:latin typeface="Arial"/>
                <a:cs typeface="Arial"/>
              </a:rPr>
              <a:t> </a:t>
            </a:r>
            <a:r>
              <a:rPr sz="1600" dirty="0">
                <a:latin typeface="Arial"/>
                <a:cs typeface="Arial"/>
              </a:rPr>
              <a:t>corto</a:t>
            </a:r>
            <a:r>
              <a:rPr sz="1600" spc="105" dirty="0">
                <a:latin typeface="Arial"/>
                <a:cs typeface="Arial"/>
              </a:rPr>
              <a:t> </a:t>
            </a:r>
            <a:r>
              <a:rPr sz="1600" dirty="0">
                <a:latin typeface="Arial"/>
                <a:cs typeface="Arial"/>
              </a:rPr>
              <a:t>circuito</a:t>
            </a:r>
            <a:r>
              <a:rPr sz="1600" spc="105" dirty="0">
                <a:latin typeface="Arial"/>
                <a:cs typeface="Arial"/>
              </a:rPr>
              <a:t> </a:t>
            </a:r>
            <a:r>
              <a:rPr sz="1600" dirty="0">
                <a:latin typeface="Arial"/>
                <a:cs typeface="Arial"/>
              </a:rPr>
              <a:t>en</a:t>
            </a:r>
            <a:r>
              <a:rPr sz="1600" spc="95" dirty="0">
                <a:latin typeface="Arial"/>
                <a:cs typeface="Arial"/>
              </a:rPr>
              <a:t> </a:t>
            </a:r>
            <a:r>
              <a:rPr sz="1600" dirty="0">
                <a:latin typeface="Arial"/>
                <a:cs typeface="Arial"/>
              </a:rPr>
              <a:t>el</a:t>
            </a:r>
            <a:r>
              <a:rPr sz="1600" spc="100" dirty="0">
                <a:latin typeface="Arial"/>
                <a:cs typeface="Arial"/>
              </a:rPr>
              <a:t> </a:t>
            </a:r>
            <a:r>
              <a:rPr sz="1600" dirty="0">
                <a:latin typeface="Arial"/>
                <a:cs typeface="Arial"/>
              </a:rPr>
              <a:t>punto</a:t>
            </a:r>
            <a:r>
              <a:rPr sz="1600" spc="95" dirty="0">
                <a:latin typeface="Arial"/>
                <a:cs typeface="Arial"/>
              </a:rPr>
              <a:t> </a:t>
            </a:r>
            <a:r>
              <a:rPr sz="1600" spc="-25" dirty="0">
                <a:latin typeface="Arial"/>
                <a:cs typeface="Arial"/>
              </a:rPr>
              <a:t>de </a:t>
            </a:r>
            <a:r>
              <a:rPr sz="1600" spc="-10" dirty="0">
                <a:latin typeface="Arial"/>
                <a:cs typeface="Arial"/>
              </a:rPr>
              <a:t>medición.</a:t>
            </a:r>
            <a:endParaRPr sz="1600">
              <a:latin typeface="Arial"/>
              <a:cs typeface="Arial"/>
            </a:endParaRPr>
          </a:p>
          <a:p>
            <a:pPr marL="12700" marR="5080">
              <a:lnSpc>
                <a:spcPct val="100000"/>
              </a:lnSpc>
              <a:spcBef>
                <a:spcPts val="1345"/>
              </a:spcBef>
              <a:tabLst>
                <a:tab pos="681355" algn="l"/>
                <a:tab pos="1158875" algn="l"/>
                <a:tab pos="1466215" algn="l"/>
                <a:tab pos="2214880" algn="l"/>
                <a:tab pos="3030220" algn="l"/>
                <a:tab pos="3588385" algn="l"/>
                <a:tab pos="3950970" algn="l"/>
                <a:tab pos="5198110" algn="l"/>
                <a:tab pos="5595620" algn="l"/>
                <a:tab pos="6568440" algn="l"/>
              </a:tabLst>
            </a:pPr>
            <a:r>
              <a:rPr sz="1600" spc="-10" dirty="0">
                <a:latin typeface="Arial"/>
                <a:cs typeface="Arial"/>
              </a:rPr>
              <a:t>Están</a:t>
            </a:r>
            <a:r>
              <a:rPr sz="1600" dirty="0">
                <a:latin typeface="Arial"/>
                <a:cs typeface="Arial"/>
              </a:rPr>
              <a:t>	</a:t>
            </a:r>
            <a:r>
              <a:rPr sz="1600" spc="-25" dirty="0">
                <a:latin typeface="Arial"/>
                <a:cs typeface="Arial"/>
              </a:rPr>
              <a:t>con</a:t>
            </a:r>
            <a:r>
              <a:rPr sz="1600" dirty="0">
                <a:latin typeface="Arial"/>
                <a:cs typeface="Arial"/>
              </a:rPr>
              <a:t>	</a:t>
            </a:r>
            <a:r>
              <a:rPr sz="1600" spc="-25" dirty="0">
                <a:latin typeface="Arial"/>
                <a:cs typeface="Arial"/>
              </a:rPr>
              <a:t>el</a:t>
            </a:r>
            <a:r>
              <a:rPr sz="1600" dirty="0">
                <a:latin typeface="Arial"/>
                <a:cs typeface="Arial"/>
              </a:rPr>
              <a:t>	</a:t>
            </a:r>
            <a:r>
              <a:rPr sz="1600" spc="-10" dirty="0">
                <a:latin typeface="Arial"/>
                <a:cs typeface="Arial"/>
              </a:rPr>
              <a:t>mismo</a:t>
            </a:r>
            <a:r>
              <a:rPr sz="1600" dirty="0">
                <a:latin typeface="Arial"/>
                <a:cs typeface="Arial"/>
              </a:rPr>
              <a:t>	</a:t>
            </a:r>
            <a:r>
              <a:rPr sz="1600" spc="-10" dirty="0">
                <a:latin typeface="Arial"/>
                <a:cs typeface="Arial"/>
              </a:rPr>
              <a:t>módulo</a:t>
            </a:r>
            <a:r>
              <a:rPr sz="1600" dirty="0">
                <a:latin typeface="Arial"/>
                <a:cs typeface="Arial"/>
              </a:rPr>
              <a:t>	</a:t>
            </a:r>
            <a:r>
              <a:rPr sz="1600" spc="-20" dirty="0">
                <a:latin typeface="Arial"/>
                <a:cs typeface="Arial"/>
              </a:rPr>
              <a:t>pero</a:t>
            </a:r>
            <a:r>
              <a:rPr sz="1600" dirty="0">
                <a:latin typeface="Arial"/>
                <a:cs typeface="Arial"/>
              </a:rPr>
              <a:t>	</a:t>
            </a:r>
            <a:r>
              <a:rPr sz="1600" spc="-25" dirty="0">
                <a:latin typeface="Arial"/>
                <a:cs typeface="Arial"/>
              </a:rPr>
              <a:t>ya</a:t>
            </a:r>
            <a:r>
              <a:rPr sz="1600" dirty="0">
                <a:latin typeface="Arial"/>
                <a:cs typeface="Arial"/>
              </a:rPr>
              <a:t>	</a:t>
            </a:r>
            <a:r>
              <a:rPr sz="1600" spc="-10" dirty="0">
                <a:latin typeface="Arial"/>
                <a:cs typeface="Arial"/>
              </a:rPr>
              <a:t>desfasados.</a:t>
            </a:r>
            <a:r>
              <a:rPr sz="1600" dirty="0">
                <a:latin typeface="Arial"/>
                <a:cs typeface="Arial"/>
              </a:rPr>
              <a:t>	</a:t>
            </a:r>
            <a:r>
              <a:rPr sz="1600" spc="-25" dirty="0">
                <a:latin typeface="Arial"/>
                <a:cs typeface="Arial"/>
              </a:rPr>
              <a:t>En</a:t>
            </a:r>
            <a:r>
              <a:rPr sz="1600" dirty="0">
                <a:latin typeface="Arial"/>
                <a:cs typeface="Arial"/>
              </a:rPr>
              <a:t>	</a:t>
            </a:r>
            <a:r>
              <a:rPr sz="1600" spc="-10" dirty="0">
                <a:latin typeface="Arial"/>
                <a:cs typeface="Arial"/>
              </a:rPr>
              <a:t>cualquier</a:t>
            </a:r>
            <a:r>
              <a:rPr sz="1600" dirty="0">
                <a:latin typeface="Arial"/>
                <a:cs typeface="Arial"/>
              </a:rPr>
              <a:t>	</a:t>
            </a:r>
            <a:r>
              <a:rPr sz="1600" spc="-10" dirty="0">
                <a:latin typeface="Arial"/>
                <a:cs typeface="Arial"/>
              </a:rPr>
              <a:t>instante, IA+IB+IC=3.IO.</a:t>
            </a:r>
            <a:endParaRPr sz="1600">
              <a:latin typeface="Arial"/>
              <a:cs typeface="Arial"/>
            </a:endParaRPr>
          </a:p>
        </p:txBody>
      </p:sp>
      <p:pic>
        <p:nvPicPr>
          <p:cNvPr id="4" name="object 4"/>
          <p:cNvPicPr/>
          <p:nvPr/>
        </p:nvPicPr>
        <p:blipFill>
          <a:blip r:embed="rId2" cstate="print"/>
          <a:stretch>
            <a:fillRect/>
          </a:stretch>
        </p:blipFill>
        <p:spPr>
          <a:xfrm>
            <a:off x="2016456" y="2121355"/>
            <a:ext cx="5134334" cy="258596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37157"/>
            <a:ext cx="2625090"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15" dirty="0">
                <a:latin typeface="Arial"/>
                <a:cs typeface="Arial"/>
              </a:rPr>
              <a:t> </a:t>
            </a:r>
            <a:r>
              <a:rPr sz="1600" b="1" dirty="0">
                <a:latin typeface="Arial"/>
                <a:cs typeface="Arial"/>
              </a:rPr>
              <a:t>real</a:t>
            </a:r>
            <a:r>
              <a:rPr sz="1600" b="1" spc="-40" dirty="0">
                <a:latin typeface="Arial"/>
                <a:cs typeface="Arial"/>
              </a:rPr>
              <a:t> </a:t>
            </a:r>
            <a:r>
              <a:rPr sz="1600" b="1" dirty="0">
                <a:latin typeface="Arial"/>
                <a:cs typeface="Arial"/>
              </a:rPr>
              <a:t>-</a:t>
            </a:r>
            <a:r>
              <a:rPr sz="1600" b="1" spc="-50" dirty="0">
                <a:latin typeface="Arial"/>
                <a:cs typeface="Arial"/>
              </a:rPr>
              <a:t> </a:t>
            </a:r>
            <a:r>
              <a:rPr sz="1600" b="1" spc="-10" dirty="0">
                <a:latin typeface="Arial"/>
                <a:cs typeface="Arial"/>
              </a:rPr>
              <a:t>ejemplo</a:t>
            </a:r>
            <a:endParaRPr sz="1600">
              <a:latin typeface="Arial"/>
              <a:cs typeface="Arial"/>
            </a:endParaRPr>
          </a:p>
        </p:txBody>
      </p:sp>
      <p:sp>
        <p:nvSpPr>
          <p:cNvPr id="3" name="object 3"/>
          <p:cNvSpPr txBox="1"/>
          <p:nvPr/>
        </p:nvSpPr>
        <p:spPr>
          <a:xfrm>
            <a:off x="1105913" y="4463872"/>
            <a:ext cx="7348855" cy="1415415"/>
          </a:xfrm>
          <a:prstGeom prst="rect">
            <a:avLst/>
          </a:prstGeom>
        </p:spPr>
        <p:txBody>
          <a:bodyPr vert="horz" wrap="square" lIns="0" tIns="59055" rIns="0" bIns="0" rtlCol="0">
            <a:spAutoFit/>
          </a:bodyPr>
          <a:lstStyle/>
          <a:p>
            <a:pPr marL="12700" marR="5080" algn="just">
              <a:lnSpc>
                <a:spcPts val="1540"/>
              </a:lnSpc>
              <a:spcBef>
                <a:spcPts val="465"/>
              </a:spcBef>
            </a:pPr>
            <a:r>
              <a:rPr sz="1600" dirty="0">
                <a:latin typeface="Arial"/>
                <a:cs typeface="Arial"/>
              </a:rPr>
              <a:t>Se</a:t>
            </a:r>
            <a:r>
              <a:rPr sz="1600" spc="100" dirty="0">
                <a:latin typeface="Arial"/>
                <a:cs typeface="Arial"/>
              </a:rPr>
              <a:t> </a:t>
            </a:r>
            <a:r>
              <a:rPr sz="1600" dirty="0">
                <a:latin typeface="Arial"/>
                <a:cs typeface="Arial"/>
              </a:rPr>
              <a:t>trata</a:t>
            </a:r>
            <a:r>
              <a:rPr sz="1600" spc="114" dirty="0">
                <a:latin typeface="Arial"/>
                <a:cs typeface="Arial"/>
              </a:rPr>
              <a:t> </a:t>
            </a:r>
            <a:r>
              <a:rPr sz="1600" dirty="0">
                <a:latin typeface="Arial"/>
                <a:cs typeface="Arial"/>
              </a:rPr>
              <a:t>de</a:t>
            </a:r>
            <a:r>
              <a:rPr sz="1600" spc="110" dirty="0">
                <a:latin typeface="Arial"/>
                <a:cs typeface="Arial"/>
              </a:rPr>
              <a:t> </a:t>
            </a:r>
            <a:r>
              <a:rPr sz="1600" dirty="0">
                <a:latin typeface="Arial"/>
                <a:cs typeface="Arial"/>
              </a:rPr>
              <a:t>un</a:t>
            </a:r>
            <a:r>
              <a:rPr sz="1600" spc="110" dirty="0">
                <a:latin typeface="Arial"/>
                <a:cs typeface="Arial"/>
              </a:rPr>
              <a:t> </a:t>
            </a:r>
            <a:r>
              <a:rPr sz="1600" dirty="0">
                <a:latin typeface="Arial"/>
                <a:cs typeface="Arial"/>
              </a:rPr>
              <a:t>cortocircuito</a:t>
            </a:r>
            <a:r>
              <a:rPr sz="1600" spc="105" dirty="0">
                <a:latin typeface="Arial"/>
                <a:cs typeface="Arial"/>
              </a:rPr>
              <a:t> </a:t>
            </a:r>
            <a:r>
              <a:rPr sz="1600" dirty="0">
                <a:latin typeface="Arial"/>
                <a:cs typeface="Arial"/>
              </a:rPr>
              <a:t>bifásico</a:t>
            </a:r>
            <a:r>
              <a:rPr sz="1600" spc="110" dirty="0">
                <a:latin typeface="Arial"/>
                <a:cs typeface="Arial"/>
              </a:rPr>
              <a:t> </a:t>
            </a:r>
            <a:r>
              <a:rPr sz="1600" dirty="0">
                <a:latin typeface="Arial"/>
                <a:cs typeface="Arial"/>
              </a:rPr>
              <a:t>a</a:t>
            </a:r>
            <a:r>
              <a:rPr sz="1600" spc="110" dirty="0">
                <a:latin typeface="Arial"/>
                <a:cs typeface="Arial"/>
              </a:rPr>
              <a:t> </a:t>
            </a:r>
            <a:r>
              <a:rPr sz="1600" dirty="0">
                <a:latin typeface="Arial"/>
                <a:cs typeface="Arial"/>
              </a:rPr>
              <a:t>tierra</a:t>
            </a:r>
            <a:r>
              <a:rPr sz="1600" spc="114" dirty="0">
                <a:latin typeface="Arial"/>
                <a:cs typeface="Arial"/>
              </a:rPr>
              <a:t> </a:t>
            </a:r>
            <a:r>
              <a:rPr sz="1600" dirty="0">
                <a:latin typeface="Arial"/>
                <a:cs typeface="Arial"/>
              </a:rPr>
              <a:t>muy</a:t>
            </a:r>
            <a:r>
              <a:rPr sz="1600" spc="120" dirty="0">
                <a:latin typeface="Arial"/>
                <a:cs typeface="Arial"/>
              </a:rPr>
              <a:t> </a:t>
            </a:r>
            <a:r>
              <a:rPr sz="1600" dirty="0">
                <a:latin typeface="Arial"/>
                <a:cs typeface="Arial"/>
              </a:rPr>
              <a:t>próximo</a:t>
            </a:r>
            <a:r>
              <a:rPr sz="1600" spc="114" dirty="0">
                <a:latin typeface="Arial"/>
                <a:cs typeface="Arial"/>
              </a:rPr>
              <a:t> </a:t>
            </a:r>
            <a:r>
              <a:rPr sz="1600" dirty="0">
                <a:latin typeface="Arial"/>
                <a:cs typeface="Arial"/>
              </a:rPr>
              <a:t>al</a:t>
            </a:r>
            <a:r>
              <a:rPr sz="1600" spc="105" dirty="0">
                <a:latin typeface="Arial"/>
                <a:cs typeface="Arial"/>
              </a:rPr>
              <a:t> </a:t>
            </a:r>
            <a:r>
              <a:rPr sz="1600" dirty="0">
                <a:latin typeface="Arial"/>
                <a:cs typeface="Arial"/>
              </a:rPr>
              <a:t>punto</a:t>
            </a:r>
            <a:r>
              <a:rPr sz="1600" spc="114" dirty="0">
                <a:latin typeface="Arial"/>
                <a:cs typeface="Arial"/>
              </a:rPr>
              <a:t> </a:t>
            </a:r>
            <a:r>
              <a:rPr sz="1600" dirty="0">
                <a:latin typeface="Arial"/>
                <a:cs typeface="Arial"/>
              </a:rPr>
              <a:t>de</a:t>
            </a:r>
            <a:r>
              <a:rPr sz="1600" spc="110" dirty="0">
                <a:latin typeface="Arial"/>
                <a:cs typeface="Arial"/>
              </a:rPr>
              <a:t> </a:t>
            </a:r>
            <a:r>
              <a:rPr sz="1600" spc="-10" dirty="0">
                <a:latin typeface="Arial"/>
                <a:cs typeface="Arial"/>
              </a:rPr>
              <a:t>medición, </a:t>
            </a:r>
            <a:r>
              <a:rPr sz="1600" dirty="0">
                <a:latin typeface="Arial"/>
                <a:cs typeface="Arial"/>
              </a:rPr>
              <a:t>entre</a:t>
            </a:r>
            <a:r>
              <a:rPr sz="1600" spc="290" dirty="0">
                <a:latin typeface="Arial"/>
                <a:cs typeface="Arial"/>
              </a:rPr>
              <a:t> </a:t>
            </a:r>
            <a:r>
              <a:rPr sz="1600" dirty="0">
                <a:latin typeface="Arial"/>
                <a:cs typeface="Arial"/>
              </a:rPr>
              <a:t>las</a:t>
            </a:r>
            <a:r>
              <a:rPr sz="1600" spc="295" dirty="0">
                <a:latin typeface="Arial"/>
                <a:cs typeface="Arial"/>
              </a:rPr>
              <a:t> </a:t>
            </a:r>
            <a:r>
              <a:rPr sz="1600" dirty="0">
                <a:latin typeface="Arial"/>
                <a:cs typeface="Arial"/>
              </a:rPr>
              <a:t>fases</a:t>
            </a:r>
            <a:r>
              <a:rPr sz="1600" spc="295" dirty="0">
                <a:latin typeface="Arial"/>
                <a:cs typeface="Arial"/>
              </a:rPr>
              <a:t> </a:t>
            </a:r>
            <a:r>
              <a:rPr sz="1600" dirty="0">
                <a:latin typeface="Arial"/>
                <a:cs typeface="Arial"/>
              </a:rPr>
              <a:t>A</a:t>
            </a:r>
            <a:r>
              <a:rPr sz="1600" spc="295" dirty="0">
                <a:latin typeface="Arial"/>
                <a:cs typeface="Arial"/>
              </a:rPr>
              <a:t> </a:t>
            </a:r>
            <a:r>
              <a:rPr sz="1600" dirty="0">
                <a:latin typeface="Arial"/>
                <a:cs typeface="Arial"/>
              </a:rPr>
              <a:t>y</a:t>
            </a:r>
            <a:r>
              <a:rPr sz="1600" spc="270" dirty="0">
                <a:latin typeface="Arial"/>
                <a:cs typeface="Arial"/>
              </a:rPr>
              <a:t> </a:t>
            </a:r>
            <a:r>
              <a:rPr sz="1600" dirty="0">
                <a:latin typeface="Arial"/>
                <a:cs typeface="Arial"/>
              </a:rPr>
              <a:t>C</a:t>
            </a:r>
            <a:r>
              <a:rPr sz="1600" spc="290" dirty="0">
                <a:latin typeface="Arial"/>
                <a:cs typeface="Arial"/>
              </a:rPr>
              <a:t> </a:t>
            </a:r>
            <a:r>
              <a:rPr sz="1600" dirty="0">
                <a:latin typeface="Arial"/>
                <a:cs typeface="Arial"/>
              </a:rPr>
              <a:t>de</a:t>
            </a:r>
            <a:r>
              <a:rPr sz="1600" spc="290" dirty="0">
                <a:latin typeface="Arial"/>
                <a:cs typeface="Arial"/>
              </a:rPr>
              <a:t> </a:t>
            </a:r>
            <a:r>
              <a:rPr sz="1600" dirty="0">
                <a:latin typeface="Arial"/>
                <a:cs typeface="Arial"/>
              </a:rPr>
              <a:t>una</a:t>
            </a:r>
            <a:r>
              <a:rPr sz="1600" spc="285" dirty="0">
                <a:latin typeface="Arial"/>
                <a:cs typeface="Arial"/>
              </a:rPr>
              <a:t> </a:t>
            </a:r>
            <a:r>
              <a:rPr sz="1600" dirty="0">
                <a:latin typeface="Arial"/>
                <a:cs typeface="Arial"/>
              </a:rPr>
              <a:t>línea</a:t>
            </a:r>
            <a:r>
              <a:rPr sz="1600" spc="290" dirty="0">
                <a:latin typeface="Arial"/>
                <a:cs typeface="Arial"/>
              </a:rPr>
              <a:t> </a:t>
            </a:r>
            <a:r>
              <a:rPr sz="1600" dirty="0">
                <a:latin typeface="Arial"/>
                <a:cs typeface="Arial"/>
              </a:rPr>
              <a:t>de</a:t>
            </a:r>
            <a:r>
              <a:rPr sz="1600" spc="290" dirty="0">
                <a:latin typeface="Arial"/>
                <a:cs typeface="Arial"/>
              </a:rPr>
              <a:t> </a:t>
            </a:r>
            <a:r>
              <a:rPr sz="1600" dirty="0">
                <a:latin typeface="Arial"/>
                <a:cs typeface="Arial"/>
              </a:rPr>
              <a:t>220</a:t>
            </a:r>
            <a:r>
              <a:rPr sz="1600" spc="290" dirty="0">
                <a:latin typeface="Arial"/>
                <a:cs typeface="Arial"/>
              </a:rPr>
              <a:t> </a:t>
            </a:r>
            <a:r>
              <a:rPr sz="1600" dirty="0">
                <a:latin typeface="Arial"/>
                <a:cs typeface="Arial"/>
              </a:rPr>
              <a:t>kV.</a:t>
            </a:r>
            <a:r>
              <a:rPr sz="1600" spc="285" dirty="0">
                <a:latin typeface="Arial"/>
                <a:cs typeface="Arial"/>
              </a:rPr>
              <a:t> </a:t>
            </a:r>
            <a:r>
              <a:rPr sz="1600" dirty="0">
                <a:latin typeface="Arial"/>
                <a:cs typeface="Arial"/>
              </a:rPr>
              <a:t>En</a:t>
            </a:r>
            <a:r>
              <a:rPr sz="1600" spc="285" dirty="0">
                <a:latin typeface="Arial"/>
                <a:cs typeface="Arial"/>
              </a:rPr>
              <a:t> </a:t>
            </a:r>
            <a:r>
              <a:rPr sz="1600" dirty="0">
                <a:latin typeface="Arial"/>
                <a:cs typeface="Arial"/>
              </a:rPr>
              <a:t>la</a:t>
            </a:r>
            <a:r>
              <a:rPr sz="1600" spc="290" dirty="0">
                <a:latin typeface="Arial"/>
                <a:cs typeface="Arial"/>
              </a:rPr>
              <a:t> </a:t>
            </a:r>
            <a:r>
              <a:rPr sz="1600" dirty="0">
                <a:latin typeface="Arial"/>
                <a:cs typeface="Arial"/>
              </a:rPr>
              <a:t>práctica</a:t>
            </a:r>
            <a:r>
              <a:rPr sz="1600" spc="280" dirty="0">
                <a:latin typeface="Arial"/>
                <a:cs typeface="Arial"/>
              </a:rPr>
              <a:t> </a:t>
            </a:r>
            <a:r>
              <a:rPr sz="1600" dirty="0">
                <a:latin typeface="Arial"/>
                <a:cs typeface="Arial"/>
              </a:rPr>
              <a:t>se</a:t>
            </a:r>
            <a:r>
              <a:rPr sz="1600" spc="285" dirty="0">
                <a:latin typeface="Arial"/>
                <a:cs typeface="Arial"/>
              </a:rPr>
              <a:t> </a:t>
            </a:r>
            <a:r>
              <a:rPr sz="1600" dirty="0">
                <a:latin typeface="Arial"/>
                <a:cs typeface="Arial"/>
              </a:rPr>
              <a:t>observa</a:t>
            </a:r>
            <a:r>
              <a:rPr sz="1600" spc="295" dirty="0">
                <a:latin typeface="Arial"/>
                <a:cs typeface="Arial"/>
              </a:rPr>
              <a:t> </a:t>
            </a:r>
            <a:r>
              <a:rPr sz="1600" spc="-25" dirty="0">
                <a:latin typeface="Arial"/>
                <a:cs typeface="Arial"/>
              </a:rPr>
              <a:t>la </a:t>
            </a:r>
            <a:r>
              <a:rPr sz="1600" dirty="0">
                <a:latin typeface="Arial"/>
                <a:cs typeface="Arial"/>
              </a:rPr>
              <a:t>influencia</a:t>
            </a:r>
            <a:r>
              <a:rPr sz="1600" spc="220" dirty="0">
                <a:latin typeface="Arial"/>
                <a:cs typeface="Arial"/>
              </a:rPr>
              <a:t> </a:t>
            </a:r>
            <a:r>
              <a:rPr sz="1600" dirty="0">
                <a:latin typeface="Arial"/>
                <a:cs typeface="Arial"/>
              </a:rPr>
              <a:t>del</a:t>
            </a:r>
            <a:r>
              <a:rPr sz="1600" spc="220" dirty="0">
                <a:latin typeface="Arial"/>
                <a:cs typeface="Arial"/>
              </a:rPr>
              <a:t> </a:t>
            </a:r>
            <a:r>
              <a:rPr sz="1600" dirty="0">
                <a:latin typeface="Arial"/>
                <a:cs typeface="Arial"/>
              </a:rPr>
              <a:t>componente</a:t>
            </a:r>
            <a:r>
              <a:rPr sz="1600" spc="235" dirty="0">
                <a:latin typeface="Arial"/>
                <a:cs typeface="Arial"/>
              </a:rPr>
              <a:t> </a:t>
            </a:r>
            <a:r>
              <a:rPr sz="1600" dirty="0">
                <a:latin typeface="Arial"/>
                <a:cs typeface="Arial"/>
              </a:rPr>
              <a:t>dc</a:t>
            </a:r>
            <a:r>
              <a:rPr sz="1600" spc="220" dirty="0">
                <a:latin typeface="Arial"/>
                <a:cs typeface="Arial"/>
              </a:rPr>
              <a:t> </a:t>
            </a:r>
            <a:r>
              <a:rPr sz="1600" dirty="0">
                <a:latin typeface="Arial"/>
                <a:cs typeface="Arial"/>
              </a:rPr>
              <a:t>en</a:t>
            </a:r>
            <a:r>
              <a:rPr sz="1600" spc="229" dirty="0">
                <a:latin typeface="Arial"/>
                <a:cs typeface="Arial"/>
              </a:rPr>
              <a:t> </a:t>
            </a:r>
            <a:r>
              <a:rPr sz="1600" dirty="0">
                <a:latin typeface="Arial"/>
                <a:cs typeface="Arial"/>
              </a:rPr>
              <a:t>la</a:t>
            </a:r>
            <a:r>
              <a:rPr sz="1600" spc="229" dirty="0">
                <a:latin typeface="Arial"/>
                <a:cs typeface="Arial"/>
              </a:rPr>
              <a:t> </a:t>
            </a:r>
            <a:r>
              <a:rPr sz="1600" dirty="0">
                <a:latin typeface="Arial"/>
                <a:cs typeface="Arial"/>
              </a:rPr>
              <a:t>fase</a:t>
            </a:r>
            <a:r>
              <a:rPr sz="1600" spc="220" dirty="0">
                <a:latin typeface="Arial"/>
                <a:cs typeface="Arial"/>
              </a:rPr>
              <a:t> </a:t>
            </a:r>
            <a:r>
              <a:rPr sz="1600" dirty="0">
                <a:latin typeface="Arial"/>
                <a:cs typeface="Arial"/>
              </a:rPr>
              <a:t>A.</a:t>
            </a:r>
            <a:r>
              <a:rPr sz="1600" spc="225" dirty="0">
                <a:latin typeface="Arial"/>
                <a:cs typeface="Arial"/>
              </a:rPr>
              <a:t> </a:t>
            </a:r>
            <a:r>
              <a:rPr sz="1600" dirty="0">
                <a:latin typeface="Arial"/>
                <a:cs typeface="Arial"/>
              </a:rPr>
              <a:t>Se</a:t>
            </a:r>
            <a:r>
              <a:rPr sz="1600" spc="229" dirty="0">
                <a:latin typeface="Arial"/>
                <a:cs typeface="Arial"/>
              </a:rPr>
              <a:t> </a:t>
            </a:r>
            <a:r>
              <a:rPr sz="1600" dirty="0">
                <a:latin typeface="Arial"/>
                <a:cs typeface="Arial"/>
              </a:rPr>
              <a:t>verifica</a:t>
            </a:r>
            <a:r>
              <a:rPr sz="1600" spc="235" dirty="0">
                <a:latin typeface="Arial"/>
                <a:cs typeface="Arial"/>
              </a:rPr>
              <a:t> </a:t>
            </a:r>
            <a:r>
              <a:rPr sz="1600" dirty="0">
                <a:latin typeface="Arial"/>
                <a:cs typeface="Arial"/>
              </a:rPr>
              <a:t>también</a:t>
            </a:r>
            <a:r>
              <a:rPr sz="1600" spc="229" dirty="0">
                <a:latin typeface="Arial"/>
                <a:cs typeface="Arial"/>
              </a:rPr>
              <a:t> </a:t>
            </a:r>
            <a:r>
              <a:rPr sz="1600" dirty="0">
                <a:latin typeface="Arial"/>
                <a:cs typeface="Arial"/>
              </a:rPr>
              <a:t>que</a:t>
            </a:r>
            <a:r>
              <a:rPr sz="1600" spc="229" dirty="0">
                <a:latin typeface="Arial"/>
                <a:cs typeface="Arial"/>
              </a:rPr>
              <a:t> </a:t>
            </a:r>
            <a:r>
              <a:rPr sz="1600" dirty="0">
                <a:latin typeface="Arial"/>
                <a:cs typeface="Arial"/>
              </a:rPr>
              <a:t>el</a:t>
            </a:r>
            <a:r>
              <a:rPr sz="1600" spc="229" dirty="0">
                <a:latin typeface="Arial"/>
                <a:cs typeface="Arial"/>
              </a:rPr>
              <a:t> </a:t>
            </a:r>
            <a:r>
              <a:rPr sz="1600" spc="-10" dirty="0">
                <a:latin typeface="Arial"/>
                <a:cs typeface="Arial"/>
              </a:rPr>
              <a:t>ángulo </a:t>
            </a:r>
            <a:r>
              <a:rPr sz="1600" dirty="0">
                <a:latin typeface="Arial"/>
                <a:cs typeface="Arial"/>
              </a:rPr>
              <a:t>entre</a:t>
            </a:r>
            <a:r>
              <a:rPr sz="1600" spc="-15" dirty="0">
                <a:latin typeface="Arial"/>
                <a:cs typeface="Arial"/>
              </a:rPr>
              <a:t> </a:t>
            </a:r>
            <a:r>
              <a:rPr sz="1600" dirty="0">
                <a:latin typeface="Arial"/>
                <a:cs typeface="Arial"/>
              </a:rPr>
              <a:t>las</a:t>
            </a:r>
            <a:r>
              <a:rPr sz="1600" spc="-35" dirty="0">
                <a:latin typeface="Arial"/>
                <a:cs typeface="Arial"/>
              </a:rPr>
              <a:t> </a:t>
            </a:r>
            <a:r>
              <a:rPr sz="1600" dirty="0">
                <a:latin typeface="Arial"/>
                <a:cs typeface="Arial"/>
              </a:rPr>
              <a:t>corrientes</a:t>
            </a:r>
            <a:r>
              <a:rPr sz="1600" spc="-15" dirty="0">
                <a:latin typeface="Arial"/>
                <a:cs typeface="Arial"/>
              </a:rPr>
              <a:t> </a:t>
            </a:r>
            <a:r>
              <a:rPr sz="1600" dirty="0">
                <a:latin typeface="Arial"/>
                <a:cs typeface="Arial"/>
              </a:rPr>
              <a:t>A</a:t>
            </a:r>
            <a:r>
              <a:rPr sz="1600" spc="-30" dirty="0">
                <a:latin typeface="Arial"/>
                <a:cs typeface="Arial"/>
              </a:rPr>
              <a:t> </a:t>
            </a:r>
            <a:r>
              <a:rPr sz="1600" dirty="0">
                <a:latin typeface="Arial"/>
                <a:cs typeface="Arial"/>
              </a:rPr>
              <a:t>y</a:t>
            </a:r>
            <a:r>
              <a:rPr sz="1600" spc="-30" dirty="0">
                <a:latin typeface="Arial"/>
                <a:cs typeface="Arial"/>
              </a:rPr>
              <a:t> </a:t>
            </a:r>
            <a:r>
              <a:rPr sz="1600" dirty="0">
                <a:latin typeface="Arial"/>
                <a:cs typeface="Arial"/>
              </a:rPr>
              <a:t>C</a:t>
            </a:r>
            <a:r>
              <a:rPr sz="1600" spc="-35" dirty="0">
                <a:latin typeface="Arial"/>
                <a:cs typeface="Arial"/>
              </a:rPr>
              <a:t> </a:t>
            </a:r>
            <a:r>
              <a:rPr sz="1600" dirty="0">
                <a:latin typeface="Arial"/>
                <a:cs typeface="Arial"/>
              </a:rPr>
              <a:t>está</a:t>
            </a:r>
            <a:r>
              <a:rPr sz="1600" spc="-20" dirty="0">
                <a:latin typeface="Arial"/>
                <a:cs typeface="Arial"/>
              </a:rPr>
              <a:t> </a:t>
            </a:r>
            <a:r>
              <a:rPr sz="1600" dirty="0">
                <a:latin typeface="Arial"/>
                <a:cs typeface="Arial"/>
              </a:rPr>
              <a:t>en</a:t>
            </a:r>
            <a:r>
              <a:rPr sz="1600" spc="-40" dirty="0">
                <a:latin typeface="Arial"/>
                <a:cs typeface="Arial"/>
              </a:rPr>
              <a:t> </a:t>
            </a:r>
            <a:r>
              <a:rPr sz="1600" dirty="0">
                <a:latin typeface="Arial"/>
                <a:cs typeface="Arial"/>
              </a:rPr>
              <a:t>torno</a:t>
            </a:r>
            <a:r>
              <a:rPr sz="1600" spc="-10" dirty="0">
                <a:latin typeface="Arial"/>
                <a:cs typeface="Arial"/>
              </a:rPr>
              <a:t> </a:t>
            </a:r>
            <a:r>
              <a:rPr sz="1600" dirty="0">
                <a:latin typeface="Arial"/>
                <a:cs typeface="Arial"/>
              </a:rPr>
              <a:t>a</a:t>
            </a:r>
            <a:r>
              <a:rPr sz="1600" spc="-25" dirty="0">
                <a:latin typeface="Arial"/>
                <a:cs typeface="Arial"/>
              </a:rPr>
              <a:t> </a:t>
            </a:r>
            <a:r>
              <a:rPr sz="1600" spc="-10" dirty="0">
                <a:latin typeface="Arial"/>
                <a:cs typeface="Arial"/>
              </a:rPr>
              <a:t>120º.</a:t>
            </a:r>
            <a:endParaRPr sz="1600">
              <a:latin typeface="Arial"/>
              <a:cs typeface="Arial"/>
            </a:endParaRPr>
          </a:p>
          <a:p>
            <a:pPr marL="12700" marR="5080" algn="just">
              <a:lnSpc>
                <a:spcPts val="1540"/>
              </a:lnSpc>
              <a:spcBef>
                <a:spcPts val="1330"/>
              </a:spcBef>
            </a:pPr>
            <a:r>
              <a:rPr sz="1600" dirty="0">
                <a:latin typeface="Arial"/>
                <a:cs typeface="Arial"/>
              </a:rPr>
              <a:t>Este</a:t>
            </a:r>
            <a:r>
              <a:rPr sz="1600" spc="105" dirty="0">
                <a:latin typeface="Arial"/>
                <a:cs typeface="Arial"/>
              </a:rPr>
              <a:t> </a:t>
            </a:r>
            <a:r>
              <a:rPr sz="1600" dirty="0">
                <a:latin typeface="Arial"/>
                <a:cs typeface="Arial"/>
              </a:rPr>
              <a:t>oscilograma</a:t>
            </a:r>
            <a:r>
              <a:rPr sz="1600" spc="110" dirty="0">
                <a:latin typeface="Arial"/>
                <a:cs typeface="Arial"/>
              </a:rPr>
              <a:t> </a:t>
            </a:r>
            <a:r>
              <a:rPr sz="1600" dirty="0">
                <a:latin typeface="Arial"/>
                <a:cs typeface="Arial"/>
              </a:rPr>
              <a:t>es</a:t>
            </a:r>
            <a:r>
              <a:rPr sz="1600" spc="110" dirty="0">
                <a:latin typeface="Arial"/>
                <a:cs typeface="Arial"/>
              </a:rPr>
              <a:t> </a:t>
            </a:r>
            <a:r>
              <a:rPr sz="1600" dirty="0">
                <a:latin typeface="Arial"/>
                <a:cs typeface="Arial"/>
              </a:rPr>
              <a:t>de</a:t>
            </a:r>
            <a:r>
              <a:rPr sz="1600" spc="110" dirty="0">
                <a:latin typeface="Arial"/>
                <a:cs typeface="Arial"/>
              </a:rPr>
              <a:t> </a:t>
            </a:r>
            <a:r>
              <a:rPr sz="1600" dirty="0">
                <a:latin typeface="Arial"/>
                <a:cs typeface="Arial"/>
              </a:rPr>
              <a:t>un</a:t>
            </a:r>
            <a:r>
              <a:rPr sz="1600" spc="125" dirty="0">
                <a:latin typeface="Arial"/>
                <a:cs typeface="Arial"/>
              </a:rPr>
              <a:t> </a:t>
            </a:r>
            <a:r>
              <a:rPr sz="1600" dirty="0">
                <a:latin typeface="Arial"/>
                <a:cs typeface="Arial"/>
              </a:rPr>
              <a:t>registrador</a:t>
            </a:r>
            <a:r>
              <a:rPr sz="1600" spc="114" dirty="0">
                <a:latin typeface="Arial"/>
                <a:cs typeface="Arial"/>
              </a:rPr>
              <a:t> </a:t>
            </a:r>
            <a:r>
              <a:rPr sz="1600" dirty="0">
                <a:latin typeface="Arial"/>
                <a:cs typeface="Arial"/>
              </a:rPr>
              <a:t>incorporado</a:t>
            </a:r>
            <a:r>
              <a:rPr sz="1600" spc="110" dirty="0">
                <a:latin typeface="Arial"/>
                <a:cs typeface="Arial"/>
              </a:rPr>
              <a:t> </a:t>
            </a:r>
            <a:r>
              <a:rPr sz="1600" dirty="0">
                <a:latin typeface="Arial"/>
                <a:cs typeface="Arial"/>
              </a:rPr>
              <a:t>en</a:t>
            </a:r>
            <a:r>
              <a:rPr sz="1600" spc="110" dirty="0">
                <a:latin typeface="Arial"/>
                <a:cs typeface="Arial"/>
              </a:rPr>
              <a:t> </a:t>
            </a:r>
            <a:r>
              <a:rPr sz="1600" dirty="0">
                <a:latin typeface="Arial"/>
                <a:cs typeface="Arial"/>
              </a:rPr>
              <a:t>el</a:t>
            </a:r>
            <a:r>
              <a:rPr sz="1600" spc="120" dirty="0">
                <a:latin typeface="Arial"/>
                <a:cs typeface="Arial"/>
              </a:rPr>
              <a:t> </a:t>
            </a:r>
            <a:r>
              <a:rPr sz="1600" dirty="0">
                <a:latin typeface="Arial"/>
                <a:cs typeface="Arial"/>
              </a:rPr>
              <a:t>relé</a:t>
            </a:r>
            <a:r>
              <a:rPr sz="1600" spc="105" dirty="0">
                <a:latin typeface="Arial"/>
                <a:cs typeface="Arial"/>
              </a:rPr>
              <a:t> </a:t>
            </a:r>
            <a:r>
              <a:rPr sz="1600" dirty="0">
                <a:latin typeface="Arial"/>
                <a:cs typeface="Arial"/>
              </a:rPr>
              <a:t>de</a:t>
            </a:r>
            <a:r>
              <a:rPr sz="1600" spc="120" dirty="0">
                <a:latin typeface="Arial"/>
                <a:cs typeface="Arial"/>
              </a:rPr>
              <a:t> </a:t>
            </a:r>
            <a:r>
              <a:rPr sz="1600" dirty="0">
                <a:latin typeface="Arial"/>
                <a:cs typeface="Arial"/>
              </a:rPr>
              <a:t>protección.</a:t>
            </a:r>
            <a:r>
              <a:rPr sz="1600" spc="110" dirty="0">
                <a:latin typeface="Arial"/>
                <a:cs typeface="Arial"/>
              </a:rPr>
              <a:t> </a:t>
            </a:r>
            <a:r>
              <a:rPr sz="1600" spc="-25" dirty="0">
                <a:latin typeface="Arial"/>
                <a:cs typeface="Arial"/>
              </a:rPr>
              <a:t>Se </a:t>
            </a:r>
            <a:r>
              <a:rPr sz="1600" dirty="0">
                <a:latin typeface="Arial"/>
                <a:cs typeface="Arial"/>
              </a:rPr>
              <a:t>observa</a:t>
            </a:r>
            <a:r>
              <a:rPr sz="1600" spc="-45" dirty="0">
                <a:latin typeface="Arial"/>
                <a:cs typeface="Arial"/>
              </a:rPr>
              <a:t> </a:t>
            </a:r>
            <a:r>
              <a:rPr sz="1600" dirty="0">
                <a:latin typeface="Arial"/>
                <a:cs typeface="Arial"/>
              </a:rPr>
              <a:t>la</a:t>
            </a:r>
            <a:r>
              <a:rPr sz="1600" spc="-50" dirty="0">
                <a:latin typeface="Arial"/>
                <a:cs typeface="Arial"/>
              </a:rPr>
              <a:t> </a:t>
            </a:r>
            <a:r>
              <a:rPr sz="1600" dirty="0">
                <a:latin typeface="Arial"/>
                <a:cs typeface="Arial"/>
              </a:rPr>
              <a:t>atenuación</a:t>
            </a:r>
            <a:r>
              <a:rPr sz="1600" spc="-50" dirty="0">
                <a:latin typeface="Arial"/>
                <a:cs typeface="Arial"/>
              </a:rPr>
              <a:t> </a:t>
            </a:r>
            <a:r>
              <a:rPr sz="1600" dirty="0">
                <a:latin typeface="Arial"/>
                <a:cs typeface="Arial"/>
              </a:rPr>
              <a:t>de</a:t>
            </a:r>
            <a:r>
              <a:rPr sz="1600" spc="-45" dirty="0">
                <a:latin typeface="Arial"/>
                <a:cs typeface="Arial"/>
              </a:rPr>
              <a:t> </a:t>
            </a:r>
            <a:r>
              <a:rPr sz="1600" dirty="0">
                <a:latin typeface="Arial"/>
                <a:cs typeface="Arial"/>
              </a:rPr>
              <a:t>los</a:t>
            </a:r>
            <a:r>
              <a:rPr sz="1600" spc="-55" dirty="0">
                <a:latin typeface="Arial"/>
                <a:cs typeface="Arial"/>
              </a:rPr>
              <a:t> </a:t>
            </a:r>
            <a:r>
              <a:rPr sz="1600" spc="-10" dirty="0">
                <a:latin typeface="Arial"/>
                <a:cs typeface="Arial"/>
              </a:rPr>
              <a:t>transitorios.</a:t>
            </a:r>
            <a:endParaRPr sz="1600">
              <a:latin typeface="Arial"/>
              <a:cs typeface="Arial"/>
            </a:endParaRPr>
          </a:p>
        </p:txBody>
      </p:sp>
      <p:pic>
        <p:nvPicPr>
          <p:cNvPr id="4" name="object 4"/>
          <p:cNvPicPr/>
          <p:nvPr/>
        </p:nvPicPr>
        <p:blipFill>
          <a:blip r:embed="rId2" cstate="print"/>
          <a:stretch>
            <a:fillRect/>
          </a:stretch>
        </p:blipFill>
        <p:spPr>
          <a:xfrm>
            <a:off x="2494438" y="2109455"/>
            <a:ext cx="4355536" cy="2180871"/>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95755" y="1344167"/>
            <a:ext cx="3487420" cy="789940"/>
            <a:chOff x="1095755" y="1344167"/>
            <a:chExt cx="3487420" cy="789940"/>
          </a:xfrm>
        </p:grpSpPr>
        <p:pic>
          <p:nvPicPr>
            <p:cNvPr id="3" name="object 3"/>
            <p:cNvPicPr/>
            <p:nvPr/>
          </p:nvPicPr>
          <p:blipFill>
            <a:blip r:embed="rId2" cstate="print"/>
            <a:stretch>
              <a:fillRect/>
            </a:stretch>
          </p:blipFill>
          <p:spPr>
            <a:xfrm>
              <a:off x="1130807" y="1544948"/>
              <a:ext cx="201168" cy="296607"/>
            </a:xfrm>
            <a:prstGeom prst="rect">
              <a:avLst/>
            </a:prstGeom>
          </p:spPr>
        </p:pic>
        <p:pic>
          <p:nvPicPr>
            <p:cNvPr id="4" name="object 4"/>
            <p:cNvPicPr/>
            <p:nvPr/>
          </p:nvPicPr>
          <p:blipFill>
            <a:blip r:embed="rId3" cstate="print"/>
            <a:stretch>
              <a:fillRect/>
            </a:stretch>
          </p:blipFill>
          <p:spPr>
            <a:xfrm>
              <a:off x="1095755" y="1344167"/>
              <a:ext cx="568451" cy="789431"/>
            </a:xfrm>
            <a:prstGeom prst="rect">
              <a:avLst/>
            </a:prstGeom>
          </p:spPr>
        </p:pic>
        <p:pic>
          <p:nvPicPr>
            <p:cNvPr id="5" name="object 5"/>
            <p:cNvPicPr/>
            <p:nvPr/>
          </p:nvPicPr>
          <p:blipFill>
            <a:blip r:embed="rId4" cstate="print"/>
            <a:stretch>
              <a:fillRect/>
            </a:stretch>
          </p:blipFill>
          <p:spPr>
            <a:xfrm>
              <a:off x="1194815" y="1344167"/>
              <a:ext cx="667511" cy="789431"/>
            </a:xfrm>
            <a:prstGeom prst="rect">
              <a:avLst/>
            </a:prstGeom>
          </p:spPr>
        </p:pic>
        <p:pic>
          <p:nvPicPr>
            <p:cNvPr id="6" name="object 6"/>
            <p:cNvPicPr/>
            <p:nvPr/>
          </p:nvPicPr>
          <p:blipFill>
            <a:blip r:embed="rId5" cstate="print"/>
            <a:stretch>
              <a:fillRect/>
            </a:stretch>
          </p:blipFill>
          <p:spPr>
            <a:xfrm>
              <a:off x="1491995" y="1344167"/>
              <a:ext cx="1414272" cy="789431"/>
            </a:xfrm>
            <a:prstGeom prst="rect">
              <a:avLst/>
            </a:prstGeom>
          </p:spPr>
        </p:pic>
        <p:pic>
          <p:nvPicPr>
            <p:cNvPr id="7" name="object 7"/>
            <p:cNvPicPr/>
            <p:nvPr/>
          </p:nvPicPr>
          <p:blipFill>
            <a:blip r:embed="rId6" cstate="print"/>
            <a:stretch>
              <a:fillRect/>
            </a:stretch>
          </p:blipFill>
          <p:spPr>
            <a:xfrm>
              <a:off x="2537459" y="1344167"/>
              <a:ext cx="2045208" cy="789431"/>
            </a:xfrm>
            <a:prstGeom prst="rect">
              <a:avLst/>
            </a:prstGeom>
          </p:spPr>
        </p:pic>
      </p:grpSp>
      <p:sp>
        <p:nvSpPr>
          <p:cNvPr id="8" name="object 8"/>
          <p:cNvSpPr txBox="1">
            <a:spLocks noGrp="1"/>
          </p:cNvSpPr>
          <p:nvPr>
            <p:ph type="title"/>
          </p:nvPr>
        </p:nvSpPr>
        <p:spPr>
          <a:xfrm>
            <a:off x="1105916" y="1436954"/>
            <a:ext cx="3242945" cy="452120"/>
          </a:xfrm>
          <a:prstGeom prst="rect">
            <a:avLst/>
          </a:prstGeom>
        </p:spPr>
        <p:txBody>
          <a:bodyPr vert="horz" wrap="square" lIns="0" tIns="12065" rIns="0" bIns="0" rtlCol="0">
            <a:spAutoFit/>
          </a:bodyPr>
          <a:lstStyle/>
          <a:p>
            <a:pPr marL="12700">
              <a:lnSpc>
                <a:spcPct val="100000"/>
              </a:lnSpc>
              <a:spcBef>
                <a:spcPts val="95"/>
              </a:spcBef>
            </a:pPr>
            <a:r>
              <a:rPr dirty="0"/>
              <a:t>3.5</a:t>
            </a:r>
            <a:r>
              <a:rPr spc="-60" dirty="0"/>
              <a:t> </a:t>
            </a:r>
            <a:r>
              <a:rPr dirty="0"/>
              <a:t>FASE</a:t>
            </a:r>
            <a:r>
              <a:rPr spc="-65" dirty="0"/>
              <a:t> </a:t>
            </a:r>
            <a:r>
              <a:rPr spc="-10" dirty="0"/>
              <a:t>ABIERTA</a:t>
            </a:r>
          </a:p>
        </p:txBody>
      </p:sp>
      <p:pic>
        <p:nvPicPr>
          <p:cNvPr id="9" name="object 9"/>
          <p:cNvPicPr/>
          <p:nvPr/>
        </p:nvPicPr>
        <p:blipFill>
          <a:blip r:embed="rId7" cstate="print"/>
          <a:stretch>
            <a:fillRect/>
          </a:stretch>
        </p:blipFill>
        <p:spPr>
          <a:xfrm>
            <a:off x="815112" y="3503682"/>
            <a:ext cx="2879696" cy="2284732"/>
          </a:xfrm>
          <a:prstGeom prst="rect">
            <a:avLst/>
          </a:prstGeom>
        </p:spPr>
      </p:pic>
      <p:sp>
        <p:nvSpPr>
          <p:cNvPr id="10" name="object 10"/>
          <p:cNvSpPr txBox="1"/>
          <p:nvPr/>
        </p:nvSpPr>
        <p:spPr>
          <a:xfrm>
            <a:off x="1105913" y="2135251"/>
            <a:ext cx="7348220" cy="3713479"/>
          </a:xfrm>
          <a:prstGeom prst="rect">
            <a:avLst/>
          </a:prstGeom>
        </p:spPr>
        <p:txBody>
          <a:bodyPr vert="horz" wrap="square" lIns="0" tIns="12700" rIns="0" bIns="0" rtlCol="0">
            <a:spAutoFit/>
          </a:bodyPr>
          <a:lstStyle/>
          <a:p>
            <a:pPr marL="12700">
              <a:lnSpc>
                <a:spcPct val="100000"/>
              </a:lnSpc>
              <a:spcBef>
                <a:spcPts val="100"/>
              </a:spcBef>
            </a:pPr>
            <a:r>
              <a:rPr sz="1800" b="1" u="sng" dirty="0">
                <a:uFill>
                  <a:solidFill>
                    <a:srgbClr val="000000"/>
                  </a:solidFill>
                </a:uFill>
                <a:latin typeface="Arial"/>
                <a:cs typeface="Arial"/>
              </a:rPr>
              <a:t>Representación</a:t>
            </a:r>
            <a:r>
              <a:rPr sz="1800" b="1" u="sng" spc="-45" dirty="0">
                <a:uFill>
                  <a:solidFill>
                    <a:srgbClr val="000000"/>
                  </a:solidFill>
                </a:uFill>
                <a:latin typeface="Arial"/>
                <a:cs typeface="Arial"/>
              </a:rPr>
              <a:t> </a:t>
            </a:r>
            <a:r>
              <a:rPr sz="1800" b="1" u="sng" dirty="0">
                <a:uFill>
                  <a:solidFill>
                    <a:srgbClr val="000000"/>
                  </a:solidFill>
                </a:uFill>
                <a:latin typeface="Arial"/>
                <a:cs typeface="Arial"/>
              </a:rPr>
              <a:t>de</a:t>
            </a:r>
            <a:r>
              <a:rPr sz="1800" b="1" u="sng" spc="-70" dirty="0">
                <a:uFill>
                  <a:solidFill>
                    <a:srgbClr val="000000"/>
                  </a:solidFill>
                </a:uFill>
                <a:latin typeface="Arial"/>
                <a:cs typeface="Arial"/>
              </a:rPr>
              <a:t> </a:t>
            </a:r>
            <a:r>
              <a:rPr sz="1800" b="1" u="sng" dirty="0">
                <a:uFill>
                  <a:solidFill>
                    <a:srgbClr val="000000"/>
                  </a:solidFill>
                </a:uFill>
                <a:latin typeface="Arial"/>
                <a:cs typeface="Arial"/>
              </a:rPr>
              <a:t>Componentes</a:t>
            </a:r>
            <a:r>
              <a:rPr sz="1800" b="1" u="sng" spc="-70" dirty="0">
                <a:uFill>
                  <a:solidFill>
                    <a:srgbClr val="000000"/>
                  </a:solidFill>
                </a:uFill>
                <a:latin typeface="Arial"/>
                <a:cs typeface="Arial"/>
              </a:rPr>
              <a:t> </a:t>
            </a:r>
            <a:r>
              <a:rPr sz="1800" b="1" u="sng" spc="-10" dirty="0">
                <a:uFill>
                  <a:solidFill>
                    <a:srgbClr val="000000"/>
                  </a:solidFill>
                </a:uFill>
                <a:latin typeface="Arial"/>
                <a:cs typeface="Arial"/>
              </a:rPr>
              <a:t>Simétricos</a:t>
            </a:r>
            <a:endParaRPr sz="1800">
              <a:latin typeface="Arial"/>
              <a:cs typeface="Arial"/>
            </a:endParaRPr>
          </a:p>
          <a:p>
            <a:pPr marL="12700" marR="5080">
              <a:lnSpc>
                <a:spcPct val="100000"/>
              </a:lnSpc>
              <a:spcBef>
                <a:spcPts val="1470"/>
              </a:spcBef>
            </a:pPr>
            <a:r>
              <a:rPr sz="1600" dirty="0">
                <a:latin typeface="Arial"/>
                <a:cs typeface="Arial"/>
              </a:rPr>
              <a:t>Vamos</a:t>
            </a:r>
            <a:r>
              <a:rPr sz="1600" spc="370" dirty="0">
                <a:latin typeface="Arial"/>
                <a:cs typeface="Arial"/>
              </a:rPr>
              <a:t> </a:t>
            </a:r>
            <a:r>
              <a:rPr sz="1600" dirty="0">
                <a:latin typeface="Arial"/>
                <a:cs typeface="Arial"/>
              </a:rPr>
              <a:t>a</a:t>
            </a:r>
            <a:r>
              <a:rPr sz="1600" spc="365" dirty="0">
                <a:latin typeface="Arial"/>
                <a:cs typeface="Arial"/>
              </a:rPr>
              <a:t> </a:t>
            </a:r>
            <a:r>
              <a:rPr sz="1600" dirty="0">
                <a:latin typeface="Arial"/>
                <a:cs typeface="Arial"/>
              </a:rPr>
              <a:t>suponer</a:t>
            </a:r>
            <a:r>
              <a:rPr sz="1600" spc="360" dirty="0">
                <a:latin typeface="Arial"/>
                <a:cs typeface="Arial"/>
              </a:rPr>
              <a:t> </a:t>
            </a:r>
            <a:r>
              <a:rPr sz="1600" dirty="0">
                <a:latin typeface="Arial"/>
                <a:cs typeface="Arial"/>
              </a:rPr>
              <a:t>que</a:t>
            </a:r>
            <a:r>
              <a:rPr sz="1600" spc="380" dirty="0">
                <a:latin typeface="Arial"/>
                <a:cs typeface="Arial"/>
              </a:rPr>
              <a:t> </a:t>
            </a:r>
            <a:r>
              <a:rPr sz="1600" dirty="0">
                <a:latin typeface="Arial"/>
                <a:cs typeface="Arial"/>
              </a:rPr>
              <a:t>ocurre</a:t>
            </a:r>
            <a:r>
              <a:rPr sz="1600" spc="375" dirty="0">
                <a:latin typeface="Arial"/>
                <a:cs typeface="Arial"/>
              </a:rPr>
              <a:t> </a:t>
            </a:r>
            <a:r>
              <a:rPr sz="1600" dirty="0">
                <a:latin typeface="Arial"/>
                <a:cs typeface="Arial"/>
              </a:rPr>
              <a:t>una</a:t>
            </a:r>
            <a:r>
              <a:rPr sz="1600" spc="370" dirty="0">
                <a:latin typeface="Arial"/>
                <a:cs typeface="Arial"/>
              </a:rPr>
              <a:t> </a:t>
            </a:r>
            <a:r>
              <a:rPr sz="1600" dirty="0">
                <a:latin typeface="Arial"/>
                <a:cs typeface="Arial"/>
              </a:rPr>
              <a:t>fase</a:t>
            </a:r>
            <a:r>
              <a:rPr sz="1600" spc="365" dirty="0">
                <a:latin typeface="Arial"/>
                <a:cs typeface="Arial"/>
              </a:rPr>
              <a:t> </a:t>
            </a:r>
            <a:r>
              <a:rPr sz="1600" dirty="0">
                <a:latin typeface="Arial"/>
                <a:cs typeface="Arial"/>
              </a:rPr>
              <a:t>abierta</a:t>
            </a:r>
            <a:r>
              <a:rPr sz="1600" spc="380" dirty="0">
                <a:latin typeface="Arial"/>
                <a:cs typeface="Arial"/>
              </a:rPr>
              <a:t> </a:t>
            </a:r>
            <a:r>
              <a:rPr sz="1600" dirty="0">
                <a:latin typeface="Arial"/>
                <a:cs typeface="Arial"/>
              </a:rPr>
              <a:t>en</a:t>
            </a:r>
            <a:r>
              <a:rPr sz="1600" spc="365" dirty="0">
                <a:latin typeface="Arial"/>
                <a:cs typeface="Arial"/>
              </a:rPr>
              <a:t> </a:t>
            </a:r>
            <a:r>
              <a:rPr sz="1600" dirty="0">
                <a:latin typeface="Arial"/>
                <a:cs typeface="Arial"/>
              </a:rPr>
              <a:t>un</a:t>
            </a:r>
            <a:r>
              <a:rPr sz="1600" spc="360" dirty="0">
                <a:latin typeface="Arial"/>
                <a:cs typeface="Arial"/>
              </a:rPr>
              <a:t> </a:t>
            </a:r>
            <a:r>
              <a:rPr sz="1600" dirty="0">
                <a:latin typeface="Arial"/>
                <a:cs typeface="Arial"/>
              </a:rPr>
              <a:t>disyuntor</a:t>
            </a:r>
            <a:r>
              <a:rPr sz="1600" spc="380" dirty="0">
                <a:latin typeface="Arial"/>
                <a:cs typeface="Arial"/>
              </a:rPr>
              <a:t> </a:t>
            </a:r>
            <a:r>
              <a:rPr sz="1600" dirty="0">
                <a:latin typeface="Arial"/>
                <a:cs typeface="Arial"/>
              </a:rPr>
              <a:t>de</a:t>
            </a:r>
            <a:r>
              <a:rPr sz="1600" spc="365" dirty="0">
                <a:latin typeface="Arial"/>
                <a:cs typeface="Arial"/>
              </a:rPr>
              <a:t> </a:t>
            </a:r>
            <a:r>
              <a:rPr sz="1600" dirty="0">
                <a:latin typeface="Arial"/>
                <a:cs typeface="Arial"/>
              </a:rPr>
              <a:t>línea</a:t>
            </a:r>
            <a:r>
              <a:rPr sz="1600" spc="375" dirty="0">
                <a:latin typeface="Arial"/>
                <a:cs typeface="Arial"/>
              </a:rPr>
              <a:t> </a:t>
            </a:r>
            <a:r>
              <a:rPr sz="1600" spc="-25" dirty="0">
                <a:latin typeface="Arial"/>
                <a:cs typeface="Arial"/>
              </a:rPr>
              <a:t>de </a:t>
            </a:r>
            <a:r>
              <a:rPr sz="1600" dirty="0">
                <a:latin typeface="Arial"/>
                <a:cs typeface="Arial"/>
              </a:rPr>
              <a:t>transmisión,</a:t>
            </a:r>
            <a:r>
              <a:rPr sz="1600" spc="-70" dirty="0">
                <a:latin typeface="Arial"/>
                <a:cs typeface="Arial"/>
              </a:rPr>
              <a:t> </a:t>
            </a:r>
            <a:r>
              <a:rPr sz="1600" dirty="0">
                <a:latin typeface="Arial"/>
                <a:cs typeface="Arial"/>
              </a:rPr>
              <a:t>conforme</a:t>
            </a:r>
            <a:r>
              <a:rPr sz="1600" spc="-55" dirty="0">
                <a:latin typeface="Arial"/>
                <a:cs typeface="Arial"/>
              </a:rPr>
              <a:t> </a:t>
            </a:r>
            <a:r>
              <a:rPr sz="1600" dirty="0">
                <a:latin typeface="Arial"/>
                <a:cs typeface="Arial"/>
              </a:rPr>
              <a:t>al</a:t>
            </a:r>
            <a:r>
              <a:rPr sz="1600" spc="-65" dirty="0">
                <a:latin typeface="Arial"/>
                <a:cs typeface="Arial"/>
              </a:rPr>
              <a:t> </a:t>
            </a:r>
            <a:r>
              <a:rPr sz="1600" dirty="0">
                <a:latin typeface="Arial"/>
                <a:cs typeface="Arial"/>
              </a:rPr>
              <a:t>diagrama</a:t>
            </a:r>
            <a:r>
              <a:rPr sz="1600" spc="-75" dirty="0">
                <a:latin typeface="Arial"/>
                <a:cs typeface="Arial"/>
              </a:rPr>
              <a:t> </a:t>
            </a:r>
            <a:r>
              <a:rPr sz="1600" spc="-10" dirty="0">
                <a:latin typeface="Arial"/>
                <a:cs typeface="Arial"/>
              </a:rPr>
              <a:t>siguiente:</a:t>
            </a:r>
            <a:endParaRPr sz="1600">
              <a:latin typeface="Arial"/>
              <a:cs typeface="Arial"/>
            </a:endParaRPr>
          </a:p>
          <a:p>
            <a:pPr>
              <a:lnSpc>
                <a:spcPct val="100000"/>
              </a:lnSpc>
              <a:spcBef>
                <a:spcPts val="5"/>
              </a:spcBef>
            </a:pPr>
            <a:endParaRPr sz="2550">
              <a:latin typeface="Arial"/>
              <a:cs typeface="Arial"/>
            </a:endParaRPr>
          </a:p>
          <a:p>
            <a:pPr marL="2821305" marR="75565" algn="just">
              <a:lnSpc>
                <a:spcPct val="100000"/>
              </a:lnSpc>
              <a:spcBef>
                <a:spcPts val="5"/>
              </a:spcBef>
            </a:pPr>
            <a:r>
              <a:rPr sz="1600" dirty="0">
                <a:latin typeface="Arial"/>
                <a:cs typeface="Arial"/>
              </a:rPr>
              <a:t>A</a:t>
            </a:r>
            <a:r>
              <a:rPr sz="1600" spc="65" dirty="0">
                <a:latin typeface="Arial"/>
                <a:cs typeface="Arial"/>
              </a:rPr>
              <a:t> </a:t>
            </a:r>
            <a:r>
              <a:rPr sz="1600" dirty="0">
                <a:latin typeface="Arial"/>
                <a:cs typeface="Arial"/>
              </a:rPr>
              <a:t>menor</a:t>
            </a:r>
            <a:r>
              <a:rPr sz="1600" spc="140" dirty="0">
                <a:latin typeface="Arial"/>
                <a:cs typeface="Arial"/>
              </a:rPr>
              <a:t> </a:t>
            </a:r>
            <a:r>
              <a:rPr sz="1600" dirty="0">
                <a:latin typeface="Arial"/>
                <a:cs typeface="Arial"/>
              </a:rPr>
              <a:t>corriente</a:t>
            </a:r>
            <a:r>
              <a:rPr sz="1600" spc="145" dirty="0">
                <a:latin typeface="Arial"/>
                <a:cs typeface="Arial"/>
              </a:rPr>
              <a:t> </a:t>
            </a:r>
            <a:r>
              <a:rPr sz="1600" dirty="0">
                <a:latin typeface="Arial"/>
                <a:cs typeface="Arial"/>
              </a:rPr>
              <a:t>capacitiva,</a:t>
            </a:r>
            <a:r>
              <a:rPr sz="1600" spc="150" dirty="0">
                <a:latin typeface="Arial"/>
                <a:cs typeface="Arial"/>
              </a:rPr>
              <a:t> </a:t>
            </a:r>
            <a:r>
              <a:rPr sz="1600" dirty="0">
                <a:latin typeface="Arial"/>
                <a:cs typeface="Arial"/>
              </a:rPr>
              <a:t>habrá</a:t>
            </a:r>
            <a:r>
              <a:rPr sz="1600" spc="140" dirty="0">
                <a:latin typeface="Arial"/>
                <a:cs typeface="Arial"/>
              </a:rPr>
              <a:t> </a:t>
            </a:r>
            <a:r>
              <a:rPr sz="1600" spc="-10" dirty="0">
                <a:latin typeface="Arial"/>
                <a:cs typeface="Arial"/>
              </a:rPr>
              <a:t>interrupción </a:t>
            </a:r>
            <a:r>
              <a:rPr sz="1600" dirty="0">
                <a:latin typeface="Arial"/>
                <a:cs typeface="Arial"/>
              </a:rPr>
              <a:t>de</a:t>
            </a:r>
            <a:r>
              <a:rPr sz="1600" spc="475" dirty="0">
                <a:latin typeface="Arial"/>
                <a:cs typeface="Arial"/>
              </a:rPr>
              <a:t> </a:t>
            </a:r>
            <a:r>
              <a:rPr sz="1600" dirty="0">
                <a:latin typeface="Arial"/>
                <a:cs typeface="Arial"/>
              </a:rPr>
              <a:t>la</a:t>
            </a:r>
            <a:r>
              <a:rPr sz="1600" spc="480" dirty="0">
                <a:latin typeface="Arial"/>
                <a:cs typeface="Arial"/>
              </a:rPr>
              <a:t> </a:t>
            </a:r>
            <a:r>
              <a:rPr sz="1600" dirty="0">
                <a:latin typeface="Arial"/>
                <a:cs typeface="Arial"/>
              </a:rPr>
              <a:t>corriente</a:t>
            </a:r>
            <a:r>
              <a:rPr sz="1600" spc="490" dirty="0">
                <a:latin typeface="Arial"/>
                <a:cs typeface="Arial"/>
              </a:rPr>
              <a:t> </a:t>
            </a:r>
            <a:r>
              <a:rPr sz="1600" dirty="0">
                <a:latin typeface="Arial"/>
                <a:cs typeface="Arial"/>
              </a:rPr>
              <a:t>de</a:t>
            </a:r>
            <a:r>
              <a:rPr sz="1600" spc="480" dirty="0">
                <a:latin typeface="Arial"/>
                <a:cs typeface="Arial"/>
              </a:rPr>
              <a:t> </a:t>
            </a:r>
            <a:r>
              <a:rPr sz="1600" dirty="0">
                <a:latin typeface="Arial"/>
                <a:cs typeface="Arial"/>
              </a:rPr>
              <a:t>carga</a:t>
            </a:r>
            <a:r>
              <a:rPr sz="1600" spc="475" dirty="0">
                <a:latin typeface="Arial"/>
                <a:cs typeface="Arial"/>
              </a:rPr>
              <a:t> </a:t>
            </a:r>
            <a:r>
              <a:rPr sz="1600" dirty="0">
                <a:latin typeface="Arial"/>
                <a:cs typeface="Arial"/>
              </a:rPr>
              <a:t>a</a:t>
            </a:r>
            <a:r>
              <a:rPr sz="1600" spc="490" dirty="0">
                <a:latin typeface="Arial"/>
                <a:cs typeface="Arial"/>
              </a:rPr>
              <a:t> </a:t>
            </a:r>
            <a:r>
              <a:rPr sz="1600" dirty="0">
                <a:latin typeface="Arial"/>
                <a:cs typeface="Arial"/>
              </a:rPr>
              <a:t>través</a:t>
            </a:r>
            <a:r>
              <a:rPr sz="1600" spc="484" dirty="0">
                <a:latin typeface="Arial"/>
                <a:cs typeface="Arial"/>
              </a:rPr>
              <a:t> </a:t>
            </a:r>
            <a:r>
              <a:rPr sz="1600" dirty="0">
                <a:latin typeface="Arial"/>
                <a:cs typeface="Arial"/>
              </a:rPr>
              <a:t>de</a:t>
            </a:r>
            <a:r>
              <a:rPr sz="1600" spc="475" dirty="0">
                <a:latin typeface="Arial"/>
                <a:cs typeface="Arial"/>
              </a:rPr>
              <a:t> </a:t>
            </a:r>
            <a:r>
              <a:rPr sz="1600" dirty="0">
                <a:latin typeface="Arial"/>
                <a:cs typeface="Arial"/>
              </a:rPr>
              <a:t>la</a:t>
            </a:r>
            <a:r>
              <a:rPr sz="1600" spc="480" dirty="0">
                <a:latin typeface="Arial"/>
                <a:cs typeface="Arial"/>
              </a:rPr>
              <a:t> </a:t>
            </a:r>
            <a:r>
              <a:rPr sz="1600" spc="-20" dirty="0">
                <a:latin typeface="Arial"/>
                <a:cs typeface="Arial"/>
              </a:rPr>
              <a:t>fase </a:t>
            </a:r>
            <a:r>
              <a:rPr sz="1600" spc="-10" dirty="0">
                <a:latin typeface="Arial"/>
                <a:cs typeface="Arial"/>
              </a:rPr>
              <a:t>abierta.</a:t>
            </a:r>
            <a:endParaRPr sz="1600">
              <a:latin typeface="Arial"/>
              <a:cs typeface="Arial"/>
            </a:endParaRPr>
          </a:p>
          <a:p>
            <a:pPr marL="2821305" marR="73660" algn="just">
              <a:lnSpc>
                <a:spcPct val="100000"/>
              </a:lnSpc>
              <a:spcBef>
                <a:spcPts val="1345"/>
              </a:spcBef>
            </a:pPr>
            <a:r>
              <a:rPr sz="1600" dirty="0">
                <a:latin typeface="Arial"/>
                <a:cs typeface="Arial"/>
              </a:rPr>
              <a:t>En</a:t>
            </a:r>
            <a:r>
              <a:rPr sz="1600" spc="170" dirty="0">
                <a:latin typeface="Arial"/>
                <a:cs typeface="Arial"/>
              </a:rPr>
              <a:t> </a:t>
            </a:r>
            <a:r>
              <a:rPr sz="1600" dirty="0">
                <a:latin typeface="Arial"/>
                <a:cs typeface="Arial"/>
              </a:rPr>
              <a:t>términos</a:t>
            </a:r>
            <a:r>
              <a:rPr sz="1600" spc="175" dirty="0">
                <a:latin typeface="Arial"/>
                <a:cs typeface="Arial"/>
              </a:rPr>
              <a:t> </a:t>
            </a:r>
            <a:r>
              <a:rPr sz="1600" dirty="0">
                <a:latin typeface="Arial"/>
                <a:cs typeface="Arial"/>
              </a:rPr>
              <a:t>de</a:t>
            </a:r>
            <a:r>
              <a:rPr sz="1600" spc="175" dirty="0">
                <a:latin typeface="Arial"/>
                <a:cs typeface="Arial"/>
              </a:rPr>
              <a:t> </a:t>
            </a:r>
            <a:r>
              <a:rPr sz="1600" dirty="0">
                <a:latin typeface="Arial"/>
                <a:cs typeface="Arial"/>
              </a:rPr>
              <a:t>componentes</a:t>
            </a:r>
            <a:r>
              <a:rPr sz="1600" spc="180" dirty="0">
                <a:latin typeface="Arial"/>
                <a:cs typeface="Arial"/>
              </a:rPr>
              <a:t> </a:t>
            </a:r>
            <a:r>
              <a:rPr sz="1600" dirty="0">
                <a:latin typeface="Arial"/>
                <a:cs typeface="Arial"/>
              </a:rPr>
              <a:t>simétricos,</a:t>
            </a:r>
            <a:r>
              <a:rPr sz="1600" spc="175" dirty="0">
                <a:latin typeface="Arial"/>
                <a:cs typeface="Arial"/>
              </a:rPr>
              <a:t> </a:t>
            </a:r>
            <a:r>
              <a:rPr sz="1600" spc="-10" dirty="0">
                <a:latin typeface="Arial"/>
                <a:cs typeface="Arial"/>
              </a:rPr>
              <a:t>donde </a:t>
            </a:r>
            <a:r>
              <a:rPr sz="1600" dirty="0">
                <a:latin typeface="Arial"/>
                <a:cs typeface="Arial"/>
              </a:rPr>
              <a:t>se</a:t>
            </a:r>
            <a:r>
              <a:rPr sz="1600" spc="90" dirty="0">
                <a:latin typeface="Arial"/>
                <a:cs typeface="Arial"/>
              </a:rPr>
              <a:t>  </a:t>
            </a:r>
            <a:r>
              <a:rPr sz="1600" dirty="0">
                <a:latin typeface="Arial"/>
                <a:cs typeface="Arial"/>
              </a:rPr>
              <a:t>separa</a:t>
            </a:r>
            <a:r>
              <a:rPr sz="1600" spc="85" dirty="0">
                <a:latin typeface="Arial"/>
                <a:cs typeface="Arial"/>
              </a:rPr>
              <a:t>  </a:t>
            </a:r>
            <a:r>
              <a:rPr sz="1600" dirty="0">
                <a:latin typeface="Arial"/>
                <a:cs typeface="Arial"/>
              </a:rPr>
              <a:t>el</a:t>
            </a:r>
            <a:r>
              <a:rPr sz="1600" spc="90" dirty="0">
                <a:latin typeface="Arial"/>
                <a:cs typeface="Arial"/>
              </a:rPr>
              <a:t>  </a:t>
            </a:r>
            <a:r>
              <a:rPr sz="1600" dirty="0">
                <a:latin typeface="Arial"/>
                <a:cs typeface="Arial"/>
              </a:rPr>
              <a:t>sistema</a:t>
            </a:r>
            <a:r>
              <a:rPr sz="1600" spc="95" dirty="0">
                <a:latin typeface="Arial"/>
                <a:cs typeface="Arial"/>
              </a:rPr>
              <a:t>  </a:t>
            </a:r>
            <a:r>
              <a:rPr sz="1600" dirty="0">
                <a:latin typeface="Arial"/>
                <a:cs typeface="Arial"/>
              </a:rPr>
              <a:t>desequilibrado</a:t>
            </a:r>
            <a:r>
              <a:rPr sz="1600" spc="90" dirty="0">
                <a:latin typeface="Arial"/>
                <a:cs typeface="Arial"/>
              </a:rPr>
              <a:t>  </a:t>
            </a:r>
            <a:r>
              <a:rPr sz="1600" dirty="0">
                <a:latin typeface="Arial"/>
                <a:cs typeface="Arial"/>
              </a:rPr>
              <a:t>en</a:t>
            </a:r>
            <a:r>
              <a:rPr sz="1600" spc="105" dirty="0">
                <a:latin typeface="Arial"/>
                <a:cs typeface="Arial"/>
              </a:rPr>
              <a:t>  </a:t>
            </a:r>
            <a:r>
              <a:rPr sz="1600" spc="-20" dirty="0">
                <a:latin typeface="Arial"/>
                <a:cs typeface="Arial"/>
              </a:rPr>
              <a:t>tres </a:t>
            </a:r>
            <a:r>
              <a:rPr sz="1600" dirty="0">
                <a:latin typeface="Arial"/>
                <a:cs typeface="Arial"/>
              </a:rPr>
              <a:t>sistemas</a:t>
            </a:r>
            <a:r>
              <a:rPr sz="1600" spc="-20" dirty="0">
                <a:latin typeface="Arial"/>
                <a:cs typeface="Arial"/>
              </a:rPr>
              <a:t> </a:t>
            </a:r>
            <a:r>
              <a:rPr sz="1600" spc="-10" dirty="0">
                <a:latin typeface="Arial"/>
                <a:cs typeface="Arial"/>
              </a:rPr>
              <a:t>equilibrados,</a:t>
            </a:r>
            <a:r>
              <a:rPr sz="1600" spc="-25" dirty="0">
                <a:latin typeface="Arial"/>
                <a:cs typeface="Arial"/>
              </a:rPr>
              <a:t> </a:t>
            </a:r>
            <a:r>
              <a:rPr sz="1600" dirty="0">
                <a:latin typeface="Arial"/>
                <a:cs typeface="Arial"/>
              </a:rPr>
              <a:t>cada</a:t>
            </a:r>
            <a:r>
              <a:rPr sz="1600" spc="-25" dirty="0">
                <a:latin typeface="Arial"/>
                <a:cs typeface="Arial"/>
              </a:rPr>
              <a:t> </a:t>
            </a:r>
            <a:r>
              <a:rPr sz="1600" dirty="0">
                <a:latin typeface="Arial"/>
                <a:cs typeface="Arial"/>
              </a:rPr>
              <a:t>uno</a:t>
            </a:r>
            <a:r>
              <a:rPr sz="1600" spc="-30" dirty="0">
                <a:latin typeface="Arial"/>
                <a:cs typeface="Arial"/>
              </a:rPr>
              <a:t> </a:t>
            </a:r>
            <a:r>
              <a:rPr sz="1600" dirty="0">
                <a:latin typeface="Arial"/>
                <a:cs typeface="Arial"/>
              </a:rPr>
              <a:t>de</a:t>
            </a:r>
            <a:r>
              <a:rPr sz="1600" spc="-30" dirty="0">
                <a:latin typeface="Arial"/>
                <a:cs typeface="Arial"/>
              </a:rPr>
              <a:t> </a:t>
            </a:r>
            <a:r>
              <a:rPr sz="1600" dirty="0">
                <a:latin typeface="Arial"/>
                <a:cs typeface="Arial"/>
              </a:rPr>
              <a:t>ellos</a:t>
            </a:r>
            <a:r>
              <a:rPr sz="1600" spc="-20" dirty="0">
                <a:latin typeface="Arial"/>
                <a:cs typeface="Arial"/>
              </a:rPr>
              <a:t> </a:t>
            </a:r>
            <a:r>
              <a:rPr sz="1600" dirty="0">
                <a:latin typeface="Arial"/>
                <a:cs typeface="Arial"/>
              </a:rPr>
              <a:t>con</a:t>
            </a:r>
            <a:r>
              <a:rPr sz="1600" spc="-25" dirty="0">
                <a:latin typeface="Arial"/>
                <a:cs typeface="Arial"/>
              </a:rPr>
              <a:t> una </a:t>
            </a:r>
            <a:r>
              <a:rPr sz="1600" dirty="0">
                <a:latin typeface="Arial"/>
                <a:cs typeface="Arial"/>
              </a:rPr>
              <a:t>característica</a:t>
            </a:r>
            <a:r>
              <a:rPr sz="1600" spc="290" dirty="0">
                <a:latin typeface="Arial"/>
                <a:cs typeface="Arial"/>
              </a:rPr>
              <a:t>  </a:t>
            </a:r>
            <a:r>
              <a:rPr sz="1600" dirty="0">
                <a:latin typeface="Arial"/>
                <a:cs typeface="Arial"/>
              </a:rPr>
              <a:t>especifica</a:t>
            </a:r>
            <a:r>
              <a:rPr sz="1600" spc="295" dirty="0">
                <a:latin typeface="Arial"/>
                <a:cs typeface="Arial"/>
              </a:rPr>
              <a:t>  </a:t>
            </a:r>
            <a:r>
              <a:rPr sz="1600" dirty="0">
                <a:latin typeface="Arial"/>
                <a:cs typeface="Arial"/>
              </a:rPr>
              <a:t>(secuencia</a:t>
            </a:r>
            <a:r>
              <a:rPr sz="1600" spc="295" dirty="0">
                <a:latin typeface="Arial"/>
                <a:cs typeface="Arial"/>
              </a:rPr>
              <a:t>  </a:t>
            </a:r>
            <a:r>
              <a:rPr sz="1600" spc="-10" dirty="0">
                <a:latin typeface="Arial"/>
                <a:cs typeface="Arial"/>
              </a:rPr>
              <a:t>positiva, </a:t>
            </a:r>
            <a:r>
              <a:rPr sz="1600" dirty="0">
                <a:latin typeface="Arial"/>
                <a:cs typeface="Arial"/>
              </a:rPr>
              <a:t>negativa</a:t>
            </a:r>
            <a:r>
              <a:rPr sz="1600" spc="470" dirty="0">
                <a:latin typeface="Arial"/>
                <a:cs typeface="Arial"/>
              </a:rPr>
              <a:t>  </a:t>
            </a:r>
            <a:r>
              <a:rPr sz="1600" dirty="0">
                <a:latin typeface="Arial"/>
                <a:cs typeface="Arial"/>
              </a:rPr>
              <a:t>y</a:t>
            </a:r>
            <a:r>
              <a:rPr sz="1600" spc="470" dirty="0">
                <a:latin typeface="Arial"/>
                <a:cs typeface="Arial"/>
              </a:rPr>
              <a:t>  </a:t>
            </a:r>
            <a:r>
              <a:rPr sz="1600" dirty="0">
                <a:latin typeface="Arial"/>
                <a:cs typeface="Arial"/>
              </a:rPr>
              <a:t>cero),</a:t>
            </a:r>
            <a:r>
              <a:rPr sz="1600" spc="470" dirty="0">
                <a:latin typeface="Arial"/>
                <a:cs typeface="Arial"/>
              </a:rPr>
              <a:t>  </a:t>
            </a:r>
            <a:r>
              <a:rPr sz="1600" dirty="0">
                <a:latin typeface="Arial"/>
                <a:cs typeface="Arial"/>
              </a:rPr>
              <a:t>se</a:t>
            </a:r>
            <a:r>
              <a:rPr sz="1600" spc="475" dirty="0">
                <a:latin typeface="Arial"/>
                <a:cs typeface="Arial"/>
              </a:rPr>
              <a:t>  </a:t>
            </a:r>
            <a:r>
              <a:rPr sz="1600" dirty="0">
                <a:latin typeface="Arial"/>
                <a:cs typeface="Arial"/>
              </a:rPr>
              <a:t>tiene</a:t>
            </a:r>
            <a:r>
              <a:rPr sz="1600" spc="475" dirty="0">
                <a:latin typeface="Arial"/>
                <a:cs typeface="Arial"/>
              </a:rPr>
              <a:t>  </a:t>
            </a:r>
            <a:r>
              <a:rPr sz="1600" dirty="0">
                <a:latin typeface="Arial"/>
                <a:cs typeface="Arial"/>
              </a:rPr>
              <a:t>la</a:t>
            </a:r>
            <a:r>
              <a:rPr sz="1600" spc="470" dirty="0">
                <a:latin typeface="Arial"/>
                <a:cs typeface="Arial"/>
              </a:rPr>
              <a:t>  </a:t>
            </a:r>
            <a:r>
              <a:rPr sz="1600" spc="-10" dirty="0">
                <a:latin typeface="Arial"/>
                <a:cs typeface="Arial"/>
              </a:rPr>
              <a:t>siguiente representación:</a:t>
            </a:r>
            <a:endParaRPr sz="160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03233" y="1629591"/>
            <a:ext cx="2288255" cy="2755805"/>
          </a:xfrm>
          <a:prstGeom prst="rect">
            <a:avLst/>
          </a:prstGeom>
        </p:spPr>
      </p:pic>
      <p:pic>
        <p:nvPicPr>
          <p:cNvPr id="3" name="object 3"/>
          <p:cNvPicPr/>
          <p:nvPr/>
        </p:nvPicPr>
        <p:blipFill>
          <a:blip r:embed="rId3" cstate="print"/>
          <a:stretch>
            <a:fillRect/>
          </a:stretch>
        </p:blipFill>
        <p:spPr>
          <a:xfrm>
            <a:off x="4517904" y="1675405"/>
            <a:ext cx="3489350" cy="1628009"/>
          </a:xfrm>
          <a:prstGeom prst="rect">
            <a:avLst/>
          </a:prstGeom>
        </p:spPr>
      </p:pic>
      <p:sp>
        <p:nvSpPr>
          <p:cNvPr id="4" name="object 4"/>
          <p:cNvSpPr txBox="1"/>
          <p:nvPr/>
        </p:nvSpPr>
        <p:spPr>
          <a:xfrm>
            <a:off x="1105916" y="4689728"/>
            <a:ext cx="7272020" cy="1306830"/>
          </a:xfrm>
          <a:prstGeom prst="rect">
            <a:avLst/>
          </a:prstGeom>
        </p:spPr>
        <p:txBody>
          <a:bodyPr vert="horz" wrap="square" lIns="0" tIns="74295" rIns="0" bIns="0" rtlCol="0">
            <a:spAutoFit/>
          </a:bodyPr>
          <a:lstStyle/>
          <a:p>
            <a:pPr marL="12700" marR="5080">
              <a:lnSpc>
                <a:spcPct val="80000"/>
              </a:lnSpc>
              <a:spcBef>
                <a:spcPts val="585"/>
              </a:spcBef>
            </a:pPr>
            <a:r>
              <a:rPr sz="2000" dirty="0">
                <a:latin typeface="Arial"/>
                <a:cs typeface="Arial"/>
              </a:rPr>
              <a:t>Aparecerán</a:t>
            </a:r>
            <a:r>
              <a:rPr sz="2000" spc="-70" dirty="0">
                <a:latin typeface="Arial"/>
                <a:cs typeface="Arial"/>
              </a:rPr>
              <a:t> </a:t>
            </a:r>
            <a:r>
              <a:rPr sz="2000" dirty="0">
                <a:latin typeface="Arial"/>
                <a:cs typeface="Arial"/>
              </a:rPr>
              <a:t>corrientes</a:t>
            </a:r>
            <a:r>
              <a:rPr sz="2000" spc="-60" dirty="0">
                <a:latin typeface="Arial"/>
                <a:cs typeface="Arial"/>
              </a:rPr>
              <a:t> </a:t>
            </a:r>
            <a:r>
              <a:rPr sz="2000" dirty="0">
                <a:latin typeface="Arial"/>
                <a:cs typeface="Arial"/>
              </a:rPr>
              <a:t>de</a:t>
            </a:r>
            <a:r>
              <a:rPr sz="2000" spc="-10" dirty="0">
                <a:latin typeface="Arial"/>
                <a:cs typeface="Arial"/>
              </a:rPr>
              <a:t> </a:t>
            </a:r>
            <a:r>
              <a:rPr sz="2000" dirty="0">
                <a:latin typeface="Arial"/>
                <a:cs typeface="Arial"/>
              </a:rPr>
              <a:t>secuencia</a:t>
            </a:r>
            <a:r>
              <a:rPr sz="2000" spc="-40" dirty="0">
                <a:latin typeface="Arial"/>
                <a:cs typeface="Arial"/>
              </a:rPr>
              <a:t> </a:t>
            </a:r>
            <a:r>
              <a:rPr sz="2000" dirty="0">
                <a:latin typeface="Arial"/>
                <a:cs typeface="Arial"/>
              </a:rPr>
              <a:t>positiva,</a:t>
            </a:r>
            <a:r>
              <a:rPr sz="2000" spc="-40" dirty="0">
                <a:latin typeface="Arial"/>
                <a:cs typeface="Arial"/>
              </a:rPr>
              <a:t> </a:t>
            </a:r>
            <a:r>
              <a:rPr sz="2000" dirty="0">
                <a:latin typeface="Arial"/>
                <a:cs typeface="Arial"/>
              </a:rPr>
              <a:t>negativa</a:t>
            </a:r>
            <a:r>
              <a:rPr sz="2000" spc="-30" dirty="0">
                <a:latin typeface="Arial"/>
                <a:cs typeface="Arial"/>
              </a:rPr>
              <a:t> </a:t>
            </a:r>
            <a:r>
              <a:rPr sz="2000" dirty="0">
                <a:latin typeface="Arial"/>
                <a:cs typeface="Arial"/>
              </a:rPr>
              <a:t>y</a:t>
            </a:r>
            <a:r>
              <a:rPr sz="2000" spc="-25" dirty="0">
                <a:latin typeface="Arial"/>
                <a:cs typeface="Arial"/>
              </a:rPr>
              <a:t> </a:t>
            </a:r>
            <a:r>
              <a:rPr sz="2000" dirty="0">
                <a:latin typeface="Arial"/>
                <a:cs typeface="Arial"/>
              </a:rPr>
              <a:t>cero</a:t>
            </a:r>
            <a:r>
              <a:rPr sz="2000" spc="-35" dirty="0">
                <a:latin typeface="Arial"/>
                <a:cs typeface="Arial"/>
              </a:rPr>
              <a:t> </a:t>
            </a:r>
            <a:r>
              <a:rPr sz="2000" spc="-25" dirty="0">
                <a:latin typeface="Arial"/>
                <a:cs typeface="Arial"/>
              </a:rPr>
              <a:t>de </a:t>
            </a:r>
            <a:r>
              <a:rPr sz="2000" dirty="0">
                <a:latin typeface="Arial"/>
                <a:cs typeface="Arial"/>
              </a:rPr>
              <a:t>acuerdo</a:t>
            </a:r>
            <a:r>
              <a:rPr sz="2000" spc="-50" dirty="0">
                <a:latin typeface="Arial"/>
                <a:cs typeface="Arial"/>
              </a:rPr>
              <a:t> </a:t>
            </a:r>
            <a:r>
              <a:rPr sz="2000" dirty="0">
                <a:latin typeface="Arial"/>
                <a:cs typeface="Arial"/>
              </a:rPr>
              <a:t>con</a:t>
            </a:r>
            <a:r>
              <a:rPr sz="2000" spc="-40" dirty="0">
                <a:latin typeface="Arial"/>
                <a:cs typeface="Arial"/>
              </a:rPr>
              <a:t> </a:t>
            </a:r>
            <a:r>
              <a:rPr sz="2000" dirty="0">
                <a:latin typeface="Arial"/>
                <a:cs typeface="Arial"/>
              </a:rPr>
              <a:t>la</a:t>
            </a:r>
            <a:r>
              <a:rPr sz="2000" spc="-20" dirty="0">
                <a:latin typeface="Arial"/>
                <a:cs typeface="Arial"/>
              </a:rPr>
              <a:t> </a:t>
            </a:r>
            <a:r>
              <a:rPr sz="2000" dirty="0">
                <a:latin typeface="Arial"/>
                <a:cs typeface="Arial"/>
              </a:rPr>
              <a:t>configuración</a:t>
            </a:r>
            <a:r>
              <a:rPr sz="2000" spc="-55" dirty="0">
                <a:latin typeface="Arial"/>
                <a:cs typeface="Arial"/>
              </a:rPr>
              <a:t> </a:t>
            </a:r>
            <a:r>
              <a:rPr sz="2000" dirty="0">
                <a:latin typeface="Arial"/>
                <a:cs typeface="Arial"/>
              </a:rPr>
              <a:t>del</a:t>
            </a:r>
            <a:r>
              <a:rPr sz="2000" spc="-20" dirty="0">
                <a:latin typeface="Arial"/>
                <a:cs typeface="Arial"/>
              </a:rPr>
              <a:t> </a:t>
            </a:r>
            <a:r>
              <a:rPr sz="2000" dirty="0">
                <a:latin typeface="Arial"/>
                <a:cs typeface="Arial"/>
              </a:rPr>
              <a:t>sistema.</a:t>
            </a:r>
            <a:r>
              <a:rPr sz="2000" spc="-60" dirty="0">
                <a:latin typeface="Arial"/>
                <a:cs typeface="Arial"/>
              </a:rPr>
              <a:t> </a:t>
            </a:r>
            <a:r>
              <a:rPr sz="2000" dirty="0">
                <a:latin typeface="Arial"/>
                <a:cs typeface="Arial"/>
              </a:rPr>
              <a:t>Los</a:t>
            </a:r>
            <a:r>
              <a:rPr sz="2000" spc="-25" dirty="0">
                <a:latin typeface="Arial"/>
                <a:cs typeface="Arial"/>
              </a:rPr>
              <a:t> </a:t>
            </a:r>
            <a:r>
              <a:rPr sz="2000" dirty="0">
                <a:latin typeface="Arial"/>
                <a:cs typeface="Arial"/>
              </a:rPr>
              <a:t>valores</a:t>
            </a:r>
            <a:r>
              <a:rPr sz="2000" spc="-40" dirty="0">
                <a:latin typeface="Arial"/>
                <a:cs typeface="Arial"/>
              </a:rPr>
              <a:t> </a:t>
            </a:r>
            <a:r>
              <a:rPr sz="2000" dirty="0">
                <a:latin typeface="Arial"/>
                <a:cs typeface="Arial"/>
              </a:rPr>
              <a:t>de</a:t>
            </a:r>
            <a:r>
              <a:rPr sz="2000" spc="-15" dirty="0">
                <a:latin typeface="Arial"/>
                <a:cs typeface="Arial"/>
              </a:rPr>
              <a:t> </a:t>
            </a:r>
            <a:r>
              <a:rPr sz="2000" spc="-10" dirty="0">
                <a:latin typeface="Arial"/>
                <a:cs typeface="Arial"/>
              </a:rPr>
              <a:t>estas </a:t>
            </a:r>
            <a:r>
              <a:rPr sz="2000" dirty="0">
                <a:latin typeface="Arial"/>
                <a:cs typeface="Arial"/>
              </a:rPr>
              <a:t>corrientes</a:t>
            </a:r>
            <a:r>
              <a:rPr sz="2000" spc="-75" dirty="0">
                <a:latin typeface="Arial"/>
                <a:cs typeface="Arial"/>
              </a:rPr>
              <a:t> </a:t>
            </a:r>
            <a:r>
              <a:rPr sz="2000" dirty="0">
                <a:latin typeface="Arial"/>
                <a:cs typeface="Arial"/>
              </a:rPr>
              <a:t>dependen</a:t>
            </a:r>
            <a:r>
              <a:rPr sz="2000" spc="-35" dirty="0">
                <a:latin typeface="Arial"/>
                <a:cs typeface="Arial"/>
              </a:rPr>
              <a:t> </a:t>
            </a:r>
            <a:r>
              <a:rPr sz="2000" dirty="0">
                <a:latin typeface="Arial"/>
                <a:cs typeface="Arial"/>
              </a:rPr>
              <a:t>del</a:t>
            </a:r>
            <a:r>
              <a:rPr sz="2000" spc="-25" dirty="0">
                <a:latin typeface="Arial"/>
                <a:cs typeface="Arial"/>
              </a:rPr>
              <a:t> </a:t>
            </a:r>
            <a:r>
              <a:rPr sz="2000" dirty="0">
                <a:latin typeface="Arial"/>
                <a:cs typeface="Arial"/>
              </a:rPr>
              <a:t>flujo</a:t>
            </a:r>
            <a:r>
              <a:rPr sz="2000" spc="-20" dirty="0">
                <a:latin typeface="Arial"/>
                <a:cs typeface="Arial"/>
              </a:rPr>
              <a:t> </a:t>
            </a:r>
            <a:r>
              <a:rPr sz="2000" dirty="0">
                <a:latin typeface="Arial"/>
                <a:cs typeface="Arial"/>
              </a:rPr>
              <a:t>de</a:t>
            </a:r>
            <a:r>
              <a:rPr sz="2000" spc="-15" dirty="0">
                <a:latin typeface="Arial"/>
                <a:cs typeface="Arial"/>
              </a:rPr>
              <a:t> </a:t>
            </a:r>
            <a:r>
              <a:rPr sz="2000" dirty="0">
                <a:latin typeface="Arial"/>
                <a:cs typeface="Arial"/>
              </a:rPr>
              <a:t>potencia</a:t>
            </a:r>
            <a:r>
              <a:rPr sz="2000" spc="-40" dirty="0">
                <a:latin typeface="Arial"/>
                <a:cs typeface="Arial"/>
              </a:rPr>
              <a:t> </a:t>
            </a:r>
            <a:r>
              <a:rPr sz="2000" dirty="0">
                <a:latin typeface="Arial"/>
                <a:cs typeface="Arial"/>
              </a:rPr>
              <a:t>en</a:t>
            </a:r>
            <a:r>
              <a:rPr sz="2000" spc="-25" dirty="0">
                <a:latin typeface="Arial"/>
                <a:cs typeface="Arial"/>
              </a:rPr>
              <a:t> </a:t>
            </a:r>
            <a:r>
              <a:rPr sz="2000" dirty="0">
                <a:latin typeface="Arial"/>
                <a:cs typeface="Arial"/>
              </a:rPr>
              <a:t>secuencia</a:t>
            </a:r>
            <a:r>
              <a:rPr sz="2000" spc="-50" dirty="0">
                <a:latin typeface="Arial"/>
                <a:cs typeface="Arial"/>
              </a:rPr>
              <a:t> </a:t>
            </a:r>
            <a:r>
              <a:rPr sz="2000" spc="-10" dirty="0">
                <a:latin typeface="Arial"/>
                <a:cs typeface="Arial"/>
              </a:rPr>
              <a:t>positiva </a:t>
            </a:r>
            <a:r>
              <a:rPr sz="2000" dirty="0">
                <a:latin typeface="Arial"/>
                <a:cs typeface="Arial"/>
              </a:rPr>
              <a:t>que</a:t>
            </a:r>
            <a:r>
              <a:rPr sz="2000" spc="-30" dirty="0">
                <a:latin typeface="Arial"/>
                <a:cs typeface="Arial"/>
              </a:rPr>
              <a:t> </a:t>
            </a:r>
            <a:r>
              <a:rPr sz="2000" dirty="0">
                <a:latin typeface="Arial"/>
                <a:cs typeface="Arial"/>
              </a:rPr>
              <a:t>había</a:t>
            </a:r>
            <a:r>
              <a:rPr sz="2000" spc="-40" dirty="0">
                <a:latin typeface="Arial"/>
                <a:cs typeface="Arial"/>
              </a:rPr>
              <a:t> </a:t>
            </a:r>
            <a:r>
              <a:rPr sz="2000" dirty="0">
                <a:latin typeface="Arial"/>
                <a:cs typeface="Arial"/>
              </a:rPr>
              <a:t>en</a:t>
            </a:r>
            <a:r>
              <a:rPr sz="2000" spc="-10" dirty="0">
                <a:latin typeface="Arial"/>
                <a:cs typeface="Arial"/>
              </a:rPr>
              <a:t> </a:t>
            </a:r>
            <a:r>
              <a:rPr sz="2000" dirty="0">
                <a:latin typeface="Arial"/>
                <a:cs typeface="Arial"/>
              </a:rPr>
              <a:t>el</a:t>
            </a:r>
            <a:r>
              <a:rPr sz="2000" spc="-10" dirty="0">
                <a:latin typeface="Arial"/>
                <a:cs typeface="Arial"/>
              </a:rPr>
              <a:t> </a:t>
            </a:r>
            <a:r>
              <a:rPr sz="2000" dirty="0">
                <a:latin typeface="Arial"/>
                <a:cs typeface="Arial"/>
              </a:rPr>
              <a:t>sistema</a:t>
            </a:r>
            <a:r>
              <a:rPr sz="2000" spc="-35" dirty="0">
                <a:latin typeface="Arial"/>
                <a:cs typeface="Arial"/>
              </a:rPr>
              <a:t> </a:t>
            </a:r>
            <a:r>
              <a:rPr sz="2000" dirty="0">
                <a:latin typeface="Arial"/>
                <a:cs typeface="Arial"/>
              </a:rPr>
              <a:t>antes</a:t>
            </a:r>
            <a:r>
              <a:rPr sz="2000" spc="-40" dirty="0">
                <a:latin typeface="Arial"/>
                <a:cs typeface="Arial"/>
              </a:rPr>
              <a:t> </a:t>
            </a:r>
            <a:r>
              <a:rPr sz="2000" dirty="0">
                <a:latin typeface="Arial"/>
                <a:cs typeface="Arial"/>
              </a:rPr>
              <a:t>de</a:t>
            </a:r>
            <a:r>
              <a:rPr sz="2000" spc="-25" dirty="0">
                <a:latin typeface="Arial"/>
                <a:cs typeface="Arial"/>
              </a:rPr>
              <a:t> </a:t>
            </a:r>
            <a:r>
              <a:rPr sz="2000" dirty="0">
                <a:latin typeface="Arial"/>
                <a:cs typeface="Arial"/>
              </a:rPr>
              <a:t>la</a:t>
            </a:r>
            <a:r>
              <a:rPr sz="2000" spc="-10" dirty="0">
                <a:latin typeface="Arial"/>
                <a:cs typeface="Arial"/>
              </a:rPr>
              <a:t> </a:t>
            </a:r>
            <a:r>
              <a:rPr sz="2000" dirty="0">
                <a:latin typeface="Arial"/>
                <a:cs typeface="Arial"/>
              </a:rPr>
              <a:t>ocurrencia</a:t>
            </a:r>
            <a:r>
              <a:rPr sz="2000" spc="-55" dirty="0">
                <a:latin typeface="Arial"/>
                <a:cs typeface="Arial"/>
              </a:rPr>
              <a:t> </a:t>
            </a:r>
            <a:r>
              <a:rPr sz="2000" dirty="0">
                <a:latin typeface="Arial"/>
                <a:cs typeface="Arial"/>
              </a:rPr>
              <a:t>de</a:t>
            </a:r>
            <a:r>
              <a:rPr sz="2000" spc="-25" dirty="0">
                <a:latin typeface="Arial"/>
                <a:cs typeface="Arial"/>
              </a:rPr>
              <a:t> </a:t>
            </a:r>
            <a:r>
              <a:rPr sz="2000" dirty="0">
                <a:latin typeface="Arial"/>
                <a:cs typeface="Arial"/>
              </a:rPr>
              <a:t>la</a:t>
            </a:r>
            <a:r>
              <a:rPr sz="2000" spc="-10" dirty="0">
                <a:latin typeface="Arial"/>
                <a:cs typeface="Arial"/>
              </a:rPr>
              <a:t> </a:t>
            </a:r>
            <a:r>
              <a:rPr sz="2000" dirty="0">
                <a:latin typeface="Arial"/>
                <a:cs typeface="Arial"/>
              </a:rPr>
              <a:t>apertura</a:t>
            </a:r>
            <a:r>
              <a:rPr sz="2000" spc="-50" dirty="0">
                <a:latin typeface="Arial"/>
                <a:cs typeface="Arial"/>
              </a:rPr>
              <a:t> </a:t>
            </a:r>
            <a:r>
              <a:rPr sz="2000" spc="-25" dirty="0">
                <a:latin typeface="Arial"/>
                <a:cs typeface="Arial"/>
              </a:rPr>
              <a:t>de </a:t>
            </a:r>
            <a:r>
              <a:rPr sz="2000" dirty="0">
                <a:latin typeface="Arial"/>
                <a:cs typeface="Arial"/>
              </a:rPr>
              <a:t>una</a:t>
            </a:r>
            <a:r>
              <a:rPr sz="2000" spc="-25" dirty="0">
                <a:latin typeface="Arial"/>
                <a:cs typeface="Arial"/>
              </a:rPr>
              <a:t> </a:t>
            </a:r>
            <a:r>
              <a:rPr sz="2000" spc="-10" dirty="0">
                <a:latin typeface="Arial"/>
                <a:cs typeface="Arial"/>
              </a:rPr>
              <a:t>fase.</a:t>
            </a:r>
            <a:endParaRPr sz="2000">
              <a:latin typeface="Arial"/>
              <a:cs typeface="Arial"/>
            </a:endParaRPr>
          </a:p>
        </p:txBody>
      </p:sp>
      <p:sp>
        <p:nvSpPr>
          <p:cNvPr id="5" name="object 5"/>
          <p:cNvSpPr txBox="1"/>
          <p:nvPr/>
        </p:nvSpPr>
        <p:spPr>
          <a:xfrm>
            <a:off x="3995801" y="3625850"/>
            <a:ext cx="4681855" cy="739775"/>
          </a:xfrm>
          <a:prstGeom prst="rect">
            <a:avLst/>
          </a:prstGeom>
          <a:solidFill>
            <a:srgbClr val="CCFFFF"/>
          </a:solidFill>
          <a:ln w="9525">
            <a:solidFill>
              <a:srgbClr val="FF0000"/>
            </a:solidFill>
          </a:ln>
        </p:spPr>
        <p:txBody>
          <a:bodyPr vert="horz" wrap="square" lIns="0" tIns="40640" rIns="0" bIns="0" rtlCol="0">
            <a:spAutoFit/>
          </a:bodyPr>
          <a:lstStyle/>
          <a:p>
            <a:pPr marL="148590" marR="140970" indent="339725">
              <a:lnSpc>
                <a:spcPct val="100000"/>
              </a:lnSpc>
              <a:spcBef>
                <a:spcPts val="320"/>
              </a:spcBef>
            </a:pPr>
            <a:r>
              <a:rPr sz="1400" b="1" dirty="0">
                <a:latin typeface="Arial"/>
                <a:cs typeface="Arial"/>
              </a:rPr>
              <a:t>Se</a:t>
            </a:r>
            <a:r>
              <a:rPr sz="1400" b="1" spc="-35" dirty="0">
                <a:latin typeface="Arial"/>
                <a:cs typeface="Arial"/>
              </a:rPr>
              <a:t> </a:t>
            </a:r>
            <a:r>
              <a:rPr sz="1400" b="1" dirty="0">
                <a:latin typeface="Arial"/>
                <a:cs typeface="Arial"/>
              </a:rPr>
              <a:t>observa</a:t>
            </a:r>
            <a:r>
              <a:rPr sz="1400" b="1" spc="-35" dirty="0">
                <a:latin typeface="Arial"/>
                <a:cs typeface="Arial"/>
              </a:rPr>
              <a:t> </a:t>
            </a:r>
            <a:r>
              <a:rPr sz="1400" b="1" dirty="0">
                <a:latin typeface="Arial"/>
                <a:cs typeface="Arial"/>
              </a:rPr>
              <a:t>que</a:t>
            </a:r>
            <a:r>
              <a:rPr sz="1400" b="1" spc="-25" dirty="0">
                <a:latin typeface="Arial"/>
                <a:cs typeface="Arial"/>
              </a:rPr>
              <a:t> </a:t>
            </a:r>
            <a:r>
              <a:rPr sz="1400" b="1" dirty="0">
                <a:latin typeface="Arial"/>
                <a:cs typeface="Arial"/>
              </a:rPr>
              <a:t>tanto</a:t>
            </a:r>
            <a:r>
              <a:rPr sz="1400" b="1" spc="-50" dirty="0">
                <a:latin typeface="Arial"/>
                <a:cs typeface="Arial"/>
              </a:rPr>
              <a:t> </a:t>
            </a:r>
            <a:r>
              <a:rPr sz="1400" b="1" dirty="0">
                <a:latin typeface="Arial"/>
                <a:cs typeface="Arial"/>
              </a:rPr>
              <a:t>los</a:t>
            </a:r>
            <a:r>
              <a:rPr sz="1400" b="1" spc="-35" dirty="0">
                <a:latin typeface="Arial"/>
                <a:cs typeface="Arial"/>
              </a:rPr>
              <a:t> </a:t>
            </a:r>
            <a:r>
              <a:rPr sz="1400" b="1" dirty="0">
                <a:latin typeface="Arial"/>
                <a:cs typeface="Arial"/>
              </a:rPr>
              <a:t>relés</a:t>
            </a:r>
            <a:r>
              <a:rPr sz="1400" b="1" spc="-45" dirty="0">
                <a:latin typeface="Arial"/>
                <a:cs typeface="Arial"/>
              </a:rPr>
              <a:t> </a:t>
            </a:r>
            <a:r>
              <a:rPr sz="1400" b="1" dirty="0">
                <a:latin typeface="Arial"/>
                <a:cs typeface="Arial"/>
              </a:rPr>
              <a:t>que</a:t>
            </a:r>
            <a:r>
              <a:rPr sz="1400" b="1" spc="-20" dirty="0">
                <a:latin typeface="Arial"/>
                <a:cs typeface="Arial"/>
              </a:rPr>
              <a:t> </a:t>
            </a:r>
            <a:r>
              <a:rPr sz="1400" b="1" spc="-10" dirty="0">
                <a:latin typeface="Arial"/>
                <a:cs typeface="Arial"/>
              </a:rPr>
              <a:t>detectan </a:t>
            </a:r>
            <a:r>
              <a:rPr sz="1400" b="1" dirty="0">
                <a:latin typeface="Arial"/>
                <a:cs typeface="Arial"/>
              </a:rPr>
              <a:t>corriente</a:t>
            </a:r>
            <a:r>
              <a:rPr sz="1400" b="1" spc="-70" dirty="0">
                <a:latin typeface="Arial"/>
                <a:cs typeface="Arial"/>
              </a:rPr>
              <a:t> </a:t>
            </a:r>
            <a:r>
              <a:rPr sz="1400" b="1" dirty="0">
                <a:latin typeface="Arial"/>
                <a:cs typeface="Arial"/>
              </a:rPr>
              <a:t>de</a:t>
            </a:r>
            <a:r>
              <a:rPr sz="1400" b="1" spc="-20" dirty="0">
                <a:latin typeface="Arial"/>
                <a:cs typeface="Arial"/>
              </a:rPr>
              <a:t> </a:t>
            </a:r>
            <a:r>
              <a:rPr sz="1400" b="1" dirty="0">
                <a:latin typeface="Arial"/>
                <a:cs typeface="Arial"/>
              </a:rPr>
              <a:t>tierra</a:t>
            </a:r>
            <a:r>
              <a:rPr sz="1400" b="1" spc="-50" dirty="0">
                <a:latin typeface="Arial"/>
                <a:cs typeface="Arial"/>
              </a:rPr>
              <a:t> </a:t>
            </a:r>
            <a:r>
              <a:rPr sz="1400" b="1" dirty="0">
                <a:latin typeface="Arial"/>
                <a:cs typeface="Arial"/>
              </a:rPr>
              <a:t>como</a:t>
            </a:r>
            <a:r>
              <a:rPr sz="1400" b="1" spc="-25" dirty="0">
                <a:latin typeface="Arial"/>
                <a:cs typeface="Arial"/>
              </a:rPr>
              <a:t> </a:t>
            </a:r>
            <a:r>
              <a:rPr sz="1400" b="1" dirty="0">
                <a:latin typeface="Arial"/>
                <a:cs typeface="Arial"/>
              </a:rPr>
              <a:t>los</a:t>
            </a:r>
            <a:r>
              <a:rPr sz="1400" b="1" spc="-35" dirty="0">
                <a:latin typeface="Arial"/>
                <a:cs typeface="Arial"/>
              </a:rPr>
              <a:t> </a:t>
            </a:r>
            <a:r>
              <a:rPr sz="1400" b="1" dirty="0">
                <a:latin typeface="Arial"/>
                <a:cs typeface="Arial"/>
              </a:rPr>
              <a:t>que</a:t>
            </a:r>
            <a:r>
              <a:rPr sz="1400" b="1" spc="-30" dirty="0">
                <a:latin typeface="Arial"/>
                <a:cs typeface="Arial"/>
              </a:rPr>
              <a:t> </a:t>
            </a:r>
            <a:r>
              <a:rPr sz="1400" b="1" dirty="0">
                <a:latin typeface="Arial"/>
                <a:cs typeface="Arial"/>
              </a:rPr>
              <a:t>detectan</a:t>
            </a:r>
            <a:r>
              <a:rPr sz="1400" b="1" spc="-50" dirty="0">
                <a:latin typeface="Arial"/>
                <a:cs typeface="Arial"/>
              </a:rPr>
              <a:t> </a:t>
            </a:r>
            <a:r>
              <a:rPr sz="1400" b="1" spc="-10" dirty="0">
                <a:latin typeface="Arial"/>
                <a:cs typeface="Arial"/>
              </a:rPr>
              <a:t>secuencia </a:t>
            </a:r>
            <a:r>
              <a:rPr sz="1400" b="1" dirty="0">
                <a:latin typeface="Arial"/>
                <a:cs typeface="Arial"/>
              </a:rPr>
              <a:t>negativa</a:t>
            </a:r>
            <a:r>
              <a:rPr sz="1400" b="1" spc="-45" dirty="0">
                <a:latin typeface="Arial"/>
                <a:cs typeface="Arial"/>
              </a:rPr>
              <a:t> </a:t>
            </a:r>
            <a:r>
              <a:rPr sz="1400" b="1" dirty="0">
                <a:latin typeface="Arial"/>
                <a:cs typeface="Arial"/>
              </a:rPr>
              <a:t>pueden</a:t>
            </a:r>
            <a:r>
              <a:rPr sz="1400" b="1" spc="-40" dirty="0">
                <a:latin typeface="Arial"/>
                <a:cs typeface="Arial"/>
              </a:rPr>
              <a:t> </a:t>
            </a:r>
            <a:r>
              <a:rPr sz="1400" b="1" dirty="0">
                <a:latin typeface="Arial"/>
                <a:cs typeface="Arial"/>
              </a:rPr>
              <a:t>servir</a:t>
            </a:r>
            <a:r>
              <a:rPr sz="1400" b="1" spc="-30" dirty="0">
                <a:latin typeface="Arial"/>
                <a:cs typeface="Arial"/>
              </a:rPr>
              <a:t> </a:t>
            </a:r>
            <a:r>
              <a:rPr sz="1400" b="1" dirty="0">
                <a:latin typeface="Arial"/>
                <a:cs typeface="Arial"/>
              </a:rPr>
              <a:t>para</a:t>
            </a:r>
            <a:r>
              <a:rPr sz="1400" b="1" spc="-35" dirty="0">
                <a:latin typeface="Arial"/>
                <a:cs typeface="Arial"/>
              </a:rPr>
              <a:t> </a:t>
            </a:r>
            <a:r>
              <a:rPr sz="1400" b="1" dirty="0">
                <a:latin typeface="Arial"/>
                <a:cs typeface="Arial"/>
              </a:rPr>
              <a:t>detectar</a:t>
            </a:r>
            <a:r>
              <a:rPr sz="1400" b="1" spc="-55" dirty="0">
                <a:latin typeface="Arial"/>
                <a:cs typeface="Arial"/>
              </a:rPr>
              <a:t> </a:t>
            </a:r>
            <a:r>
              <a:rPr sz="1400" b="1" dirty="0">
                <a:latin typeface="Arial"/>
                <a:cs typeface="Arial"/>
              </a:rPr>
              <a:t>la</a:t>
            </a:r>
            <a:r>
              <a:rPr sz="1400" b="1" spc="-25" dirty="0">
                <a:latin typeface="Arial"/>
                <a:cs typeface="Arial"/>
              </a:rPr>
              <a:t> </a:t>
            </a:r>
            <a:r>
              <a:rPr sz="1400" b="1" dirty="0">
                <a:latin typeface="Arial"/>
                <a:cs typeface="Arial"/>
              </a:rPr>
              <a:t>fase</a:t>
            </a:r>
            <a:r>
              <a:rPr sz="1400" b="1" spc="-45" dirty="0">
                <a:latin typeface="Arial"/>
                <a:cs typeface="Arial"/>
              </a:rPr>
              <a:t> </a:t>
            </a:r>
            <a:r>
              <a:rPr sz="1400" b="1" spc="-10" dirty="0">
                <a:latin typeface="Arial"/>
                <a:cs typeface="Arial"/>
              </a:rPr>
              <a:t>abierta.</a:t>
            </a:r>
            <a:endParaRPr sz="140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5" y="1514602"/>
            <a:ext cx="7348220" cy="1171575"/>
          </a:xfrm>
          <a:prstGeom prst="rect">
            <a:avLst/>
          </a:prstGeom>
        </p:spPr>
        <p:txBody>
          <a:bodyPr vert="horz" wrap="square" lIns="0" tIns="12065" rIns="0" bIns="0" rtlCol="0">
            <a:spAutoFit/>
          </a:bodyPr>
          <a:lstStyle/>
          <a:p>
            <a:pPr marL="12700" algn="just">
              <a:lnSpc>
                <a:spcPct val="100000"/>
              </a:lnSpc>
              <a:spcBef>
                <a:spcPts val="95"/>
              </a:spcBef>
            </a:pPr>
            <a:r>
              <a:rPr sz="1600" b="1" dirty="0">
                <a:latin typeface="Arial"/>
                <a:cs typeface="Arial"/>
              </a:rPr>
              <a:t>Oscilograma</a:t>
            </a:r>
            <a:r>
              <a:rPr sz="1600" b="1" spc="-65" dirty="0">
                <a:latin typeface="Arial"/>
                <a:cs typeface="Arial"/>
              </a:rPr>
              <a:t> </a:t>
            </a:r>
            <a:r>
              <a:rPr sz="1600" b="1" spc="-10" dirty="0">
                <a:latin typeface="Arial"/>
                <a:cs typeface="Arial"/>
              </a:rPr>
              <a:t>simulado</a:t>
            </a:r>
            <a:endParaRPr sz="1600">
              <a:latin typeface="Arial"/>
              <a:cs typeface="Arial"/>
            </a:endParaRPr>
          </a:p>
          <a:p>
            <a:pPr marL="12700" marR="5080" algn="just">
              <a:lnSpc>
                <a:spcPct val="100000"/>
              </a:lnSpc>
              <a:spcBef>
                <a:spcPts val="1345"/>
              </a:spcBef>
            </a:pPr>
            <a:r>
              <a:rPr sz="1600" dirty="0">
                <a:latin typeface="Arial"/>
                <a:cs typeface="Arial"/>
              </a:rPr>
              <a:t>El</a:t>
            </a:r>
            <a:r>
              <a:rPr sz="1600" spc="25" dirty="0">
                <a:latin typeface="Arial"/>
                <a:cs typeface="Arial"/>
              </a:rPr>
              <a:t> </a:t>
            </a:r>
            <a:r>
              <a:rPr sz="1600" dirty="0">
                <a:latin typeface="Arial"/>
                <a:cs typeface="Arial"/>
              </a:rPr>
              <a:t>oscilograma</a:t>
            </a:r>
            <a:r>
              <a:rPr sz="1600" spc="30" dirty="0">
                <a:latin typeface="Arial"/>
                <a:cs typeface="Arial"/>
              </a:rPr>
              <a:t> </a:t>
            </a:r>
            <a:r>
              <a:rPr sz="1600" dirty="0">
                <a:latin typeface="Arial"/>
                <a:cs typeface="Arial"/>
              </a:rPr>
              <a:t>siguiente</a:t>
            </a:r>
            <a:r>
              <a:rPr sz="1600" spc="30" dirty="0">
                <a:latin typeface="Arial"/>
                <a:cs typeface="Arial"/>
              </a:rPr>
              <a:t> </a:t>
            </a:r>
            <a:r>
              <a:rPr sz="1600" dirty="0">
                <a:latin typeface="Arial"/>
                <a:cs typeface="Arial"/>
              </a:rPr>
              <a:t>fue</a:t>
            </a:r>
            <a:r>
              <a:rPr sz="1600" spc="35" dirty="0">
                <a:latin typeface="Arial"/>
                <a:cs typeface="Arial"/>
              </a:rPr>
              <a:t> </a:t>
            </a:r>
            <a:r>
              <a:rPr sz="1600" dirty="0">
                <a:latin typeface="Arial"/>
                <a:cs typeface="Arial"/>
              </a:rPr>
              <a:t>simulado</a:t>
            </a:r>
            <a:r>
              <a:rPr sz="1600" spc="25" dirty="0">
                <a:latin typeface="Arial"/>
                <a:cs typeface="Arial"/>
              </a:rPr>
              <a:t> </a:t>
            </a:r>
            <a:r>
              <a:rPr sz="1600" dirty="0">
                <a:latin typeface="Arial"/>
                <a:cs typeface="Arial"/>
              </a:rPr>
              <a:t>para</a:t>
            </a:r>
            <a:r>
              <a:rPr sz="1600" spc="30" dirty="0">
                <a:latin typeface="Arial"/>
                <a:cs typeface="Arial"/>
              </a:rPr>
              <a:t> </a:t>
            </a:r>
            <a:r>
              <a:rPr sz="1600" dirty="0">
                <a:latin typeface="Arial"/>
                <a:cs typeface="Arial"/>
              </a:rPr>
              <a:t>un</a:t>
            </a:r>
            <a:r>
              <a:rPr sz="1600" spc="35" dirty="0">
                <a:latin typeface="Arial"/>
                <a:cs typeface="Arial"/>
              </a:rPr>
              <a:t> </a:t>
            </a:r>
            <a:r>
              <a:rPr sz="1600" dirty="0">
                <a:latin typeface="Arial"/>
                <a:cs typeface="Arial"/>
              </a:rPr>
              <a:t>caso</a:t>
            </a:r>
            <a:r>
              <a:rPr sz="1600" spc="30" dirty="0">
                <a:latin typeface="Arial"/>
                <a:cs typeface="Arial"/>
              </a:rPr>
              <a:t> </a:t>
            </a:r>
            <a:r>
              <a:rPr sz="1600" dirty="0">
                <a:latin typeface="Arial"/>
                <a:cs typeface="Arial"/>
              </a:rPr>
              <a:t>de</a:t>
            </a:r>
            <a:r>
              <a:rPr sz="1600" spc="30" dirty="0">
                <a:latin typeface="Arial"/>
                <a:cs typeface="Arial"/>
              </a:rPr>
              <a:t> </a:t>
            </a:r>
            <a:r>
              <a:rPr sz="1600" dirty="0">
                <a:latin typeface="Arial"/>
                <a:cs typeface="Arial"/>
              </a:rPr>
              <a:t>fase</a:t>
            </a:r>
            <a:r>
              <a:rPr sz="1600" spc="40" dirty="0">
                <a:latin typeface="Arial"/>
                <a:cs typeface="Arial"/>
              </a:rPr>
              <a:t> </a:t>
            </a:r>
            <a:r>
              <a:rPr sz="1600" dirty="0">
                <a:latin typeface="Arial"/>
                <a:cs typeface="Arial"/>
              </a:rPr>
              <a:t>abierta</a:t>
            </a:r>
            <a:r>
              <a:rPr sz="1600" spc="35" dirty="0">
                <a:latin typeface="Arial"/>
                <a:cs typeface="Arial"/>
              </a:rPr>
              <a:t> </a:t>
            </a:r>
            <a:r>
              <a:rPr sz="1600" dirty="0">
                <a:latin typeface="Arial"/>
                <a:cs typeface="Arial"/>
              </a:rPr>
              <a:t>de</a:t>
            </a:r>
            <a:r>
              <a:rPr sz="1600" spc="35" dirty="0">
                <a:latin typeface="Arial"/>
                <a:cs typeface="Arial"/>
              </a:rPr>
              <a:t> </a:t>
            </a:r>
            <a:r>
              <a:rPr sz="1600" spc="-10" dirty="0">
                <a:latin typeface="Arial"/>
                <a:cs typeface="Arial"/>
              </a:rPr>
              <a:t>disyuntor </a:t>
            </a:r>
            <a:r>
              <a:rPr sz="1600" dirty="0">
                <a:latin typeface="Arial"/>
                <a:cs typeface="Arial"/>
              </a:rPr>
              <a:t>de</a:t>
            </a:r>
            <a:r>
              <a:rPr sz="1600" spc="85" dirty="0">
                <a:latin typeface="Arial"/>
                <a:cs typeface="Arial"/>
              </a:rPr>
              <a:t> </a:t>
            </a:r>
            <a:r>
              <a:rPr sz="1600" dirty="0">
                <a:latin typeface="Arial"/>
                <a:cs typeface="Arial"/>
              </a:rPr>
              <a:t>línea</a:t>
            </a:r>
            <a:r>
              <a:rPr sz="1600" spc="90" dirty="0">
                <a:latin typeface="Arial"/>
                <a:cs typeface="Arial"/>
              </a:rPr>
              <a:t> </a:t>
            </a:r>
            <a:r>
              <a:rPr sz="1600" dirty="0">
                <a:latin typeface="Arial"/>
                <a:cs typeface="Arial"/>
              </a:rPr>
              <a:t>radial,</a:t>
            </a:r>
            <a:r>
              <a:rPr sz="1600" spc="85" dirty="0">
                <a:latin typeface="Arial"/>
                <a:cs typeface="Arial"/>
              </a:rPr>
              <a:t> </a:t>
            </a:r>
            <a:r>
              <a:rPr sz="1600" dirty="0">
                <a:latin typeface="Arial"/>
                <a:cs typeface="Arial"/>
              </a:rPr>
              <a:t>con</a:t>
            </a:r>
            <a:r>
              <a:rPr sz="1600" spc="90" dirty="0">
                <a:latin typeface="Arial"/>
                <a:cs typeface="Arial"/>
              </a:rPr>
              <a:t> </a:t>
            </a:r>
            <a:r>
              <a:rPr sz="1600" dirty="0">
                <a:latin typeface="Arial"/>
                <a:cs typeface="Arial"/>
              </a:rPr>
              <a:t>todas</a:t>
            </a:r>
            <a:r>
              <a:rPr sz="1600" spc="95" dirty="0">
                <a:latin typeface="Arial"/>
                <a:cs typeface="Arial"/>
              </a:rPr>
              <a:t> </a:t>
            </a:r>
            <a:r>
              <a:rPr sz="1600" dirty="0">
                <a:latin typeface="Arial"/>
                <a:cs typeface="Arial"/>
              </a:rPr>
              <a:t>las</a:t>
            </a:r>
            <a:r>
              <a:rPr sz="1600" spc="90" dirty="0">
                <a:latin typeface="Arial"/>
                <a:cs typeface="Arial"/>
              </a:rPr>
              <a:t> </a:t>
            </a:r>
            <a:r>
              <a:rPr sz="1600" dirty="0">
                <a:latin typeface="Arial"/>
                <a:cs typeface="Arial"/>
              </a:rPr>
              <a:t>cargas</a:t>
            </a:r>
            <a:r>
              <a:rPr sz="1600" spc="90" dirty="0">
                <a:latin typeface="Arial"/>
                <a:cs typeface="Arial"/>
              </a:rPr>
              <a:t> </a:t>
            </a:r>
            <a:r>
              <a:rPr sz="1600" dirty="0">
                <a:latin typeface="Arial"/>
                <a:cs typeface="Arial"/>
              </a:rPr>
              <a:t>conectadas</a:t>
            </a:r>
            <a:r>
              <a:rPr sz="1600" spc="105" dirty="0">
                <a:latin typeface="Arial"/>
                <a:cs typeface="Arial"/>
              </a:rPr>
              <a:t> </a:t>
            </a:r>
            <a:r>
              <a:rPr sz="1600" dirty="0">
                <a:latin typeface="Arial"/>
                <a:cs typeface="Arial"/>
              </a:rPr>
              <a:t>en</a:t>
            </a:r>
            <a:r>
              <a:rPr sz="1600" spc="80" dirty="0">
                <a:latin typeface="Arial"/>
                <a:cs typeface="Arial"/>
              </a:rPr>
              <a:t> </a:t>
            </a:r>
            <a:r>
              <a:rPr sz="1600" dirty="0">
                <a:latin typeface="Arial"/>
                <a:cs typeface="Arial"/>
              </a:rPr>
              <a:t>triángulo</a:t>
            </a:r>
            <a:r>
              <a:rPr sz="1600" spc="85" dirty="0">
                <a:latin typeface="Arial"/>
                <a:cs typeface="Arial"/>
              </a:rPr>
              <a:t> </a:t>
            </a:r>
            <a:r>
              <a:rPr sz="1600" dirty="0">
                <a:latin typeface="Arial"/>
                <a:cs typeface="Arial"/>
              </a:rPr>
              <a:t>en</a:t>
            </a:r>
            <a:r>
              <a:rPr sz="1600" spc="85" dirty="0">
                <a:latin typeface="Arial"/>
                <a:cs typeface="Arial"/>
              </a:rPr>
              <a:t> </a:t>
            </a:r>
            <a:r>
              <a:rPr sz="1600" dirty="0">
                <a:latin typeface="Arial"/>
                <a:cs typeface="Arial"/>
              </a:rPr>
              <a:t>la</a:t>
            </a:r>
            <a:r>
              <a:rPr sz="1600" spc="80" dirty="0">
                <a:latin typeface="Arial"/>
                <a:cs typeface="Arial"/>
              </a:rPr>
              <a:t> </a:t>
            </a:r>
            <a:r>
              <a:rPr sz="1600" dirty="0">
                <a:latin typeface="Arial"/>
                <a:cs typeface="Arial"/>
              </a:rPr>
              <a:t>alta</a:t>
            </a:r>
            <a:r>
              <a:rPr sz="1600" spc="95" dirty="0">
                <a:latin typeface="Arial"/>
                <a:cs typeface="Arial"/>
              </a:rPr>
              <a:t> </a:t>
            </a:r>
            <a:r>
              <a:rPr sz="1600" spc="-10" dirty="0">
                <a:latin typeface="Arial"/>
                <a:cs typeface="Arial"/>
              </a:rPr>
              <a:t>tensión, </a:t>
            </a:r>
            <a:r>
              <a:rPr sz="1600" dirty="0">
                <a:latin typeface="Arial"/>
                <a:cs typeface="Arial"/>
              </a:rPr>
              <a:t>conforme</a:t>
            </a:r>
            <a:r>
              <a:rPr sz="1600" spc="-30" dirty="0">
                <a:latin typeface="Arial"/>
                <a:cs typeface="Arial"/>
              </a:rPr>
              <a:t> </a:t>
            </a:r>
            <a:r>
              <a:rPr sz="1600" dirty="0">
                <a:latin typeface="Arial"/>
                <a:cs typeface="Arial"/>
              </a:rPr>
              <a:t>la</a:t>
            </a:r>
            <a:r>
              <a:rPr sz="1600" spc="-65" dirty="0">
                <a:latin typeface="Arial"/>
                <a:cs typeface="Arial"/>
              </a:rPr>
              <a:t> </a:t>
            </a:r>
            <a:r>
              <a:rPr sz="1600" dirty="0">
                <a:latin typeface="Arial"/>
                <a:cs typeface="Arial"/>
              </a:rPr>
              <a:t>figura</a:t>
            </a:r>
            <a:r>
              <a:rPr sz="1600" spc="-40" dirty="0">
                <a:latin typeface="Arial"/>
                <a:cs typeface="Arial"/>
              </a:rPr>
              <a:t> </a:t>
            </a:r>
            <a:r>
              <a:rPr sz="1600" spc="-10" dirty="0">
                <a:latin typeface="Arial"/>
                <a:cs typeface="Arial"/>
              </a:rPr>
              <a:t>siguiente:</a:t>
            </a:r>
            <a:endParaRPr sz="1600">
              <a:latin typeface="Arial"/>
              <a:cs typeface="Arial"/>
            </a:endParaRPr>
          </a:p>
        </p:txBody>
      </p:sp>
      <p:pic>
        <p:nvPicPr>
          <p:cNvPr id="3" name="object 3"/>
          <p:cNvPicPr/>
          <p:nvPr/>
        </p:nvPicPr>
        <p:blipFill>
          <a:blip r:embed="rId2" cstate="print"/>
          <a:stretch>
            <a:fillRect/>
          </a:stretch>
        </p:blipFill>
        <p:spPr>
          <a:xfrm>
            <a:off x="2130462" y="2891404"/>
            <a:ext cx="1691598" cy="2260482"/>
          </a:xfrm>
          <a:prstGeom prst="rect">
            <a:avLst/>
          </a:prstGeom>
        </p:spPr>
      </p:pic>
      <p:pic>
        <p:nvPicPr>
          <p:cNvPr id="4" name="object 4"/>
          <p:cNvPicPr/>
          <p:nvPr/>
        </p:nvPicPr>
        <p:blipFill>
          <a:blip r:embed="rId3" cstate="print"/>
          <a:stretch>
            <a:fillRect/>
          </a:stretch>
        </p:blipFill>
        <p:spPr>
          <a:xfrm>
            <a:off x="4237287" y="2894541"/>
            <a:ext cx="3561929" cy="1721511"/>
          </a:xfrm>
          <a:prstGeom prst="rect">
            <a:avLst/>
          </a:prstGeom>
        </p:spPr>
      </p:pic>
      <p:sp>
        <p:nvSpPr>
          <p:cNvPr id="5" name="object 5"/>
          <p:cNvSpPr txBox="1"/>
          <p:nvPr/>
        </p:nvSpPr>
        <p:spPr>
          <a:xfrm>
            <a:off x="1381505" y="5398414"/>
            <a:ext cx="6954520" cy="513080"/>
          </a:xfrm>
          <a:prstGeom prst="rect">
            <a:avLst/>
          </a:prstGeom>
        </p:spPr>
        <p:txBody>
          <a:bodyPr vert="horz" wrap="square" lIns="0" tIns="12065" rIns="0" bIns="0" rtlCol="0">
            <a:spAutoFit/>
          </a:bodyPr>
          <a:lstStyle/>
          <a:p>
            <a:pPr algn="ctr">
              <a:lnSpc>
                <a:spcPct val="100000"/>
              </a:lnSpc>
              <a:spcBef>
                <a:spcPts val="95"/>
              </a:spcBef>
            </a:pPr>
            <a:r>
              <a:rPr sz="1600" b="1" dirty="0">
                <a:latin typeface="Arial"/>
                <a:cs typeface="Arial"/>
              </a:rPr>
              <a:t>En</a:t>
            </a:r>
            <a:r>
              <a:rPr sz="1600" b="1" spc="-65" dirty="0">
                <a:latin typeface="Arial"/>
                <a:cs typeface="Arial"/>
              </a:rPr>
              <a:t> </a:t>
            </a:r>
            <a:r>
              <a:rPr sz="1600" b="1" dirty="0">
                <a:latin typeface="Arial"/>
                <a:cs typeface="Arial"/>
              </a:rPr>
              <a:t>estas</a:t>
            </a:r>
            <a:r>
              <a:rPr sz="1600" b="1" spc="-45" dirty="0">
                <a:latin typeface="Arial"/>
                <a:cs typeface="Arial"/>
              </a:rPr>
              <a:t> </a:t>
            </a:r>
            <a:r>
              <a:rPr sz="1600" b="1" dirty="0">
                <a:latin typeface="Arial"/>
                <a:cs typeface="Arial"/>
              </a:rPr>
              <a:t>condiciones,</a:t>
            </a:r>
            <a:r>
              <a:rPr sz="1600" b="1" spc="-15" dirty="0">
                <a:latin typeface="Arial"/>
                <a:cs typeface="Arial"/>
              </a:rPr>
              <a:t> </a:t>
            </a:r>
            <a:r>
              <a:rPr sz="1600" b="1" dirty="0">
                <a:latin typeface="Arial"/>
                <a:cs typeface="Arial"/>
              </a:rPr>
              <a:t>no</a:t>
            </a:r>
            <a:r>
              <a:rPr sz="1600" b="1" spc="-50" dirty="0">
                <a:latin typeface="Arial"/>
                <a:cs typeface="Arial"/>
              </a:rPr>
              <a:t> </a:t>
            </a:r>
            <a:r>
              <a:rPr sz="1600" b="1" dirty="0">
                <a:latin typeface="Arial"/>
                <a:cs typeface="Arial"/>
              </a:rPr>
              <a:t>habrá</a:t>
            </a:r>
            <a:r>
              <a:rPr sz="1600" b="1" spc="-40" dirty="0">
                <a:latin typeface="Arial"/>
                <a:cs typeface="Arial"/>
              </a:rPr>
              <a:t> </a:t>
            </a:r>
            <a:r>
              <a:rPr sz="1600" b="1" dirty="0">
                <a:latin typeface="Arial"/>
                <a:cs typeface="Arial"/>
              </a:rPr>
              <a:t>corriente</a:t>
            </a:r>
            <a:r>
              <a:rPr sz="1600" b="1" spc="-35" dirty="0">
                <a:latin typeface="Arial"/>
                <a:cs typeface="Arial"/>
              </a:rPr>
              <a:t> </a:t>
            </a:r>
            <a:r>
              <a:rPr sz="1600" b="1" dirty="0">
                <a:latin typeface="Arial"/>
                <a:cs typeface="Arial"/>
              </a:rPr>
              <a:t>de</a:t>
            </a:r>
            <a:r>
              <a:rPr sz="1600" b="1" spc="-45" dirty="0">
                <a:latin typeface="Arial"/>
                <a:cs typeface="Arial"/>
              </a:rPr>
              <a:t> </a:t>
            </a:r>
            <a:r>
              <a:rPr sz="1600" b="1" dirty="0">
                <a:latin typeface="Arial"/>
                <a:cs typeface="Arial"/>
              </a:rPr>
              <a:t>secuencia</a:t>
            </a:r>
            <a:r>
              <a:rPr sz="1600" b="1" spc="-40" dirty="0">
                <a:latin typeface="Arial"/>
                <a:cs typeface="Arial"/>
              </a:rPr>
              <a:t> </a:t>
            </a:r>
            <a:r>
              <a:rPr sz="1600" b="1" dirty="0">
                <a:latin typeface="Arial"/>
                <a:cs typeface="Arial"/>
              </a:rPr>
              <a:t>cero.</a:t>
            </a:r>
            <a:r>
              <a:rPr sz="1600" b="1" spc="-40" dirty="0">
                <a:latin typeface="Arial"/>
                <a:cs typeface="Arial"/>
              </a:rPr>
              <a:t> </a:t>
            </a:r>
            <a:r>
              <a:rPr sz="1600" b="1" spc="-10" dirty="0">
                <a:latin typeface="Arial"/>
                <a:cs typeface="Arial"/>
              </a:rPr>
              <a:t>Solamente</a:t>
            </a:r>
            <a:endParaRPr sz="1600">
              <a:latin typeface="Arial"/>
              <a:cs typeface="Arial"/>
            </a:endParaRPr>
          </a:p>
          <a:p>
            <a:pPr marL="3810" algn="ctr">
              <a:lnSpc>
                <a:spcPct val="100000"/>
              </a:lnSpc>
            </a:pPr>
            <a:r>
              <a:rPr sz="1600" b="1" dirty="0">
                <a:latin typeface="Arial"/>
                <a:cs typeface="Arial"/>
              </a:rPr>
              <a:t>habrá</a:t>
            </a:r>
            <a:r>
              <a:rPr sz="1600" b="1" spc="-50" dirty="0">
                <a:latin typeface="Arial"/>
                <a:cs typeface="Arial"/>
              </a:rPr>
              <a:t> </a:t>
            </a:r>
            <a:r>
              <a:rPr sz="1600" b="1" dirty="0">
                <a:latin typeface="Arial"/>
                <a:cs typeface="Arial"/>
              </a:rPr>
              <a:t>de</a:t>
            </a:r>
            <a:r>
              <a:rPr sz="1600" b="1" spc="-55" dirty="0">
                <a:latin typeface="Arial"/>
                <a:cs typeface="Arial"/>
              </a:rPr>
              <a:t> </a:t>
            </a:r>
            <a:r>
              <a:rPr sz="1600" b="1" dirty="0">
                <a:latin typeface="Arial"/>
                <a:cs typeface="Arial"/>
              </a:rPr>
              <a:t>secuencia</a:t>
            </a:r>
            <a:r>
              <a:rPr sz="1600" b="1" spc="-45" dirty="0">
                <a:latin typeface="Arial"/>
                <a:cs typeface="Arial"/>
              </a:rPr>
              <a:t> </a:t>
            </a:r>
            <a:r>
              <a:rPr sz="1600" b="1" spc="-10" dirty="0">
                <a:latin typeface="Arial"/>
                <a:cs typeface="Arial"/>
              </a:rPr>
              <a:t>negativa.</a:t>
            </a:r>
            <a:endParaRPr sz="16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1440" y="4021962"/>
            <a:ext cx="7349490" cy="1205230"/>
          </a:xfrm>
          <a:prstGeom prst="rect">
            <a:avLst/>
          </a:prstGeom>
        </p:spPr>
        <p:txBody>
          <a:bodyPr vert="horz" wrap="square" lIns="0" tIns="40005" rIns="0" bIns="0" rtlCol="0">
            <a:spAutoFit/>
          </a:bodyPr>
          <a:lstStyle/>
          <a:p>
            <a:pPr marL="12700" marR="5080" algn="just">
              <a:lnSpc>
                <a:spcPct val="105000"/>
              </a:lnSpc>
              <a:spcBef>
                <a:spcPts val="315"/>
              </a:spcBef>
            </a:pPr>
            <a:r>
              <a:rPr sz="1800" dirty="0">
                <a:latin typeface="Arial"/>
                <a:cs typeface="Arial"/>
              </a:rPr>
              <a:t>Para</a:t>
            </a:r>
            <a:r>
              <a:rPr sz="1800" spc="85" dirty="0">
                <a:latin typeface="Arial"/>
                <a:cs typeface="Arial"/>
              </a:rPr>
              <a:t>  </a:t>
            </a:r>
            <a:r>
              <a:rPr sz="1800" dirty="0">
                <a:latin typeface="Arial"/>
                <a:cs typeface="Arial"/>
              </a:rPr>
              <a:t>casos</a:t>
            </a:r>
            <a:r>
              <a:rPr sz="1800" spc="90" dirty="0">
                <a:latin typeface="Arial"/>
                <a:cs typeface="Arial"/>
              </a:rPr>
              <a:t>  </a:t>
            </a:r>
            <a:r>
              <a:rPr sz="1800" dirty="0">
                <a:latin typeface="Arial"/>
                <a:cs typeface="Arial"/>
              </a:rPr>
              <a:t>prácticos</a:t>
            </a:r>
            <a:r>
              <a:rPr sz="1800" spc="90" dirty="0">
                <a:latin typeface="Arial"/>
                <a:cs typeface="Arial"/>
              </a:rPr>
              <a:t>  </a:t>
            </a:r>
            <a:r>
              <a:rPr sz="1800" dirty="0">
                <a:latin typeface="Arial"/>
                <a:cs typeface="Arial"/>
              </a:rPr>
              <a:t>en</a:t>
            </a:r>
            <a:r>
              <a:rPr sz="1800" spc="85" dirty="0">
                <a:latin typeface="Arial"/>
                <a:cs typeface="Arial"/>
              </a:rPr>
              <a:t>  </a:t>
            </a:r>
            <a:r>
              <a:rPr sz="1800" dirty="0">
                <a:latin typeface="Arial"/>
                <a:cs typeface="Arial"/>
              </a:rPr>
              <a:t>sistemas</a:t>
            </a:r>
            <a:r>
              <a:rPr sz="1800" spc="90" dirty="0">
                <a:latin typeface="Arial"/>
                <a:cs typeface="Arial"/>
              </a:rPr>
              <a:t>  </a:t>
            </a:r>
            <a:r>
              <a:rPr sz="1800" dirty="0">
                <a:latin typeface="Arial"/>
                <a:cs typeface="Arial"/>
              </a:rPr>
              <a:t>de</a:t>
            </a:r>
            <a:r>
              <a:rPr sz="1800" spc="85" dirty="0">
                <a:latin typeface="Arial"/>
                <a:cs typeface="Arial"/>
              </a:rPr>
              <a:t>  </a:t>
            </a:r>
            <a:r>
              <a:rPr sz="1800" dirty="0">
                <a:latin typeface="Arial"/>
                <a:cs typeface="Arial"/>
              </a:rPr>
              <a:t>alta</a:t>
            </a:r>
            <a:r>
              <a:rPr sz="1800" spc="85" dirty="0">
                <a:latin typeface="Arial"/>
                <a:cs typeface="Arial"/>
              </a:rPr>
              <a:t>  </a:t>
            </a:r>
            <a:r>
              <a:rPr sz="1800" dirty="0">
                <a:latin typeface="Arial"/>
                <a:cs typeface="Arial"/>
              </a:rPr>
              <a:t>tensión,</a:t>
            </a:r>
            <a:r>
              <a:rPr sz="1800" spc="85" dirty="0">
                <a:latin typeface="Arial"/>
                <a:cs typeface="Arial"/>
              </a:rPr>
              <a:t>  </a:t>
            </a:r>
            <a:r>
              <a:rPr sz="1800" dirty="0">
                <a:latin typeface="Arial"/>
                <a:cs typeface="Arial"/>
              </a:rPr>
              <a:t>siempre</a:t>
            </a:r>
            <a:r>
              <a:rPr sz="1800" spc="85" dirty="0">
                <a:latin typeface="Arial"/>
                <a:cs typeface="Arial"/>
              </a:rPr>
              <a:t>  </a:t>
            </a:r>
            <a:r>
              <a:rPr sz="1800" spc="-10" dirty="0">
                <a:latin typeface="Arial"/>
                <a:cs typeface="Arial"/>
              </a:rPr>
              <a:t>habrá </a:t>
            </a:r>
            <a:r>
              <a:rPr sz="1800" dirty="0">
                <a:latin typeface="Arial"/>
                <a:cs typeface="Arial"/>
              </a:rPr>
              <a:t>fuentes</a:t>
            </a:r>
            <a:r>
              <a:rPr sz="1800" spc="610" dirty="0">
                <a:latin typeface="Arial"/>
                <a:cs typeface="Arial"/>
              </a:rPr>
              <a:t> </a:t>
            </a:r>
            <a:r>
              <a:rPr sz="1800" dirty="0">
                <a:latin typeface="Arial"/>
                <a:cs typeface="Arial"/>
              </a:rPr>
              <a:t>de</a:t>
            </a:r>
            <a:r>
              <a:rPr sz="1800" spc="605" dirty="0">
                <a:latin typeface="Arial"/>
                <a:cs typeface="Arial"/>
              </a:rPr>
              <a:t> </a:t>
            </a:r>
            <a:r>
              <a:rPr sz="1800" dirty="0">
                <a:latin typeface="Arial"/>
                <a:cs typeface="Arial"/>
              </a:rPr>
              <a:t>secuencia</a:t>
            </a:r>
            <a:r>
              <a:rPr sz="1800" spc="615" dirty="0">
                <a:latin typeface="Arial"/>
                <a:cs typeface="Arial"/>
              </a:rPr>
              <a:t> </a:t>
            </a:r>
            <a:r>
              <a:rPr sz="1800" dirty="0">
                <a:latin typeface="Arial"/>
                <a:cs typeface="Arial"/>
              </a:rPr>
              <a:t>cero,</a:t>
            </a:r>
            <a:r>
              <a:rPr sz="1800" spc="625" dirty="0">
                <a:latin typeface="Arial"/>
                <a:cs typeface="Arial"/>
              </a:rPr>
              <a:t> </a:t>
            </a:r>
            <a:r>
              <a:rPr sz="1800" dirty="0">
                <a:latin typeface="Arial"/>
                <a:cs typeface="Arial"/>
              </a:rPr>
              <a:t>de</a:t>
            </a:r>
            <a:r>
              <a:rPr sz="1800" spc="610" dirty="0">
                <a:latin typeface="Arial"/>
                <a:cs typeface="Arial"/>
              </a:rPr>
              <a:t> </a:t>
            </a:r>
            <a:r>
              <a:rPr sz="1800" dirty="0">
                <a:latin typeface="Arial"/>
                <a:cs typeface="Arial"/>
              </a:rPr>
              <a:t>modo</a:t>
            </a:r>
            <a:r>
              <a:rPr sz="1800" spc="610" dirty="0">
                <a:latin typeface="Arial"/>
                <a:cs typeface="Arial"/>
              </a:rPr>
              <a:t> </a:t>
            </a:r>
            <a:r>
              <a:rPr sz="1800" dirty="0">
                <a:latin typeface="Arial"/>
                <a:cs typeface="Arial"/>
              </a:rPr>
              <a:t>que</a:t>
            </a:r>
            <a:r>
              <a:rPr sz="1800" spc="610" dirty="0">
                <a:latin typeface="Arial"/>
                <a:cs typeface="Arial"/>
              </a:rPr>
              <a:t> </a:t>
            </a:r>
            <a:r>
              <a:rPr sz="1800" dirty="0">
                <a:latin typeface="Arial"/>
                <a:cs typeface="Arial"/>
              </a:rPr>
              <a:t>una</a:t>
            </a:r>
            <a:r>
              <a:rPr sz="1800" spc="605" dirty="0">
                <a:latin typeface="Arial"/>
                <a:cs typeface="Arial"/>
              </a:rPr>
              <a:t> </a:t>
            </a:r>
            <a:r>
              <a:rPr sz="1800" dirty="0">
                <a:latin typeface="Arial"/>
                <a:cs typeface="Arial"/>
              </a:rPr>
              <a:t>fase</a:t>
            </a:r>
            <a:r>
              <a:rPr sz="1800" spc="610" dirty="0">
                <a:latin typeface="Arial"/>
                <a:cs typeface="Arial"/>
              </a:rPr>
              <a:t> </a:t>
            </a:r>
            <a:r>
              <a:rPr sz="1800" dirty="0">
                <a:latin typeface="Arial"/>
                <a:cs typeface="Arial"/>
              </a:rPr>
              <a:t>abierta</a:t>
            </a:r>
            <a:r>
              <a:rPr sz="1800" spc="610" dirty="0">
                <a:latin typeface="Arial"/>
                <a:cs typeface="Arial"/>
              </a:rPr>
              <a:t> </a:t>
            </a:r>
            <a:r>
              <a:rPr sz="1800" spc="-10" dirty="0">
                <a:latin typeface="Arial"/>
                <a:cs typeface="Arial"/>
              </a:rPr>
              <a:t>estará </a:t>
            </a:r>
            <a:r>
              <a:rPr sz="1800" dirty="0">
                <a:latin typeface="Arial"/>
                <a:cs typeface="Arial"/>
              </a:rPr>
              <a:t>asociada</a:t>
            </a:r>
            <a:r>
              <a:rPr sz="1800" spc="275" dirty="0">
                <a:latin typeface="Arial"/>
                <a:cs typeface="Arial"/>
              </a:rPr>
              <a:t> </a:t>
            </a:r>
            <a:r>
              <a:rPr sz="1800" dirty="0">
                <a:latin typeface="Arial"/>
                <a:cs typeface="Arial"/>
              </a:rPr>
              <a:t>a</a:t>
            </a:r>
            <a:r>
              <a:rPr sz="1800" spc="275" dirty="0">
                <a:latin typeface="Arial"/>
                <a:cs typeface="Arial"/>
              </a:rPr>
              <a:t> </a:t>
            </a:r>
            <a:r>
              <a:rPr sz="1800" dirty="0">
                <a:latin typeface="Arial"/>
                <a:cs typeface="Arial"/>
              </a:rPr>
              <a:t>las</a:t>
            </a:r>
            <a:r>
              <a:rPr sz="1800" spc="280" dirty="0">
                <a:latin typeface="Arial"/>
                <a:cs typeface="Arial"/>
              </a:rPr>
              <a:t> </a:t>
            </a:r>
            <a:r>
              <a:rPr sz="1800" dirty="0">
                <a:latin typeface="Arial"/>
                <a:cs typeface="Arial"/>
              </a:rPr>
              <a:t>apariciones</a:t>
            </a:r>
            <a:r>
              <a:rPr sz="1800" spc="285" dirty="0">
                <a:latin typeface="Arial"/>
                <a:cs typeface="Arial"/>
              </a:rPr>
              <a:t> </a:t>
            </a:r>
            <a:r>
              <a:rPr sz="1800" dirty="0">
                <a:latin typeface="Arial"/>
                <a:cs typeface="Arial"/>
              </a:rPr>
              <a:t>de</a:t>
            </a:r>
            <a:r>
              <a:rPr sz="1800" spc="275" dirty="0">
                <a:latin typeface="Arial"/>
                <a:cs typeface="Arial"/>
              </a:rPr>
              <a:t> </a:t>
            </a:r>
            <a:r>
              <a:rPr sz="1800" dirty="0">
                <a:latin typeface="Arial"/>
                <a:cs typeface="Arial"/>
              </a:rPr>
              <a:t>las</a:t>
            </a:r>
            <a:r>
              <a:rPr sz="1800" spc="280" dirty="0">
                <a:latin typeface="Arial"/>
                <a:cs typeface="Arial"/>
              </a:rPr>
              <a:t> </a:t>
            </a:r>
            <a:r>
              <a:rPr sz="1800" dirty="0">
                <a:latin typeface="Arial"/>
                <a:cs typeface="Arial"/>
              </a:rPr>
              <a:t>corrientes</a:t>
            </a:r>
            <a:r>
              <a:rPr sz="1800" spc="290" dirty="0">
                <a:latin typeface="Arial"/>
                <a:cs typeface="Arial"/>
              </a:rPr>
              <a:t> </a:t>
            </a:r>
            <a:r>
              <a:rPr sz="1800" dirty="0">
                <a:latin typeface="Arial"/>
                <a:cs typeface="Arial"/>
              </a:rPr>
              <a:t>de</a:t>
            </a:r>
            <a:r>
              <a:rPr sz="1800" spc="275" dirty="0">
                <a:latin typeface="Arial"/>
                <a:cs typeface="Arial"/>
              </a:rPr>
              <a:t> </a:t>
            </a:r>
            <a:r>
              <a:rPr sz="1800" dirty="0">
                <a:latin typeface="Arial"/>
                <a:cs typeface="Arial"/>
              </a:rPr>
              <a:t>secuencia</a:t>
            </a:r>
            <a:r>
              <a:rPr sz="1800" spc="275" dirty="0">
                <a:latin typeface="Arial"/>
                <a:cs typeface="Arial"/>
              </a:rPr>
              <a:t> </a:t>
            </a:r>
            <a:r>
              <a:rPr sz="1800" dirty="0">
                <a:latin typeface="Arial"/>
                <a:cs typeface="Arial"/>
              </a:rPr>
              <a:t>negativa</a:t>
            </a:r>
            <a:r>
              <a:rPr sz="1800" spc="305" dirty="0">
                <a:latin typeface="Arial"/>
                <a:cs typeface="Arial"/>
              </a:rPr>
              <a:t> </a:t>
            </a:r>
            <a:r>
              <a:rPr sz="1800" spc="-50" dirty="0">
                <a:latin typeface="Arial"/>
                <a:cs typeface="Arial"/>
              </a:rPr>
              <a:t>y </a:t>
            </a:r>
            <a:r>
              <a:rPr sz="1800" spc="-10" dirty="0">
                <a:latin typeface="Arial"/>
                <a:cs typeface="Arial"/>
              </a:rPr>
              <a:t>cero.</a:t>
            </a:r>
            <a:endParaRPr sz="1800">
              <a:latin typeface="Arial"/>
              <a:cs typeface="Arial"/>
            </a:endParaRPr>
          </a:p>
        </p:txBody>
      </p:sp>
      <p:pic>
        <p:nvPicPr>
          <p:cNvPr id="3" name="object 3"/>
          <p:cNvPicPr/>
          <p:nvPr/>
        </p:nvPicPr>
        <p:blipFill>
          <a:blip r:embed="rId2" cstate="print"/>
          <a:stretch>
            <a:fillRect/>
          </a:stretch>
        </p:blipFill>
        <p:spPr>
          <a:xfrm>
            <a:off x="2141656" y="1676049"/>
            <a:ext cx="4462351" cy="223881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045335"/>
            <a:ext cx="1525270" cy="239395"/>
          </a:xfrm>
          <a:prstGeom prst="rect">
            <a:avLst/>
          </a:prstGeom>
        </p:spPr>
        <p:txBody>
          <a:bodyPr vert="horz" wrap="square" lIns="0" tIns="13335" rIns="0" bIns="0" rtlCol="0">
            <a:spAutoFit/>
          </a:bodyPr>
          <a:lstStyle/>
          <a:p>
            <a:pPr marL="12700">
              <a:lnSpc>
                <a:spcPct val="100000"/>
              </a:lnSpc>
              <a:spcBef>
                <a:spcPts val="105"/>
              </a:spcBef>
            </a:pPr>
            <a:r>
              <a:rPr sz="1400" b="1" dirty="0">
                <a:latin typeface="Arial"/>
                <a:cs typeface="Arial"/>
              </a:rPr>
              <a:t>Oscilograma</a:t>
            </a:r>
            <a:r>
              <a:rPr sz="1400" b="1" spc="-80" dirty="0">
                <a:latin typeface="Arial"/>
                <a:cs typeface="Arial"/>
              </a:rPr>
              <a:t> </a:t>
            </a:r>
            <a:r>
              <a:rPr sz="1400" b="1" spc="-20" dirty="0">
                <a:latin typeface="Arial"/>
                <a:cs typeface="Arial"/>
              </a:rPr>
              <a:t>Real</a:t>
            </a:r>
            <a:endParaRPr sz="1400">
              <a:latin typeface="Arial"/>
              <a:cs typeface="Arial"/>
            </a:endParaRPr>
          </a:p>
        </p:txBody>
      </p:sp>
      <p:sp>
        <p:nvSpPr>
          <p:cNvPr id="3" name="object 3"/>
          <p:cNvSpPr txBox="1"/>
          <p:nvPr/>
        </p:nvSpPr>
        <p:spPr>
          <a:xfrm>
            <a:off x="1105916" y="5247894"/>
            <a:ext cx="7348220" cy="659130"/>
          </a:xfrm>
          <a:prstGeom prst="rect">
            <a:avLst/>
          </a:prstGeom>
        </p:spPr>
        <p:txBody>
          <a:bodyPr vert="horz" wrap="square" lIns="0" tIns="60960" rIns="0" bIns="0" rtlCol="0">
            <a:spAutoFit/>
          </a:bodyPr>
          <a:lstStyle/>
          <a:p>
            <a:pPr marL="12700" marR="5080" algn="just">
              <a:lnSpc>
                <a:spcPct val="80000"/>
              </a:lnSpc>
              <a:spcBef>
                <a:spcPts val="480"/>
              </a:spcBef>
            </a:pPr>
            <a:r>
              <a:rPr sz="1600" dirty="0">
                <a:latin typeface="Arial"/>
                <a:cs typeface="Arial"/>
              </a:rPr>
              <a:t>Una</a:t>
            </a:r>
            <a:r>
              <a:rPr sz="1600" spc="-15" dirty="0">
                <a:latin typeface="Arial"/>
                <a:cs typeface="Arial"/>
              </a:rPr>
              <a:t> </a:t>
            </a:r>
            <a:r>
              <a:rPr sz="1600" dirty="0">
                <a:latin typeface="Arial"/>
                <a:cs typeface="Arial"/>
              </a:rPr>
              <a:t>característica</a:t>
            </a:r>
            <a:r>
              <a:rPr sz="1600" spc="-10" dirty="0">
                <a:latin typeface="Arial"/>
                <a:cs typeface="Arial"/>
              </a:rPr>
              <a:t> </a:t>
            </a:r>
            <a:r>
              <a:rPr sz="1600" dirty="0">
                <a:latin typeface="Arial"/>
                <a:cs typeface="Arial"/>
              </a:rPr>
              <a:t>típica</a:t>
            </a:r>
            <a:r>
              <a:rPr sz="1600" spc="-10"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la</a:t>
            </a:r>
            <a:r>
              <a:rPr sz="1600" spc="-15" dirty="0">
                <a:latin typeface="Arial"/>
                <a:cs typeface="Arial"/>
              </a:rPr>
              <a:t> </a:t>
            </a:r>
            <a:r>
              <a:rPr sz="1600" dirty="0">
                <a:latin typeface="Arial"/>
                <a:cs typeface="Arial"/>
              </a:rPr>
              <a:t>oscilación</a:t>
            </a:r>
            <a:r>
              <a:rPr sz="1600" spc="-15" dirty="0">
                <a:latin typeface="Arial"/>
                <a:cs typeface="Arial"/>
              </a:rPr>
              <a:t> </a:t>
            </a:r>
            <a:r>
              <a:rPr sz="1600" dirty="0">
                <a:latin typeface="Arial"/>
                <a:cs typeface="Arial"/>
              </a:rPr>
              <a:t>de</a:t>
            </a:r>
            <a:r>
              <a:rPr sz="1600" spc="-15" dirty="0">
                <a:latin typeface="Arial"/>
                <a:cs typeface="Arial"/>
              </a:rPr>
              <a:t> </a:t>
            </a:r>
            <a:r>
              <a:rPr sz="1600" dirty="0">
                <a:latin typeface="Arial"/>
                <a:cs typeface="Arial"/>
              </a:rPr>
              <a:t>potencia</a:t>
            </a:r>
            <a:r>
              <a:rPr sz="1600" spc="-15" dirty="0">
                <a:latin typeface="Arial"/>
                <a:cs typeface="Arial"/>
              </a:rPr>
              <a:t> </a:t>
            </a:r>
            <a:r>
              <a:rPr sz="1600" dirty="0">
                <a:latin typeface="Arial"/>
                <a:cs typeface="Arial"/>
              </a:rPr>
              <a:t>es</a:t>
            </a:r>
            <a:r>
              <a:rPr sz="1600" spc="-10" dirty="0">
                <a:latin typeface="Arial"/>
                <a:cs typeface="Arial"/>
              </a:rPr>
              <a:t> </a:t>
            </a:r>
            <a:r>
              <a:rPr sz="1600" dirty="0">
                <a:latin typeface="Arial"/>
                <a:cs typeface="Arial"/>
              </a:rPr>
              <a:t>que</a:t>
            </a:r>
            <a:r>
              <a:rPr sz="1600" spc="-20" dirty="0">
                <a:latin typeface="Arial"/>
                <a:cs typeface="Arial"/>
              </a:rPr>
              <a:t> </a:t>
            </a:r>
            <a:r>
              <a:rPr sz="1600" dirty="0">
                <a:latin typeface="Arial"/>
                <a:cs typeface="Arial"/>
              </a:rPr>
              <a:t>las</a:t>
            </a:r>
            <a:r>
              <a:rPr sz="1600" spc="-10" dirty="0">
                <a:latin typeface="Arial"/>
                <a:cs typeface="Arial"/>
              </a:rPr>
              <a:t> </a:t>
            </a:r>
            <a:r>
              <a:rPr sz="1600" dirty="0">
                <a:latin typeface="Arial"/>
                <a:cs typeface="Arial"/>
              </a:rPr>
              <a:t>tres</a:t>
            </a:r>
            <a:r>
              <a:rPr sz="1600" spc="-5" dirty="0">
                <a:latin typeface="Arial"/>
                <a:cs typeface="Arial"/>
              </a:rPr>
              <a:t> </a:t>
            </a:r>
            <a:r>
              <a:rPr sz="1600" dirty="0">
                <a:latin typeface="Arial"/>
                <a:cs typeface="Arial"/>
              </a:rPr>
              <a:t>fases</a:t>
            </a:r>
            <a:r>
              <a:rPr sz="1600" spc="-10" dirty="0">
                <a:latin typeface="Arial"/>
                <a:cs typeface="Arial"/>
              </a:rPr>
              <a:t> varían </a:t>
            </a:r>
            <a:r>
              <a:rPr sz="1600" dirty="0">
                <a:latin typeface="Arial"/>
                <a:cs typeface="Arial"/>
              </a:rPr>
              <a:t>simultáneamente</a:t>
            </a:r>
            <a:r>
              <a:rPr sz="1600" spc="10" dirty="0">
                <a:latin typeface="Arial"/>
                <a:cs typeface="Arial"/>
              </a:rPr>
              <a:t> </a:t>
            </a:r>
            <a:r>
              <a:rPr sz="1600" dirty="0">
                <a:latin typeface="Arial"/>
                <a:cs typeface="Arial"/>
              </a:rPr>
              <a:t>siguiendo una</a:t>
            </a:r>
            <a:r>
              <a:rPr sz="1600" spc="-5" dirty="0">
                <a:latin typeface="Arial"/>
                <a:cs typeface="Arial"/>
              </a:rPr>
              <a:t> </a:t>
            </a:r>
            <a:r>
              <a:rPr sz="1600" dirty="0">
                <a:latin typeface="Arial"/>
                <a:cs typeface="Arial"/>
              </a:rPr>
              <a:t>envoltura.</a:t>
            </a:r>
            <a:r>
              <a:rPr sz="1600" spc="-10" dirty="0">
                <a:latin typeface="Arial"/>
                <a:cs typeface="Arial"/>
              </a:rPr>
              <a:t> </a:t>
            </a:r>
            <a:r>
              <a:rPr sz="1600" dirty="0">
                <a:latin typeface="Arial"/>
                <a:cs typeface="Arial"/>
              </a:rPr>
              <a:t>Esto</a:t>
            </a:r>
            <a:r>
              <a:rPr sz="1600" spc="10" dirty="0">
                <a:latin typeface="Arial"/>
                <a:cs typeface="Arial"/>
              </a:rPr>
              <a:t> </a:t>
            </a:r>
            <a:r>
              <a:rPr sz="1600" dirty="0">
                <a:latin typeface="Arial"/>
                <a:cs typeface="Arial"/>
              </a:rPr>
              <a:t>puede</a:t>
            </a:r>
            <a:r>
              <a:rPr sz="1600" spc="-5" dirty="0">
                <a:latin typeface="Arial"/>
                <a:cs typeface="Arial"/>
              </a:rPr>
              <a:t> </a:t>
            </a:r>
            <a:r>
              <a:rPr sz="1600" dirty="0">
                <a:latin typeface="Arial"/>
                <a:cs typeface="Arial"/>
              </a:rPr>
              <a:t>ser observado</a:t>
            </a:r>
            <a:r>
              <a:rPr sz="1600" spc="5" dirty="0">
                <a:latin typeface="Arial"/>
                <a:cs typeface="Arial"/>
              </a:rPr>
              <a:t> </a:t>
            </a:r>
            <a:r>
              <a:rPr sz="1600" dirty="0">
                <a:latin typeface="Arial"/>
                <a:cs typeface="Arial"/>
              </a:rPr>
              <a:t>con</a:t>
            </a:r>
            <a:r>
              <a:rPr sz="1600" spc="-5" dirty="0">
                <a:latin typeface="Arial"/>
                <a:cs typeface="Arial"/>
              </a:rPr>
              <a:t> </a:t>
            </a:r>
            <a:r>
              <a:rPr sz="1600" spc="-10" dirty="0">
                <a:latin typeface="Arial"/>
                <a:cs typeface="Arial"/>
              </a:rPr>
              <a:t>mayor </a:t>
            </a:r>
            <a:r>
              <a:rPr sz="1600" dirty="0">
                <a:latin typeface="Arial"/>
                <a:cs typeface="Arial"/>
              </a:rPr>
              <a:t>claridad</a:t>
            </a:r>
            <a:r>
              <a:rPr sz="1600" spc="-35" dirty="0">
                <a:latin typeface="Arial"/>
                <a:cs typeface="Arial"/>
              </a:rPr>
              <a:t> </a:t>
            </a:r>
            <a:r>
              <a:rPr sz="1600" dirty="0">
                <a:latin typeface="Arial"/>
                <a:cs typeface="Arial"/>
              </a:rPr>
              <a:t>en</a:t>
            </a:r>
            <a:r>
              <a:rPr sz="1600" spc="-20" dirty="0">
                <a:latin typeface="Arial"/>
                <a:cs typeface="Arial"/>
              </a:rPr>
              <a:t> </a:t>
            </a:r>
            <a:r>
              <a:rPr sz="1600" dirty="0">
                <a:latin typeface="Arial"/>
                <a:cs typeface="Arial"/>
              </a:rPr>
              <a:t>el</a:t>
            </a:r>
            <a:r>
              <a:rPr sz="1600" spc="-40" dirty="0">
                <a:latin typeface="Arial"/>
                <a:cs typeface="Arial"/>
              </a:rPr>
              <a:t> </a:t>
            </a:r>
            <a:r>
              <a:rPr sz="1600" spc="-10" dirty="0">
                <a:latin typeface="Arial"/>
                <a:cs typeface="Arial"/>
              </a:rPr>
              <a:t>oscilograma</a:t>
            </a:r>
            <a:r>
              <a:rPr sz="1600" spc="-35" dirty="0">
                <a:latin typeface="Arial"/>
                <a:cs typeface="Arial"/>
              </a:rPr>
              <a:t> </a:t>
            </a:r>
            <a:r>
              <a:rPr sz="1600" spc="-10" dirty="0">
                <a:latin typeface="Arial"/>
                <a:cs typeface="Arial"/>
              </a:rPr>
              <a:t>siguiente.</a:t>
            </a:r>
            <a:endParaRPr sz="1600">
              <a:latin typeface="Arial"/>
              <a:cs typeface="Arial"/>
            </a:endParaRPr>
          </a:p>
        </p:txBody>
      </p:sp>
      <p:grpSp>
        <p:nvGrpSpPr>
          <p:cNvPr id="4" name="object 4"/>
          <p:cNvGrpSpPr/>
          <p:nvPr/>
        </p:nvGrpSpPr>
        <p:grpSpPr>
          <a:xfrm>
            <a:off x="554736" y="1125537"/>
            <a:ext cx="7978140" cy="822325"/>
            <a:chOff x="554736" y="1125537"/>
            <a:chExt cx="7978140" cy="822325"/>
          </a:xfrm>
        </p:grpSpPr>
        <p:sp>
          <p:nvSpPr>
            <p:cNvPr id="5" name="object 5"/>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6" name="object 6"/>
            <p:cNvPicPr/>
            <p:nvPr/>
          </p:nvPicPr>
          <p:blipFill>
            <a:blip r:embed="rId2" cstate="print"/>
            <a:stretch>
              <a:fillRect/>
            </a:stretch>
          </p:blipFill>
          <p:spPr>
            <a:xfrm>
              <a:off x="554736" y="1158240"/>
              <a:ext cx="5618988" cy="789431"/>
            </a:xfrm>
            <a:prstGeom prst="rect">
              <a:avLst/>
            </a:prstGeom>
          </p:spPr>
        </p:pic>
      </p:grpSp>
      <p:sp>
        <p:nvSpPr>
          <p:cNvPr id="7" name="object 7"/>
          <p:cNvSpPr txBox="1">
            <a:spLocks noGrp="1"/>
          </p:cNvSpPr>
          <p:nvPr>
            <p:ph type="title"/>
          </p:nvPr>
        </p:nvSpPr>
        <p:spPr>
          <a:prstGeom prst="rect">
            <a:avLst/>
          </a:prstGeom>
        </p:spPr>
        <p:txBody>
          <a:bodyPr vert="horz" wrap="square" lIns="0" tIns="136525" rIns="0" bIns="0" rtlCol="0">
            <a:spAutoFit/>
          </a:bodyPr>
          <a:lstStyle/>
          <a:p>
            <a:pPr marL="164465">
              <a:lnSpc>
                <a:spcPct val="100000"/>
              </a:lnSpc>
              <a:spcBef>
                <a:spcPts val="1075"/>
              </a:spcBef>
            </a:pPr>
            <a:r>
              <a:rPr dirty="0"/>
              <a:t>4.</a:t>
            </a:r>
            <a:r>
              <a:rPr spc="-90" dirty="0"/>
              <a:t> </a:t>
            </a:r>
            <a:r>
              <a:rPr dirty="0"/>
              <a:t>OSCILACIÓN</a:t>
            </a:r>
            <a:r>
              <a:rPr spc="-50" dirty="0"/>
              <a:t> </a:t>
            </a:r>
            <a:r>
              <a:rPr dirty="0"/>
              <a:t>DE</a:t>
            </a:r>
            <a:r>
              <a:rPr spc="-90" dirty="0"/>
              <a:t> </a:t>
            </a:r>
            <a:r>
              <a:rPr spc="-10" dirty="0"/>
              <a:t>POTENCIA</a:t>
            </a:r>
          </a:p>
        </p:txBody>
      </p:sp>
      <p:pic>
        <p:nvPicPr>
          <p:cNvPr id="8" name="object 8"/>
          <p:cNvPicPr/>
          <p:nvPr/>
        </p:nvPicPr>
        <p:blipFill>
          <a:blip r:embed="rId3" cstate="print"/>
          <a:stretch>
            <a:fillRect/>
          </a:stretch>
        </p:blipFill>
        <p:spPr>
          <a:xfrm>
            <a:off x="2125723" y="2607202"/>
            <a:ext cx="5024010" cy="238291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585924"/>
            <a:ext cx="514286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Mismo</a:t>
            </a:r>
            <a:r>
              <a:rPr sz="1600" b="1" spc="-55" dirty="0">
                <a:latin typeface="Arial"/>
                <a:cs typeface="Arial"/>
              </a:rPr>
              <a:t> </a:t>
            </a:r>
            <a:r>
              <a:rPr sz="1600" b="1" dirty="0">
                <a:latin typeface="Arial"/>
                <a:cs typeface="Arial"/>
              </a:rPr>
              <a:t>Oscilograma</a:t>
            </a:r>
            <a:r>
              <a:rPr sz="1600" b="1" spc="-35" dirty="0">
                <a:latin typeface="Arial"/>
                <a:cs typeface="Arial"/>
              </a:rPr>
              <a:t> </a:t>
            </a:r>
            <a:r>
              <a:rPr sz="1600" b="1" dirty="0">
                <a:latin typeface="Arial"/>
                <a:cs typeface="Arial"/>
              </a:rPr>
              <a:t>juntando</a:t>
            </a:r>
            <a:r>
              <a:rPr sz="1600" b="1" spc="-50" dirty="0">
                <a:latin typeface="Arial"/>
                <a:cs typeface="Arial"/>
              </a:rPr>
              <a:t> </a:t>
            </a:r>
            <a:r>
              <a:rPr sz="1600" b="1" dirty="0">
                <a:latin typeface="Arial"/>
                <a:cs typeface="Arial"/>
              </a:rPr>
              <a:t>Tensiones</a:t>
            </a:r>
            <a:r>
              <a:rPr sz="1600" b="1" spc="-50" dirty="0">
                <a:latin typeface="Arial"/>
                <a:cs typeface="Arial"/>
              </a:rPr>
              <a:t> </a:t>
            </a:r>
            <a:r>
              <a:rPr sz="1600" b="1" dirty="0">
                <a:latin typeface="Arial"/>
                <a:cs typeface="Arial"/>
              </a:rPr>
              <a:t>y</a:t>
            </a:r>
            <a:r>
              <a:rPr sz="1600" b="1" spc="-65" dirty="0">
                <a:latin typeface="Arial"/>
                <a:cs typeface="Arial"/>
              </a:rPr>
              <a:t> </a:t>
            </a:r>
            <a:r>
              <a:rPr sz="1600" b="1" spc="-10" dirty="0">
                <a:latin typeface="Arial"/>
                <a:cs typeface="Arial"/>
              </a:rPr>
              <a:t>corrientes</a:t>
            </a:r>
            <a:endParaRPr sz="1600">
              <a:latin typeface="Arial"/>
              <a:cs typeface="Arial"/>
            </a:endParaRPr>
          </a:p>
        </p:txBody>
      </p:sp>
      <p:pic>
        <p:nvPicPr>
          <p:cNvPr id="3" name="object 3"/>
          <p:cNvPicPr/>
          <p:nvPr/>
        </p:nvPicPr>
        <p:blipFill>
          <a:blip r:embed="rId2" cstate="print"/>
          <a:stretch>
            <a:fillRect/>
          </a:stretch>
        </p:blipFill>
        <p:spPr>
          <a:xfrm>
            <a:off x="1600680" y="2453152"/>
            <a:ext cx="5813673" cy="292032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162378"/>
            <a:ext cx="3329940"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Oscilogramas</a:t>
            </a:r>
            <a:r>
              <a:rPr sz="1600" b="1" spc="-75" dirty="0">
                <a:latin typeface="Arial"/>
                <a:cs typeface="Arial"/>
              </a:rPr>
              <a:t> </a:t>
            </a:r>
            <a:r>
              <a:rPr sz="1600" b="1" dirty="0">
                <a:latin typeface="Arial"/>
                <a:cs typeface="Arial"/>
              </a:rPr>
              <a:t>simulados</a:t>
            </a:r>
            <a:r>
              <a:rPr sz="1600" b="1" spc="-85" dirty="0">
                <a:latin typeface="Arial"/>
                <a:cs typeface="Arial"/>
              </a:rPr>
              <a:t> </a:t>
            </a:r>
            <a:r>
              <a:rPr sz="1600" b="1" spc="-10" dirty="0">
                <a:latin typeface="Arial"/>
                <a:cs typeface="Arial"/>
              </a:rPr>
              <a:t>(PSCAD)</a:t>
            </a:r>
            <a:endParaRPr sz="1600">
              <a:latin typeface="Arial"/>
              <a:cs typeface="Arial"/>
            </a:endParaRPr>
          </a:p>
        </p:txBody>
      </p:sp>
      <p:grpSp>
        <p:nvGrpSpPr>
          <p:cNvPr id="3" name="object 3"/>
          <p:cNvGrpSpPr/>
          <p:nvPr/>
        </p:nvGrpSpPr>
        <p:grpSpPr>
          <a:xfrm>
            <a:off x="647700" y="1125537"/>
            <a:ext cx="7885430" cy="719455"/>
            <a:chOff x="647700" y="1125537"/>
            <a:chExt cx="788543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647700" y="1296923"/>
              <a:ext cx="7491983"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91440">
              <a:lnSpc>
                <a:spcPct val="100000"/>
              </a:lnSpc>
            </a:pPr>
            <a:r>
              <a:rPr sz="1600" b="1" dirty="0">
                <a:solidFill>
                  <a:srgbClr val="0066CC"/>
                </a:solidFill>
                <a:latin typeface="Arial"/>
                <a:cs typeface="Arial"/>
              </a:rPr>
              <a:t>5.</a:t>
            </a:r>
            <a:r>
              <a:rPr sz="1600" b="1" spc="-40" dirty="0">
                <a:solidFill>
                  <a:srgbClr val="0066CC"/>
                </a:solidFill>
                <a:latin typeface="Arial"/>
                <a:cs typeface="Arial"/>
              </a:rPr>
              <a:t> </a:t>
            </a:r>
            <a:r>
              <a:rPr sz="1600" b="1" spc="-10" dirty="0">
                <a:solidFill>
                  <a:srgbClr val="0066CC"/>
                </a:solidFill>
                <a:latin typeface="Arial"/>
                <a:cs typeface="Arial"/>
              </a:rPr>
              <a:t>MAGNETIZACIÓN</a:t>
            </a:r>
            <a:r>
              <a:rPr sz="1600" b="1" dirty="0">
                <a:solidFill>
                  <a:srgbClr val="0066CC"/>
                </a:solidFill>
                <a:latin typeface="Arial"/>
                <a:cs typeface="Arial"/>
              </a:rPr>
              <a:t> </a:t>
            </a:r>
            <a:r>
              <a:rPr sz="1600" b="1" spc="-10" dirty="0">
                <a:solidFill>
                  <a:srgbClr val="0066CC"/>
                </a:solidFill>
                <a:latin typeface="Arial"/>
                <a:cs typeface="Arial"/>
              </a:rPr>
              <a:t>TRANSITORIA</a:t>
            </a:r>
            <a:r>
              <a:rPr sz="1600" b="1" spc="-70" dirty="0">
                <a:solidFill>
                  <a:srgbClr val="0066CC"/>
                </a:solidFill>
                <a:latin typeface="Arial"/>
                <a:cs typeface="Arial"/>
              </a:rPr>
              <a:t> </a:t>
            </a:r>
            <a:r>
              <a:rPr sz="1600" b="1" dirty="0">
                <a:solidFill>
                  <a:srgbClr val="0066CC"/>
                </a:solidFill>
                <a:latin typeface="Arial"/>
                <a:cs typeface="Arial"/>
              </a:rPr>
              <a:t>DEL</a:t>
            </a:r>
            <a:r>
              <a:rPr sz="1600" b="1" spc="-70" dirty="0">
                <a:solidFill>
                  <a:srgbClr val="0066CC"/>
                </a:solidFill>
                <a:latin typeface="Arial"/>
                <a:cs typeface="Arial"/>
              </a:rPr>
              <a:t> </a:t>
            </a:r>
            <a:r>
              <a:rPr sz="1600" b="1" spc="-10" dirty="0">
                <a:solidFill>
                  <a:srgbClr val="0066CC"/>
                </a:solidFill>
                <a:latin typeface="Arial"/>
                <a:cs typeface="Arial"/>
              </a:rPr>
              <a:t>TRANSFORMADOR</a:t>
            </a:r>
            <a:r>
              <a:rPr sz="1600" b="1" dirty="0">
                <a:solidFill>
                  <a:srgbClr val="0066CC"/>
                </a:solidFill>
                <a:latin typeface="Arial"/>
                <a:cs typeface="Arial"/>
              </a:rPr>
              <a:t> DE</a:t>
            </a:r>
            <a:r>
              <a:rPr sz="1600" b="1" spc="-55" dirty="0">
                <a:solidFill>
                  <a:srgbClr val="0066CC"/>
                </a:solidFill>
                <a:latin typeface="Arial"/>
                <a:cs typeface="Arial"/>
              </a:rPr>
              <a:t> </a:t>
            </a:r>
            <a:r>
              <a:rPr sz="1600" b="1" spc="-10" dirty="0">
                <a:solidFill>
                  <a:srgbClr val="0066CC"/>
                </a:solidFill>
                <a:latin typeface="Arial"/>
                <a:cs typeface="Arial"/>
              </a:rPr>
              <a:t>POTENCIA</a:t>
            </a:r>
            <a:endParaRPr sz="1600">
              <a:latin typeface="Arial"/>
              <a:cs typeface="Arial"/>
            </a:endParaRPr>
          </a:p>
        </p:txBody>
      </p:sp>
      <p:pic>
        <p:nvPicPr>
          <p:cNvPr id="7" name="object 7"/>
          <p:cNvPicPr/>
          <p:nvPr/>
        </p:nvPicPr>
        <p:blipFill>
          <a:blip r:embed="rId3" cstate="print"/>
          <a:stretch>
            <a:fillRect/>
          </a:stretch>
        </p:blipFill>
        <p:spPr>
          <a:xfrm>
            <a:off x="321546" y="2933518"/>
            <a:ext cx="3446077" cy="2267961"/>
          </a:xfrm>
          <a:prstGeom prst="rect">
            <a:avLst/>
          </a:prstGeom>
        </p:spPr>
      </p:pic>
      <p:pic>
        <p:nvPicPr>
          <p:cNvPr id="8" name="object 8"/>
          <p:cNvPicPr/>
          <p:nvPr/>
        </p:nvPicPr>
        <p:blipFill>
          <a:blip r:embed="rId4" cstate="print"/>
          <a:stretch>
            <a:fillRect/>
          </a:stretch>
        </p:blipFill>
        <p:spPr>
          <a:xfrm>
            <a:off x="4001936" y="3023375"/>
            <a:ext cx="4766896" cy="224090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1364" y="1872051"/>
            <a:ext cx="6365178" cy="3627836"/>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657604"/>
            <a:ext cx="2647950"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Oscilograma</a:t>
            </a:r>
            <a:r>
              <a:rPr sz="1600" b="1" spc="-5" dirty="0">
                <a:latin typeface="Arial"/>
                <a:cs typeface="Arial"/>
              </a:rPr>
              <a:t> </a:t>
            </a:r>
            <a:r>
              <a:rPr sz="1600" b="1" dirty="0">
                <a:latin typeface="Arial"/>
                <a:cs typeface="Arial"/>
              </a:rPr>
              <a:t>real</a:t>
            </a:r>
            <a:r>
              <a:rPr sz="1600" b="1" spc="-35" dirty="0">
                <a:latin typeface="Arial"/>
                <a:cs typeface="Arial"/>
              </a:rPr>
              <a:t> </a:t>
            </a:r>
            <a:r>
              <a:rPr sz="1600" b="1" dirty="0">
                <a:latin typeface="Arial"/>
                <a:cs typeface="Arial"/>
              </a:rPr>
              <a:t>-</a:t>
            </a:r>
            <a:r>
              <a:rPr sz="1600" b="1" spc="-40" dirty="0">
                <a:latin typeface="Arial"/>
                <a:cs typeface="Arial"/>
              </a:rPr>
              <a:t> </a:t>
            </a:r>
            <a:r>
              <a:rPr sz="1600" b="1" spc="-10" dirty="0">
                <a:latin typeface="Arial"/>
                <a:cs typeface="Arial"/>
              </a:rPr>
              <a:t>Ejemplo</a:t>
            </a:r>
            <a:endParaRPr sz="1600">
              <a:latin typeface="Arial"/>
              <a:cs typeface="Arial"/>
            </a:endParaRPr>
          </a:p>
        </p:txBody>
      </p:sp>
      <p:pic>
        <p:nvPicPr>
          <p:cNvPr id="3" name="object 3"/>
          <p:cNvPicPr/>
          <p:nvPr/>
        </p:nvPicPr>
        <p:blipFill>
          <a:blip r:embed="rId2" cstate="print"/>
          <a:stretch>
            <a:fillRect/>
          </a:stretch>
        </p:blipFill>
        <p:spPr>
          <a:xfrm>
            <a:off x="1002818" y="2433052"/>
            <a:ext cx="6991132" cy="350787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1440" y="2233929"/>
            <a:ext cx="3387725" cy="513080"/>
          </a:xfrm>
          <a:prstGeom prst="rect">
            <a:avLst/>
          </a:prstGeom>
        </p:spPr>
        <p:txBody>
          <a:bodyPr vert="horz" wrap="square" lIns="0" tIns="12065" rIns="0" bIns="0" rtlCol="0">
            <a:spAutoFit/>
          </a:bodyPr>
          <a:lstStyle/>
          <a:p>
            <a:pPr marL="12700" marR="5080">
              <a:lnSpc>
                <a:spcPct val="100000"/>
              </a:lnSpc>
              <a:spcBef>
                <a:spcPts val="95"/>
              </a:spcBef>
              <a:tabLst>
                <a:tab pos="1186180" algn="l"/>
                <a:tab pos="1614170" algn="l"/>
                <a:tab pos="2086610" algn="l"/>
                <a:tab pos="2517140" algn="l"/>
              </a:tabLst>
            </a:pPr>
            <a:r>
              <a:rPr sz="1600" spc="-10" dirty="0">
                <a:latin typeface="Arial"/>
                <a:cs typeface="Arial"/>
              </a:rPr>
              <a:t>Respuesta</a:t>
            </a:r>
            <a:r>
              <a:rPr sz="1600" dirty="0">
                <a:latin typeface="Arial"/>
                <a:cs typeface="Arial"/>
              </a:rPr>
              <a:t>	</a:t>
            </a:r>
            <a:r>
              <a:rPr sz="1600" spc="-25" dirty="0">
                <a:latin typeface="Arial"/>
                <a:cs typeface="Arial"/>
              </a:rPr>
              <a:t>de</a:t>
            </a:r>
            <a:r>
              <a:rPr sz="1600" dirty="0">
                <a:latin typeface="Arial"/>
                <a:cs typeface="Arial"/>
              </a:rPr>
              <a:t>	</a:t>
            </a:r>
            <a:r>
              <a:rPr sz="1600" spc="-25" dirty="0">
                <a:latin typeface="Arial"/>
                <a:cs typeface="Arial"/>
              </a:rPr>
              <a:t>TC</a:t>
            </a:r>
            <a:r>
              <a:rPr sz="1600" dirty="0">
                <a:latin typeface="Arial"/>
                <a:cs typeface="Arial"/>
              </a:rPr>
              <a:t>	</a:t>
            </a:r>
            <a:r>
              <a:rPr sz="1600" spc="-25" dirty="0">
                <a:latin typeface="Arial"/>
                <a:cs typeface="Arial"/>
              </a:rPr>
              <a:t>en</a:t>
            </a:r>
            <a:r>
              <a:rPr sz="1600" dirty="0">
                <a:latin typeface="Arial"/>
                <a:cs typeface="Arial"/>
              </a:rPr>
              <a:t>	</a:t>
            </a:r>
            <a:r>
              <a:rPr sz="1600" spc="-10" dirty="0">
                <a:latin typeface="Arial"/>
                <a:cs typeface="Arial"/>
              </a:rPr>
              <a:t>condición </a:t>
            </a:r>
            <a:r>
              <a:rPr sz="1600" dirty="0">
                <a:latin typeface="Arial"/>
                <a:cs typeface="Arial"/>
              </a:rPr>
              <a:t>normal,</a:t>
            </a:r>
            <a:r>
              <a:rPr sz="1600" spc="-35" dirty="0">
                <a:latin typeface="Arial"/>
                <a:cs typeface="Arial"/>
              </a:rPr>
              <a:t> </a:t>
            </a:r>
            <a:r>
              <a:rPr sz="1600" dirty="0">
                <a:latin typeface="Arial"/>
                <a:cs typeface="Arial"/>
              </a:rPr>
              <a:t>sin</a:t>
            </a:r>
            <a:r>
              <a:rPr sz="1600" spc="-45" dirty="0">
                <a:latin typeface="Arial"/>
                <a:cs typeface="Arial"/>
              </a:rPr>
              <a:t> </a:t>
            </a:r>
            <a:r>
              <a:rPr sz="1600" spc="-10" dirty="0">
                <a:latin typeface="Arial"/>
                <a:cs typeface="Arial"/>
              </a:rPr>
              <a:t>saturación</a:t>
            </a:r>
            <a:endParaRPr sz="1600">
              <a:latin typeface="Arial"/>
              <a:cs typeface="Arial"/>
            </a:endParaRPr>
          </a:p>
        </p:txBody>
      </p:sp>
      <p:grpSp>
        <p:nvGrpSpPr>
          <p:cNvPr id="3" name="object 3"/>
          <p:cNvGrpSpPr/>
          <p:nvPr/>
        </p:nvGrpSpPr>
        <p:grpSpPr>
          <a:xfrm>
            <a:off x="647700" y="1125537"/>
            <a:ext cx="7885430" cy="719455"/>
            <a:chOff x="647700" y="1125537"/>
            <a:chExt cx="788543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647700" y="1296923"/>
              <a:ext cx="2502408"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91440">
              <a:lnSpc>
                <a:spcPct val="100000"/>
              </a:lnSpc>
            </a:pPr>
            <a:r>
              <a:rPr sz="1600" b="1" dirty="0">
                <a:solidFill>
                  <a:srgbClr val="0066CC"/>
                </a:solidFill>
                <a:latin typeface="Arial"/>
                <a:cs typeface="Arial"/>
              </a:rPr>
              <a:t>6.</a:t>
            </a:r>
            <a:r>
              <a:rPr sz="1600" b="1" spc="-35" dirty="0">
                <a:solidFill>
                  <a:srgbClr val="0066CC"/>
                </a:solidFill>
                <a:latin typeface="Arial"/>
                <a:cs typeface="Arial"/>
              </a:rPr>
              <a:t> </a:t>
            </a:r>
            <a:r>
              <a:rPr sz="1600" b="1" spc="-20" dirty="0">
                <a:solidFill>
                  <a:srgbClr val="0066CC"/>
                </a:solidFill>
                <a:latin typeface="Arial"/>
                <a:cs typeface="Arial"/>
              </a:rPr>
              <a:t>SATURACIÓN</a:t>
            </a:r>
            <a:r>
              <a:rPr sz="1600" b="1" spc="5" dirty="0">
                <a:solidFill>
                  <a:srgbClr val="0066CC"/>
                </a:solidFill>
                <a:latin typeface="Arial"/>
                <a:cs typeface="Arial"/>
              </a:rPr>
              <a:t> </a:t>
            </a:r>
            <a:r>
              <a:rPr sz="1600" b="1" dirty="0">
                <a:solidFill>
                  <a:srgbClr val="0066CC"/>
                </a:solidFill>
                <a:latin typeface="Arial"/>
                <a:cs typeface="Arial"/>
              </a:rPr>
              <a:t>DE</a:t>
            </a:r>
            <a:r>
              <a:rPr sz="1600" b="1" spc="-45" dirty="0">
                <a:solidFill>
                  <a:srgbClr val="0066CC"/>
                </a:solidFill>
                <a:latin typeface="Arial"/>
                <a:cs typeface="Arial"/>
              </a:rPr>
              <a:t> </a:t>
            </a:r>
            <a:r>
              <a:rPr sz="1600" b="1" spc="-25" dirty="0">
                <a:solidFill>
                  <a:srgbClr val="0066CC"/>
                </a:solidFill>
                <a:latin typeface="Arial"/>
                <a:cs typeface="Arial"/>
              </a:rPr>
              <a:t>TC</a:t>
            </a:r>
            <a:endParaRPr sz="1600">
              <a:latin typeface="Arial"/>
              <a:cs typeface="Arial"/>
            </a:endParaRPr>
          </a:p>
        </p:txBody>
      </p:sp>
      <p:pic>
        <p:nvPicPr>
          <p:cNvPr id="7" name="object 7"/>
          <p:cNvPicPr/>
          <p:nvPr/>
        </p:nvPicPr>
        <p:blipFill>
          <a:blip r:embed="rId3" cstate="print"/>
          <a:stretch>
            <a:fillRect/>
          </a:stretch>
        </p:blipFill>
        <p:spPr>
          <a:xfrm>
            <a:off x="253173" y="3066011"/>
            <a:ext cx="4591138" cy="2201281"/>
          </a:xfrm>
          <a:prstGeom prst="rect">
            <a:avLst/>
          </a:prstGeom>
        </p:spPr>
      </p:pic>
      <p:pic>
        <p:nvPicPr>
          <p:cNvPr id="8" name="object 8"/>
          <p:cNvPicPr/>
          <p:nvPr/>
        </p:nvPicPr>
        <p:blipFill>
          <a:blip r:embed="rId4" cstate="print"/>
          <a:stretch>
            <a:fillRect/>
          </a:stretch>
        </p:blipFill>
        <p:spPr>
          <a:xfrm>
            <a:off x="5200210" y="3074721"/>
            <a:ext cx="3625928" cy="2375030"/>
          </a:xfrm>
          <a:prstGeom prst="rect">
            <a:avLst/>
          </a:prstGeom>
        </p:spPr>
      </p:pic>
      <p:sp>
        <p:nvSpPr>
          <p:cNvPr id="9" name="object 9"/>
          <p:cNvSpPr txBox="1"/>
          <p:nvPr/>
        </p:nvSpPr>
        <p:spPr>
          <a:xfrm>
            <a:off x="5139054" y="2233929"/>
            <a:ext cx="996315" cy="269240"/>
          </a:xfrm>
          <a:prstGeom prst="rect">
            <a:avLst/>
          </a:prstGeom>
        </p:spPr>
        <p:txBody>
          <a:bodyPr vert="horz" wrap="square" lIns="0" tIns="12065" rIns="0" bIns="0" rtlCol="0">
            <a:spAutoFit/>
          </a:bodyPr>
          <a:lstStyle/>
          <a:p>
            <a:pPr marL="12700">
              <a:lnSpc>
                <a:spcPct val="100000"/>
              </a:lnSpc>
              <a:spcBef>
                <a:spcPts val="95"/>
              </a:spcBef>
            </a:pPr>
            <a:r>
              <a:rPr sz="1600" spc="-10" dirty="0">
                <a:latin typeface="Arial"/>
                <a:cs typeface="Arial"/>
              </a:rPr>
              <a:t>Respuesta</a:t>
            </a:r>
            <a:endParaRPr sz="1600">
              <a:latin typeface="Arial"/>
              <a:cs typeface="Arial"/>
            </a:endParaRPr>
          </a:p>
        </p:txBody>
      </p:sp>
      <p:sp>
        <p:nvSpPr>
          <p:cNvPr id="10" name="object 10"/>
          <p:cNvSpPr txBox="1"/>
          <p:nvPr/>
        </p:nvSpPr>
        <p:spPr>
          <a:xfrm>
            <a:off x="6266815" y="2233929"/>
            <a:ext cx="2259330" cy="269240"/>
          </a:xfrm>
          <a:prstGeom prst="rect">
            <a:avLst/>
          </a:prstGeom>
        </p:spPr>
        <p:txBody>
          <a:bodyPr vert="horz" wrap="square" lIns="0" tIns="12065" rIns="0" bIns="0" rtlCol="0">
            <a:spAutoFit/>
          </a:bodyPr>
          <a:lstStyle/>
          <a:p>
            <a:pPr marL="12700">
              <a:lnSpc>
                <a:spcPct val="100000"/>
              </a:lnSpc>
              <a:spcBef>
                <a:spcPts val="95"/>
              </a:spcBef>
              <a:tabLst>
                <a:tab pos="396875" algn="l"/>
                <a:tab pos="823594" algn="l"/>
                <a:tab pos="1308100" algn="l"/>
              </a:tabLst>
            </a:pPr>
            <a:r>
              <a:rPr sz="1600" spc="-25" dirty="0">
                <a:latin typeface="Arial"/>
                <a:cs typeface="Arial"/>
              </a:rPr>
              <a:t>de</a:t>
            </a:r>
            <a:r>
              <a:rPr sz="1600" dirty="0">
                <a:latin typeface="Arial"/>
                <a:cs typeface="Arial"/>
              </a:rPr>
              <a:t>	</a:t>
            </a:r>
            <a:r>
              <a:rPr sz="1600" spc="-25" dirty="0">
                <a:latin typeface="Arial"/>
                <a:cs typeface="Arial"/>
              </a:rPr>
              <a:t>TC</a:t>
            </a:r>
            <a:r>
              <a:rPr sz="1600" dirty="0">
                <a:latin typeface="Arial"/>
                <a:cs typeface="Arial"/>
              </a:rPr>
              <a:t>	</a:t>
            </a:r>
            <a:r>
              <a:rPr sz="1600" spc="-25" dirty="0">
                <a:latin typeface="Arial"/>
                <a:cs typeface="Arial"/>
              </a:rPr>
              <a:t>con</a:t>
            </a:r>
            <a:r>
              <a:rPr sz="1600" dirty="0">
                <a:latin typeface="Arial"/>
                <a:cs typeface="Arial"/>
              </a:rPr>
              <a:t>	</a:t>
            </a:r>
            <a:r>
              <a:rPr sz="1600" spc="-10" dirty="0">
                <a:latin typeface="Arial"/>
                <a:cs typeface="Arial"/>
              </a:rPr>
              <a:t>saturación</a:t>
            </a:r>
            <a:endParaRPr sz="1600">
              <a:latin typeface="Arial"/>
              <a:cs typeface="Arial"/>
            </a:endParaRPr>
          </a:p>
        </p:txBody>
      </p:sp>
      <p:sp>
        <p:nvSpPr>
          <p:cNvPr id="11" name="object 11"/>
          <p:cNvSpPr txBox="1"/>
          <p:nvPr/>
        </p:nvSpPr>
        <p:spPr>
          <a:xfrm>
            <a:off x="5139054" y="2477769"/>
            <a:ext cx="2250440" cy="269240"/>
          </a:xfrm>
          <a:prstGeom prst="rect">
            <a:avLst/>
          </a:prstGeom>
        </p:spPr>
        <p:txBody>
          <a:bodyPr vert="horz" wrap="square" lIns="0" tIns="12065" rIns="0" bIns="0" rtlCol="0">
            <a:spAutoFit/>
          </a:bodyPr>
          <a:lstStyle/>
          <a:p>
            <a:pPr marL="12700">
              <a:lnSpc>
                <a:spcPct val="100000"/>
              </a:lnSpc>
              <a:spcBef>
                <a:spcPts val="95"/>
              </a:spcBef>
            </a:pPr>
            <a:r>
              <a:rPr sz="1600" dirty="0">
                <a:latin typeface="Arial"/>
                <a:cs typeface="Arial"/>
              </a:rPr>
              <a:t>debido</a:t>
            </a:r>
            <a:r>
              <a:rPr sz="1600" spc="-90" dirty="0">
                <a:latin typeface="Arial"/>
                <a:cs typeface="Arial"/>
              </a:rPr>
              <a:t> </a:t>
            </a:r>
            <a:r>
              <a:rPr sz="1600" dirty="0">
                <a:latin typeface="Arial"/>
                <a:cs typeface="Arial"/>
              </a:rPr>
              <a:t>a</a:t>
            </a:r>
            <a:r>
              <a:rPr sz="1600" spc="-55" dirty="0">
                <a:latin typeface="Arial"/>
                <a:cs typeface="Arial"/>
              </a:rPr>
              <a:t> </a:t>
            </a:r>
            <a:r>
              <a:rPr sz="1600" dirty="0">
                <a:latin typeface="Arial"/>
                <a:cs typeface="Arial"/>
              </a:rPr>
              <a:t>componente</a:t>
            </a:r>
            <a:r>
              <a:rPr sz="1600" spc="-50" dirty="0">
                <a:latin typeface="Arial"/>
                <a:cs typeface="Arial"/>
              </a:rPr>
              <a:t> </a:t>
            </a:r>
            <a:r>
              <a:rPr sz="1600" spc="-25" dirty="0">
                <a:latin typeface="Arial"/>
                <a:cs typeface="Arial"/>
              </a:rPr>
              <a:t>dc</a:t>
            </a:r>
            <a:endParaRPr sz="160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2033142"/>
            <a:ext cx="24771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000000"/>
                </a:solidFill>
              </a:rPr>
              <a:t>Oscilograma</a:t>
            </a:r>
            <a:r>
              <a:rPr sz="1800" spc="-95" dirty="0">
                <a:solidFill>
                  <a:srgbClr val="000000"/>
                </a:solidFill>
              </a:rPr>
              <a:t> </a:t>
            </a:r>
            <a:r>
              <a:rPr sz="1800" spc="-10" dirty="0">
                <a:solidFill>
                  <a:srgbClr val="000000"/>
                </a:solidFill>
              </a:rPr>
              <a:t>simulado</a:t>
            </a:r>
            <a:endParaRPr sz="1800"/>
          </a:p>
        </p:txBody>
      </p:sp>
      <p:sp>
        <p:nvSpPr>
          <p:cNvPr id="3" name="object 3"/>
          <p:cNvSpPr txBox="1"/>
          <p:nvPr/>
        </p:nvSpPr>
        <p:spPr>
          <a:xfrm>
            <a:off x="1105916" y="5325617"/>
            <a:ext cx="7348220" cy="519430"/>
          </a:xfrm>
          <a:prstGeom prst="rect">
            <a:avLst/>
          </a:prstGeom>
        </p:spPr>
        <p:txBody>
          <a:bodyPr vert="horz" wrap="square" lIns="0" tIns="67310" rIns="0" bIns="0" rtlCol="0">
            <a:spAutoFit/>
          </a:bodyPr>
          <a:lstStyle/>
          <a:p>
            <a:pPr marL="12700" marR="5080">
              <a:lnSpc>
                <a:spcPct val="80000"/>
              </a:lnSpc>
              <a:spcBef>
                <a:spcPts val="530"/>
              </a:spcBef>
              <a:tabLst>
                <a:tab pos="815975" algn="l"/>
                <a:tab pos="2151380" algn="l"/>
                <a:tab pos="2609850" algn="l"/>
                <a:tab pos="3577590" algn="l"/>
                <a:tab pos="3998595" algn="l"/>
                <a:tab pos="4418965" algn="l"/>
                <a:tab pos="4891405" algn="l"/>
                <a:tab pos="5819775" algn="l"/>
                <a:tab pos="6268085" algn="l"/>
                <a:tab pos="7158355" algn="l"/>
              </a:tabLst>
            </a:pPr>
            <a:r>
              <a:rPr sz="1800" spc="-10" dirty="0">
                <a:latin typeface="Arial"/>
                <a:cs typeface="Arial"/>
              </a:rPr>
              <a:t>Todos</a:t>
            </a:r>
            <a:r>
              <a:rPr sz="1800" dirty="0">
                <a:latin typeface="Arial"/>
                <a:cs typeface="Arial"/>
              </a:rPr>
              <a:t>	</a:t>
            </a:r>
            <a:r>
              <a:rPr sz="1800" spc="-10" dirty="0">
                <a:latin typeface="Arial"/>
                <a:cs typeface="Arial"/>
              </a:rPr>
              <a:t>conocemos</a:t>
            </a:r>
            <a:r>
              <a:rPr sz="1800" dirty="0">
                <a:latin typeface="Arial"/>
                <a:cs typeface="Arial"/>
              </a:rPr>
              <a:t>	</a:t>
            </a:r>
            <a:r>
              <a:rPr sz="1800" spc="-25" dirty="0">
                <a:latin typeface="Arial"/>
                <a:cs typeface="Arial"/>
              </a:rPr>
              <a:t>los</a:t>
            </a:r>
            <a:r>
              <a:rPr sz="1800" dirty="0">
                <a:latin typeface="Arial"/>
                <a:cs typeface="Arial"/>
              </a:rPr>
              <a:t>	</a:t>
            </a:r>
            <a:r>
              <a:rPr sz="1800" spc="-10" dirty="0">
                <a:latin typeface="Arial"/>
                <a:cs typeface="Arial"/>
              </a:rPr>
              <a:t>peligros</a:t>
            </a:r>
            <a:r>
              <a:rPr sz="1800" dirty="0">
                <a:latin typeface="Arial"/>
                <a:cs typeface="Arial"/>
              </a:rPr>
              <a:t>	</a:t>
            </a:r>
            <a:r>
              <a:rPr sz="1800" spc="-25" dirty="0">
                <a:latin typeface="Arial"/>
                <a:cs typeface="Arial"/>
              </a:rPr>
              <a:t>de</a:t>
            </a:r>
            <a:r>
              <a:rPr sz="1800" dirty="0">
                <a:latin typeface="Arial"/>
                <a:cs typeface="Arial"/>
              </a:rPr>
              <a:t>	</a:t>
            </a:r>
            <a:r>
              <a:rPr sz="1800" spc="-25" dirty="0">
                <a:latin typeface="Arial"/>
                <a:cs typeface="Arial"/>
              </a:rPr>
              <a:t>un</a:t>
            </a:r>
            <a:r>
              <a:rPr sz="1800" dirty="0">
                <a:latin typeface="Arial"/>
                <a:cs typeface="Arial"/>
              </a:rPr>
              <a:t>	</a:t>
            </a:r>
            <a:r>
              <a:rPr sz="1800" spc="-25" dirty="0">
                <a:latin typeface="Arial"/>
                <a:cs typeface="Arial"/>
              </a:rPr>
              <a:t>TC</a:t>
            </a:r>
            <a:r>
              <a:rPr sz="1800" dirty="0">
                <a:latin typeface="Arial"/>
                <a:cs typeface="Arial"/>
              </a:rPr>
              <a:t>	</a:t>
            </a:r>
            <a:r>
              <a:rPr sz="1800" spc="-10" dirty="0">
                <a:latin typeface="Arial"/>
                <a:cs typeface="Arial"/>
              </a:rPr>
              <a:t>abierto.</a:t>
            </a:r>
            <a:r>
              <a:rPr sz="1800" dirty="0">
                <a:latin typeface="Arial"/>
                <a:cs typeface="Arial"/>
              </a:rPr>
              <a:t>	</a:t>
            </a:r>
            <a:r>
              <a:rPr sz="1800" spc="-25" dirty="0">
                <a:latin typeface="Arial"/>
                <a:cs typeface="Arial"/>
              </a:rPr>
              <a:t>Se</a:t>
            </a:r>
            <a:r>
              <a:rPr sz="1800" dirty="0">
                <a:latin typeface="Arial"/>
                <a:cs typeface="Arial"/>
              </a:rPr>
              <a:t>	</a:t>
            </a:r>
            <a:r>
              <a:rPr sz="1800" spc="-10" dirty="0">
                <a:latin typeface="Arial"/>
                <a:cs typeface="Arial"/>
              </a:rPr>
              <a:t>verifica</a:t>
            </a:r>
            <a:r>
              <a:rPr sz="1800" dirty="0">
                <a:latin typeface="Arial"/>
                <a:cs typeface="Arial"/>
              </a:rPr>
              <a:t>	</a:t>
            </a:r>
            <a:r>
              <a:rPr sz="1800" spc="-25" dirty="0">
                <a:latin typeface="Arial"/>
                <a:cs typeface="Arial"/>
              </a:rPr>
              <a:t>la </a:t>
            </a:r>
            <a:r>
              <a:rPr sz="1800" dirty="0">
                <a:latin typeface="Arial"/>
                <a:cs typeface="Arial"/>
              </a:rPr>
              <a:t>saturación</a:t>
            </a:r>
            <a:r>
              <a:rPr sz="1800" spc="-25" dirty="0">
                <a:latin typeface="Arial"/>
                <a:cs typeface="Arial"/>
              </a:rPr>
              <a:t> </a:t>
            </a:r>
            <a:r>
              <a:rPr sz="1800" dirty="0">
                <a:latin typeface="Arial"/>
                <a:cs typeface="Arial"/>
              </a:rPr>
              <a:t>del</a:t>
            </a:r>
            <a:r>
              <a:rPr sz="1800" spc="-10" dirty="0">
                <a:latin typeface="Arial"/>
                <a:cs typeface="Arial"/>
              </a:rPr>
              <a:t> </a:t>
            </a:r>
            <a:r>
              <a:rPr sz="1800" dirty="0">
                <a:latin typeface="Arial"/>
                <a:cs typeface="Arial"/>
              </a:rPr>
              <a:t>núcleo</a:t>
            </a:r>
            <a:r>
              <a:rPr sz="1800" spc="-15" dirty="0">
                <a:latin typeface="Arial"/>
                <a:cs typeface="Arial"/>
              </a:rPr>
              <a:t> </a:t>
            </a:r>
            <a:r>
              <a:rPr sz="1800" dirty="0">
                <a:latin typeface="Arial"/>
                <a:cs typeface="Arial"/>
              </a:rPr>
              <a:t>y</a:t>
            </a:r>
            <a:r>
              <a:rPr sz="1800" spc="-15" dirty="0">
                <a:latin typeface="Arial"/>
                <a:cs typeface="Arial"/>
              </a:rPr>
              <a:t> </a:t>
            </a:r>
            <a:r>
              <a:rPr sz="1800" dirty="0">
                <a:latin typeface="Arial"/>
                <a:cs typeface="Arial"/>
              </a:rPr>
              <a:t>la</a:t>
            </a:r>
            <a:r>
              <a:rPr sz="1800" spc="-25" dirty="0">
                <a:latin typeface="Arial"/>
                <a:cs typeface="Arial"/>
              </a:rPr>
              <a:t> </a:t>
            </a:r>
            <a:r>
              <a:rPr sz="1800" dirty="0">
                <a:latin typeface="Arial"/>
                <a:cs typeface="Arial"/>
              </a:rPr>
              <a:t>tensión</a:t>
            </a:r>
            <a:r>
              <a:rPr sz="1800" spc="-15" dirty="0">
                <a:latin typeface="Arial"/>
                <a:cs typeface="Arial"/>
              </a:rPr>
              <a:t> </a:t>
            </a:r>
            <a:r>
              <a:rPr sz="1800" dirty="0">
                <a:latin typeface="Arial"/>
                <a:cs typeface="Arial"/>
              </a:rPr>
              <a:t>elevada en</a:t>
            </a:r>
            <a:r>
              <a:rPr sz="1800" spc="-25" dirty="0">
                <a:latin typeface="Arial"/>
                <a:cs typeface="Arial"/>
              </a:rPr>
              <a:t> </a:t>
            </a:r>
            <a:r>
              <a:rPr sz="1800" dirty="0">
                <a:latin typeface="Arial"/>
                <a:cs typeface="Arial"/>
              </a:rPr>
              <a:t>el</a:t>
            </a:r>
            <a:r>
              <a:rPr sz="1800" spc="-10" dirty="0">
                <a:latin typeface="Arial"/>
                <a:cs typeface="Arial"/>
              </a:rPr>
              <a:t> </a:t>
            </a:r>
            <a:r>
              <a:rPr sz="1800" dirty="0">
                <a:latin typeface="Arial"/>
                <a:cs typeface="Arial"/>
              </a:rPr>
              <a:t>secundario </a:t>
            </a:r>
            <a:r>
              <a:rPr sz="1800" spc="-10" dirty="0">
                <a:latin typeface="Arial"/>
                <a:cs typeface="Arial"/>
              </a:rPr>
              <a:t>abierto.</a:t>
            </a:r>
            <a:endParaRPr sz="1800">
              <a:latin typeface="Arial"/>
              <a:cs typeface="Arial"/>
            </a:endParaRPr>
          </a:p>
        </p:txBody>
      </p:sp>
      <p:grpSp>
        <p:nvGrpSpPr>
          <p:cNvPr id="4" name="object 4"/>
          <p:cNvGrpSpPr/>
          <p:nvPr/>
        </p:nvGrpSpPr>
        <p:grpSpPr>
          <a:xfrm>
            <a:off x="647700" y="1125537"/>
            <a:ext cx="7885430" cy="719455"/>
            <a:chOff x="647700" y="1125537"/>
            <a:chExt cx="7885430" cy="719455"/>
          </a:xfrm>
        </p:grpSpPr>
        <p:sp>
          <p:nvSpPr>
            <p:cNvPr id="5" name="object 5"/>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6" name="object 6"/>
            <p:cNvPicPr/>
            <p:nvPr/>
          </p:nvPicPr>
          <p:blipFill>
            <a:blip r:embed="rId2" cstate="print"/>
            <a:stretch>
              <a:fillRect/>
            </a:stretch>
          </p:blipFill>
          <p:spPr>
            <a:xfrm>
              <a:off x="647700" y="1296923"/>
              <a:ext cx="4043172" cy="457200"/>
            </a:xfrm>
            <a:prstGeom prst="rect">
              <a:avLst/>
            </a:prstGeom>
          </p:spPr>
        </p:pic>
      </p:grpSp>
      <p:sp>
        <p:nvSpPr>
          <p:cNvPr id="7" name="object 7"/>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91440">
              <a:lnSpc>
                <a:spcPct val="100000"/>
              </a:lnSpc>
            </a:pPr>
            <a:r>
              <a:rPr sz="1600" b="1" dirty="0">
                <a:solidFill>
                  <a:srgbClr val="0066CC"/>
                </a:solidFill>
                <a:latin typeface="Arial"/>
                <a:cs typeface="Arial"/>
              </a:rPr>
              <a:t>7.</a:t>
            </a:r>
            <a:r>
              <a:rPr sz="1600" b="1" spc="-85" dirty="0">
                <a:solidFill>
                  <a:srgbClr val="0066CC"/>
                </a:solidFill>
                <a:latin typeface="Arial"/>
                <a:cs typeface="Arial"/>
              </a:rPr>
              <a:t> </a:t>
            </a:r>
            <a:r>
              <a:rPr sz="1600" b="1" spc="-10" dirty="0">
                <a:solidFill>
                  <a:srgbClr val="0066CC"/>
                </a:solidFill>
                <a:latin typeface="Arial"/>
                <a:cs typeface="Arial"/>
              </a:rPr>
              <a:t>ABERTURA</a:t>
            </a:r>
            <a:r>
              <a:rPr sz="1600" b="1" spc="-70" dirty="0">
                <a:solidFill>
                  <a:srgbClr val="0066CC"/>
                </a:solidFill>
                <a:latin typeface="Arial"/>
                <a:cs typeface="Arial"/>
              </a:rPr>
              <a:t> </a:t>
            </a:r>
            <a:r>
              <a:rPr sz="1600" b="1" dirty="0">
                <a:solidFill>
                  <a:srgbClr val="0066CC"/>
                </a:solidFill>
                <a:latin typeface="Arial"/>
                <a:cs typeface="Arial"/>
              </a:rPr>
              <a:t>DE</a:t>
            </a:r>
            <a:r>
              <a:rPr sz="1600" b="1" spc="-40" dirty="0">
                <a:solidFill>
                  <a:srgbClr val="0066CC"/>
                </a:solidFill>
                <a:latin typeface="Arial"/>
                <a:cs typeface="Arial"/>
              </a:rPr>
              <a:t> </a:t>
            </a:r>
            <a:r>
              <a:rPr sz="1600" b="1" spc="-10" dirty="0">
                <a:solidFill>
                  <a:srgbClr val="0066CC"/>
                </a:solidFill>
                <a:latin typeface="Arial"/>
                <a:cs typeface="Arial"/>
              </a:rPr>
              <a:t>SECUNDARIO</a:t>
            </a:r>
            <a:r>
              <a:rPr sz="1600" b="1" spc="-5" dirty="0">
                <a:solidFill>
                  <a:srgbClr val="0066CC"/>
                </a:solidFill>
                <a:latin typeface="Arial"/>
                <a:cs typeface="Arial"/>
              </a:rPr>
              <a:t> </a:t>
            </a:r>
            <a:r>
              <a:rPr sz="1600" b="1" dirty="0">
                <a:solidFill>
                  <a:srgbClr val="0066CC"/>
                </a:solidFill>
                <a:latin typeface="Arial"/>
                <a:cs typeface="Arial"/>
              </a:rPr>
              <a:t>DE</a:t>
            </a:r>
            <a:r>
              <a:rPr sz="1600" b="1" spc="-40" dirty="0">
                <a:solidFill>
                  <a:srgbClr val="0066CC"/>
                </a:solidFill>
                <a:latin typeface="Arial"/>
                <a:cs typeface="Arial"/>
              </a:rPr>
              <a:t> </a:t>
            </a:r>
            <a:r>
              <a:rPr sz="1600" b="1" spc="-25" dirty="0">
                <a:solidFill>
                  <a:srgbClr val="0066CC"/>
                </a:solidFill>
                <a:latin typeface="Arial"/>
                <a:cs typeface="Arial"/>
              </a:rPr>
              <a:t>TC</a:t>
            </a:r>
            <a:endParaRPr sz="1600">
              <a:latin typeface="Arial"/>
              <a:cs typeface="Arial"/>
            </a:endParaRPr>
          </a:p>
        </p:txBody>
      </p:sp>
      <p:pic>
        <p:nvPicPr>
          <p:cNvPr id="8" name="object 8"/>
          <p:cNvPicPr/>
          <p:nvPr/>
        </p:nvPicPr>
        <p:blipFill>
          <a:blip r:embed="rId3" cstate="print"/>
          <a:stretch>
            <a:fillRect/>
          </a:stretch>
        </p:blipFill>
        <p:spPr>
          <a:xfrm>
            <a:off x="2378576" y="2488652"/>
            <a:ext cx="4456781" cy="268591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5916" y="2086482"/>
            <a:ext cx="2748280"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000000"/>
                </a:solidFill>
              </a:rPr>
              <a:t>Oscilograma</a:t>
            </a:r>
            <a:r>
              <a:rPr sz="2000" spc="-50" dirty="0">
                <a:solidFill>
                  <a:srgbClr val="000000"/>
                </a:solidFill>
              </a:rPr>
              <a:t> </a:t>
            </a:r>
            <a:r>
              <a:rPr sz="2000" spc="-10" dirty="0">
                <a:solidFill>
                  <a:srgbClr val="000000"/>
                </a:solidFill>
              </a:rPr>
              <a:t>simulado</a:t>
            </a:r>
            <a:endParaRPr sz="2000"/>
          </a:p>
        </p:txBody>
      </p:sp>
      <p:grpSp>
        <p:nvGrpSpPr>
          <p:cNvPr id="3" name="object 3"/>
          <p:cNvGrpSpPr/>
          <p:nvPr/>
        </p:nvGrpSpPr>
        <p:grpSpPr>
          <a:xfrm>
            <a:off x="647700" y="1125537"/>
            <a:ext cx="7885430" cy="719455"/>
            <a:chOff x="647700" y="1125537"/>
            <a:chExt cx="788543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647700" y="1296923"/>
              <a:ext cx="5160264"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91440">
              <a:lnSpc>
                <a:spcPct val="100000"/>
              </a:lnSpc>
            </a:pPr>
            <a:r>
              <a:rPr sz="1600" b="1" dirty="0">
                <a:solidFill>
                  <a:srgbClr val="0066CC"/>
                </a:solidFill>
                <a:latin typeface="Arial"/>
                <a:cs typeface="Arial"/>
              </a:rPr>
              <a:t>8.</a:t>
            </a:r>
            <a:r>
              <a:rPr sz="1600" b="1" spc="-40" dirty="0">
                <a:solidFill>
                  <a:srgbClr val="0066CC"/>
                </a:solidFill>
                <a:latin typeface="Arial"/>
                <a:cs typeface="Arial"/>
              </a:rPr>
              <a:t> </a:t>
            </a:r>
            <a:r>
              <a:rPr sz="1600" b="1" spc="-10" dirty="0">
                <a:solidFill>
                  <a:srgbClr val="0066CC"/>
                </a:solidFill>
                <a:latin typeface="Arial"/>
                <a:cs typeface="Arial"/>
              </a:rPr>
              <a:t>ENERGIZACIÓN</a:t>
            </a:r>
            <a:r>
              <a:rPr sz="1600" b="1" dirty="0">
                <a:solidFill>
                  <a:srgbClr val="0066CC"/>
                </a:solidFill>
                <a:latin typeface="Arial"/>
                <a:cs typeface="Arial"/>
              </a:rPr>
              <a:t> DEL</a:t>
            </a:r>
            <a:r>
              <a:rPr sz="1600" b="1" spc="-70" dirty="0">
                <a:solidFill>
                  <a:srgbClr val="0066CC"/>
                </a:solidFill>
                <a:latin typeface="Arial"/>
                <a:cs typeface="Arial"/>
              </a:rPr>
              <a:t> </a:t>
            </a:r>
            <a:r>
              <a:rPr sz="1600" b="1" dirty="0">
                <a:solidFill>
                  <a:srgbClr val="0066CC"/>
                </a:solidFill>
                <a:latin typeface="Arial"/>
                <a:cs typeface="Arial"/>
              </a:rPr>
              <a:t>BANCO DE</a:t>
            </a:r>
            <a:r>
              <a:rPr sz="1600" b="1" spc="-50" dirty="0">
                <a:solidFill>
                  <a:srgbClr val="0066CC"/>
                </a:solidFill>
                <a:latin typeface="Arial"/>
                <a:cs typeface="Arial"/>
              </a:rPr>
              <a:t> </a:t>
            </a:r>
            <a:r>
              <a:rPr sz="1600" b="1" spc="-10" dirty="0">
                <a:solidFill>
                  <a:srgbClr val="0066CC"/>
                </a:solidFill>
                <a:latin typeface="Arial"/>
                <a:cs typeface="Arial"/>
              </a:rPr>
              <a:t>CAPACITORES</a:t>
            </a:r>
            <a:endParaRPr sz="1600">
              <a:latin typeface="Arial"/>
              <a:cs typeface="Arial"/>
            </a:endParaRPr>
          </a:p>
        </p:txBody>
      </p:sp>
      <p:pic>
        <p:nvPicPr>
          <p:cNvPr id="7" name="object 7"/>
          <p:cNvPicPr/>
          <p:nvPr/>
        </p:nvPicPr>
        <p:blipFill>
          <a:blip r:embed="rId3" cstate="print"/>
          <a:stretch>
            <a:fillRect/>
          </a:stretch>
        </p:blipFill>
        <p:spPr>
          <a:xfrm>
            <a:off x="1849423" y="2898417"/>
            <a:ext cx="5148362" cy="247068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79119" y="2088007"/>
            <a:ext cx="7692390" cy="3717925"/>
          </a:xfrm>
          <a:prstGeom prst="rect">
            <a:avLst/>
          </a:prstGeom>
        </p:spPr>
        <p:txBody>
          <a:bodyPr vert="horz" wrap="square" lIns="0" tIns="13335" rIns="0" bIns="0" rtlCol="0">
            <a:spAutoFit/>
          </a:bodyPr>
          <a:lstStyle/>
          <a:p>
            <a:pPr marL="355600">
              <a:lnSpc>
                <a:spcPct val="100000"/>
              </a:lnSpc>
              <a:spcBef>
                <a:spcPts val="105"/>
              </a:spcBef>
            </a:pPr>
            <a:r>
              <a:rPr sz="1400" b="1" u="sng" dirty="0">
                <a:uFill>
                  <a:solidFill>
                    <a:srgbClr val="000000"/>
                  </a:solidFill>
                </a:uFill>
                <a:latin typeface="Arial"/>
                <a:cs typeface="Arial"/>
              </a:rPr>
              <a:t>DIAGNÓSTICOS</a:t>
            </a:r>
            <a:r>
              <a:rPr sz="1400" b="1" u="sng" spc="-30" dirty="0">
                <a:uFill>
                  <a:solidFill>
                    <a:srgbClr val="000000"/>
                  </a:solidFill>
                </a:uFill>
                <a:latin typeface="Arial"/>
                <a:cs typeface="Arial"/>
              </a:rPr>
              <a:t> </a:t>
            </a:r>
            <a:r>
              <a:rPr sz="1400" b="1" u="sng" dirty="0">
                <a:uFill>
                  <a:solidFill>
                    <a:srgbClr val="000000"/>
                  </a:solidFill>
                </a:uFill>
                <a:latin typeface="Arial"/>
                <a:cs typeface="Arial"/>
              </a:rPr>
              <a:t>Y</a:t>
            </a:r>
            <a:r>
              <a:rPr sz="1400" b="1" u="sng" spc="-30" dirty="0">
                <a:uFill>
                  <a:solidFill>
                    <a:srgbClr val="000000"/>
                  </a:solidFill>
                </a:uFill>
                <a:latin typeface="Arial"/>
                <a:cs typeface="Arial"/>
              </a:rPr>
              <a:t> </a:t>
            </a:r>
            <a:r>
              <a:rPr sz="1400" b="1" u="sng" dirty="0">
                <a:uFill>
                  <a:solidFill>
                    <a:srgbClr val="000000"/>
                  </a:solidFill>
                </a:uFill>
                <a:latin typeface="Arial"/>
                <a:cs typeface="Arial"/>
              </a:rPr>
              <a:t>SINTOMAS</a:t>
            </a:r>
            <a:r>
              <a:rPr sz="1400" b="1" u="sng" spc="-35" dirty="0">
                <a:uFill>
                  <a:solidFill>
                    <a:srgbClr val="000000"/>
                  </a:solidFill>
                </a:uFill>
                <a:latin typeface="Arial"/>
                <a:cs typeface="Arial"/>
              </a:rPr>
              <a:t> </a:t>
            </a:r>
            <a:r>
              <a:rPr sz="1400" b="1" u="sng" dirty="0">
                <a:uFill>
                  <a:solidFill>
                    <a:srgbClr val="000000"/>
                  </a:solidFill>
                </a:uFill>
                <a:latin typeface="Arial"/>
                <a:cs typeface="Arial"/>
              </a:rPr>
              <a:t>DE</a:t>
            </a:r>
            <a:r>
              <a:rPr sz="1400" b="1" u="sng" spc="-40" dirty="0">
                <a:uFill>
                  <a:solidFill>
                    <a:srgbClr val="000000"/>
                  </a:solidFill>
                </a:uFill>
                <a:latin typeface="Arial"/>
                <a:cs typeface="Arial"/>
              </a:rPr>
              <a:t> </a:t>
            </a:r>
            <a:r>
              <a:rPr sz="1400" b="1" u="sng" spc="-10" dirty="0">
                <a:uFill>
                  <a:solidFill>
                    <a:srgbClr val="000000"/>
                  </a:solidFill>
                </a:uFill>
                <a:latin typeface="Arial"/>
                <a:cs typeface="Arial"/>
              </a:rPr>
              <a:t>FERRORESONANCIA</a:t>
            </a:r>
            <a:endParaRPr sz="1400">
              <a:latin typeface="Arial"/>
              <a:cs typeface="Arial"/>
            </a:endParaRPr>
          </a:p>
          <a:p>
            <a:pPr>
              <a:lnSpc>
                <a:spcPct val="100000"/>
              </a:lnSpc>
            </a:pPr>
            <a:endParaRPr sz="1500">
              <a:latin typeface="Arial"/>
              <a:cs typeface="Arial"/>
            </a:endParaRPr>
          </a:p>
          <a:p>
            <a:pPr>
              <a:lnSpc>
                <a:spcPct val="100000"/>
              </a:lnSpc>
              <a:spcBef>
                <a:spcPts val="5"/>
              </a:spcBef>
            </a:pPr>
            <a:endParaRPr sz="2000">
              <a:latin typeface="Arial"/>
              <a:cs typeface="Arial"/>
            </a:endParaRPr>
          </a:p>
          <a:p>
            <a:pPr marL="355600" indent="-343535">
              <a:lnSpc>
                <a:spcPct val="100000"/>
              </a:lnSpc>
              <a:buFont typeface="Wingdings"/>
              <a:buChar char=""/>
              <a:tabLst>
                <a:tab pos="354965" algn="l"/>
                <a:tab pos="356235" algn="l"/>
              </a:tabLst>
            </a:pPr>
            <a:r>
              <a:rPr sz="1400" dirty="0">
                <a:latin typeface="Arial"/>
                <a:cs typeface="Arial"/>
              </a:rPr>
              <a:t>Sonidos</a:t>
            </a:r>
            <a:r>
              <a:rPr sz="1400" spc="-45" dirty="0">
                <a:latin typeface="Arial"/>
                <a:cs typeface="Arial"/>
              </a:rPr>
              <a:t> </a:t>
            </a:r>
            <a:r>
              <a:rPr sz="1400" dirty="0">
                <a:latin typeface="Arial"/>
                <a:cs typeface="Arial"/>
              </a:rPr>
              <a:t>diferentes</a:t>
            </a:r>
            <a:r>
              <a:rPr sz="1400" spc="-40" dirty="0">
                <a:latin typeface="Arial"/>
                <a:cs typeface="Arial"/>
              </a:rPr>
              <a:t> </a:t>
            </a:r>
            <a:r>
              <a:rPr sz="1400" spc="-10" dirty="0">
                <a:latin typeface="Arial"/>
                <a:cs typeface="Arial"/>
              </a:rPr>
              <a:t>provenientes</a:t>
            </a:r>
            <a:r>
              <a:rPr sz="1400" spc="-45" dirty="0">
                <a:latin typeface="Arial"/>
                <a:cs typeface="Arial"/>
              </a:rPr>
              <a:t> </a:t>
            </a:r>
            <a:r>
              <a:rPr sz="1400" dirty="0">
                <a:latin typeface="Arial"/>
                <a:cs typeface="Arial"/>
              </a:rPr>
              <a:t>del</a:t>
            </a:r>
            <a:r>
              <a:rPr sz="1400" spc="-25" dirty="0">
                <a:latin typeface="Arial"/>
                <a:cs typeface="Arial"/>
              </a:rPr>
              <a:t> </a:t>
            </a:r>
            <a:r>
              <a:rPr sz="1400" spc="-10" dirty="0">
                <a:latin typeface="Arial"/>
                <a:cs typeface="Arial"/>
              </a:rPr>
              <a:t>transformador.</a:t>
            </a:r>
            <a:endParaRPr sz="1400">
              <a:latin typeface="Arial"/>
              <a:cs typeface="Arial"/>
            </a:endParaRPr>
          </a:p>
          <a:p>
            <a:pPr marL="355600" indent="-343535">
              <a:lnSpc>
                <a:spcPct val="100000"/>
              </a:lnSpc>
              <a:spcBef>
                <a:spcPts val="1180"/>
              </a:spcBef>
              <a:buFont typeface="Wingdings"/>
              <a:buChar char=""/>
              <a:tabLst>
                <a:tab pos="354965" algn="l"/>
                <a:tab pos="356235" algn="l"/>
              </a:tabLst>
            </a:pPr>
            <a:r>
              <a:rPr sz="1400" dirty="0">
                <a:latin typeface="Arial"/>
                <a:cs typeface="Arial"/>
              </a:rPr>
              <a:t>Fallas</a:t>
            </a:r>
            <a:r>
              <a:rPr sz="1400" spc="-45" dirty="0">
                <a:latin typeface="Arial"/>
                <a:cs typeface="Arial"/>
              </a:rPr>
              <a:t> </a:t>
            </a:r>
            <a:r>
              <a:rPr sz="1400" dirty="0">
                <a:latin typeface="Arial"/>
                <a:cs typeface="Arial"/>
              </a:rPr>
              <a:t>frecuentes</a:t>
            </a:r>
            <a:r>
              <a:rPr sz="1400" spc="-60" dirty="0">
                <a:latin typeface="Arial"/>
                <a:cs typeface="Arial"/>
              </a:rPr>
              <a:t> </a:t>
            </a:r>
            <a:r>
              <a:rPr sz="1400" dirty="0">
                <a:latin typeface="Arial"/>
                <a:cs typeface="Arial"/>
              </a:rPr>
              <a:t>del</a:t>
            </a:r>
            <a:r>
              <a:rPr sz="1400" spc="-45" dirty="0">
                <a:latin typeface="Arial"/>
                <a:cs typeface="Arial"/>
              </a:rPr>
              <a:t> </a:t>
            </a:r>
            <a:r>
              <a:rPr sz="1400" spc="-10" dirty="0">
                <a:latin typeface="Arial"/>
                <a:cs typeface="Arial"/>
              </a:rPr>
              <a:t>transformador</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spc="-10" dirty="0">
                <a:latin typeface="Arial"/>
                <a:cs typeface="Arial"/>
              </a:rPr>
              <a:t>Calentamiento</a:t>
            </a:r>
            <a:r>
              <a:rPr sz="1400" spc="-40" dirty="0">
                <a:latin typeface="Arial"/>
                <a:cs typeface="Arial"/>
              </a:rPr>
              <a:t> </a:t>
            </a:r>
            <a:r>
              <a:rPr sz="1400" dirty="0">
                <a:latin typeface="Arial"/>
                <a:cs typeface="Arial"/>
              </a:rPr>
              <a:t>del</a:t>
            </a:r>
            <a:r>
              <a:rPr sz="1400" spc="10" dirty="0">
                <a:latin typeface="Arial"/>
                <a:cs typeface="Arial"/>
              </a:rPr>
              <a:t> </a:t>
            </a:r>
            <a:r>
              <a:rPr sz="1400" spc="-10" dirty="0">
                <a:latin typeface="Arial"/>
                <a:cs typeface="Arial"/>
              </a:rPr>
              <a:t>transformador</a:t>
            </a:r>
            <a:r>
              <a:rPr sz="1400" spc="-30" dirty="0">
                <a:latin typeface="Arial"/>
                <a:cs typeface="Arial"/>
              </a:rPr>
              <a:t> </a:t>
            </a:r>
            <a:r>
              <a:rPr sz="1400" dirty="0">
                <a:latin typeface="Arial"/>
                <a:cs typeface="Arial"/>
              </a:rPr>
              <a:t>en</a:t>
            </a:r>
            <a:r>
              <a:rPr sz="1400" spc="-10" dirty="0">
                <a:latin typeface="Arial"/>
                <a:cs typeface="Arial"/>
              </a:rPr>
              <a:t> </a:t>
            </a:r>
            <a:r>
              <a:rPr sz="1400" dirty="0">
                <a:latin typeface="Arial"/>
                <a:cs typeface="Arial"/>
              </a:rPr>
              <a:t>condición</a:t>
            </a:r>
            <a:r>
              <a:rPr sz="1400" spc="-25" dirty="0">
                <a:latin typeface="Arial"/>
                <a:cs typeface="Arial"/>
              </a:rPr>
              <a:t> </a:t>
            </a:r>
            <a:r>
              <a:rPr sz="1400" dirty="0">
                <a:latin typeface="Arial"/>
                <a:cs typeface="Arial"/>
              </a:rPr>
              <a:t>sin</a:t>
            </a:r>
            <a:r>
              <a:rPr sz="1400" spc="10" dirty="0">
                <a:latin typeface="Arial"/>
                <a:cs typeface="Arial"/>
              </a:rPr>
              <a:t> </a:t>
            </a:r>
            <a:r>
              <a:rPr sz="1400" spc="-10" dirty="0">
                <a:latin typeface="Arial"/>
                <a:cs typeface="Arial"/>
              </a:rPr>
              <a:t>carga.</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dirty="0">
                <a:latin typeface="Arial"/>
                <a:cs typeface="Arial"/>
              </a:rPr>
              <a:t>Sonidos</a:t>
            </a:r>
            <a:r>
              <a:rPr sz="1400" spc="-50" dirty="0">
                <a:latin typeface="Arial"/>
                <a:cs typeface="Arial"/>
              </a:rPr>
              <a:t> </a:t>
            </a:r>
            <a:r>
              <a:rPr sz="1400" dirty="0">
                <a:latin typeface="Arial"/>
                <a:cs typeface="Arial"/>
              </a:rPr>
              <a:t>tipo</a:t>
            </a:r>
            <a:r>
              <a:rPr sz="1400" spc="-35" dirty="0">
                <a:latin typeface="Arial"/>
                <a:cs typeface="Arial"/>
              </a:rPr>
              <a:t> </a:t>
            </a:r>
            <a:r>
              <a:rPr sz="1400" dirty="0">
                <a:latin typeface="Arial"/>
                <a:cs typeface="Arial"/>
              </a:rPr>
              <a:t>track</a:t>
            </a:r>
            <a:r>
              <a:rPr sz="1400" spc="-40" dirty="0">
                <a:latin typeface="Arial"/>
                <a:cs typeface="Arial"/>
              </a:rPr>
              <a:t> </a:t>
            </a:r>
            <a:r>
              <a:rPr sz="1400" dirty="0">
                <a:latin typeface="Arial"/>
                <a:cs typeface="Arial"/>
              </a:rPr>
              <a:t>cerca</a:t>
            </a:r>
            <a:r>
              <a:rPr sz="1400" spc="-45" dirty="0">
                <a:latin typeface="Arial"/>
                <a:cs typeface="Arial"/>
              </a:rPr>
              <a:t> </a:t>
            </a:r>
            <a:r>
              <a:rPr sz="1400" dirty="0">
                <a:latin typeface="Arial"/>
                <a:cs typeface="Arial"/>
              </a:rPr>
              <a:t>de</a:t>
            </a:r>
            <a:r>
              <a:rPr sz="1400" spc="-35" dirty="0">
                <a:latin typeface="Arial"/>
                <a:cs typeface="Arial"/>
              </a:rPr>
              <a:t> </a:t>
            </a:r>
            <a:r>
              <a:rPr sz="1400" dirty="0">
                <a:latin typeface="Arial"/>
                <a:cs typeface="Arial"/>
              </a:rPr>
              <a:t>llaves</a:t>
            </a:r>
            <a:r>
              <a:rPr sz="1400" spc="-5" dirty="0">
                <a:latin typeface="Arial"/>
                <a:cs typeface="Arial"/>
              </a:rPr>
              <a:t> </a:t>
            </a:r>
            <a:r>
              <a:rPr sz="1400" dirty="0">
                <a:latin typeface="Arial"/>
                <a:cs typeface="Arial"/>
              </a:rPr>
              <a:t>o</a:t>
            </a:r>
            <a:r>
              <a:rPr sz="1400" spc="-20" dirty="0">
                <a:latin typeface="Arial"/>
                <a:cs typeface="Arial"/>
              </a:rPr>
              <a:t> </a:t>
            </a:r>
            <a:r>
              <a:rPr sz="1400" spc="-10" dirty="0">
                <a:latin typeface="Arial"/>
                <a:cs typeface="Arial"/>
              </a:rPr>
              <a:t>conectores.</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dirty="0">
                <a:latin typeface="Arial"/>
                <a:cs typeface="Arial"/>
              </a:rPr>
              <a:t>Fallas</a:t>
            </a:r>
            <a:r>
              <a:rPr sz="1400" spc="-15"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TP’s</a:t>
            </a:r>
            <a:r>
              <a:rPr sz="1400" spc="-10" dirty="0">
                <a:latin typeface="Arial"/>
                <a:cs typeface="Arial"/>
              </a:rPr>
              <a:t> </a:t>
            </a:r>
            <a:r>
              <a:rPr sz="1400" dirty="0">
                <a:latin typeface="Arial"/>
                <a:cs typeface="Arial"/>
              </a:rPr>
              <a:t>y</a:t>
            </a:r>
            <a:r>
              <a:rPr sz="1400" spc="-35" dirty="0">
                <a:latin typeface="Arial"/>
                <a:cs typeface="Arial"/>
              </a:rPr>
              <a:t> </a:t>
            </a:r>
            <a:r>
              <a:rPr sz="1400" dirty="0">
                <a:latin typeface="Arial"/>
                <a:cs typeface="Arial"/>
              </a:rPr>
              <a:t>TP’s</a:t>
            </a:r>
            <a:r>
              <a:rPr sz="1400" spc="-20" dirty="0">
                <a:latin typeface="Arial"/>
                <a:cs typeface="Arial"/>
              </a:rPr>
              <a:t> </a:t>
            </a:r>
            <a:r>
              <a:rPr sz="1400" dirty="0">
                <a:latin typeface="Arial"/>
                <a:cs typeface="Arial"/>
              </a:rPr>
              <a:t>capacitivos</a:t>
            </a:r>
            <a:r>
              <a:rPr sz="1400" spc="-25" dirty="0">
                <a:latin typeface="Arial"/>
                <a:cs typeface="Arial"/>
              </a:rPr>
              <a:t> </a:t>
            </a:r>
            <a:r>
              <a:rPr sz="1400" dirty="0">
                <a:latin typeface="Arial"/>
                <a:cs typeface="Arial"/>
              </a:rPr>
              <a:t>por</a:t>
            </a:r>
            <a:r>
              <a:rPr sz="1400" spc="-25" dirty="0">
                <a:latin typeface="Arial"/>
                <a:cs typeface="Arial"/>
              </a:rPr>
              <a:t> </a:t>
            </a:r>
            <a:r>
              <a:rPr sz="1400" dirty="0">
                <a:latin typeface="Arial"/>
                <a:cs typeface="Arial"/>
              </a:rPr>
              <a:t>aislamiento</a:t>
            </a:r>
            <a:r>
              <a:rPr sz="1400" spc="-25" dirty="0">
                <a:latin typeface="Arial"/>
                <a:cs typeface="Arial"/>
              </a:rPr>
              <a:t> </a:t>
            </a:r>
            <a:r>
              <a:rPr sz="1400" dirty="0">
                <a:latin typeface="Arial"/>
                <a:cs typeface="Arial"/>
              </a:rPr>
              <a:t>causado</a:t>
            </a:r>
            <a:r>
              <a:rPr sz="1400" spc="-25" dirty="0">
                <a:latin typeface="Arial"/>
                <a:cs typeface="Arial"/>
              </a:rPr>
              <a:t> </a:t>
            </a:r>
            <a:r>
              <a:rPr sz="1400" dirty="0">
                <a:latin typeface="Arial"/>
                <a:cs typeface="Arial"/>
              </a:rPr>
              <a:t>por</a:t>
            </a:r>
            <a:r>
              <a:rPr sz="1400" spc="-30" dirty="0">
                <a:latin typeface="Arial"/>
                <a:cs typeface="Arial"/>
              </a:rPr>
              <a:t> </a:t>
            </a:r>
            <a:r>
              <a:rPr sz="1400" spc="-10" dirty="0">
                <a:latin typeface="Arial"/>
                <a:cs typeface="Arial"/>
              </a:rPr>
              <a:t>calentamiento.</a:t>
            </a:r>
            <a:r>
              <a:rPr sz="1400" spc="-35" dirty="0">
                <a:latin typeface="Arial"/>
                <a:cs typeface="Arial"/>
              </a:rPr>
              <a:t> </a:t>
            </a:r>
            <a:r>
              <a:rPr sz="1400" dirty="0">
                <a:latin typeface="Arial"/>
                <a:cs typeface="Arial"/>
              </a:rPr>
              <a:t>Para</a:t>
            </a:r>
            <a:r>
              <a:rPr sz="1400" spc="-30" dirty="0">
                <a:latin typeface="Arial"/>
                <a:cs typeface="Arial"/>
              </a:rPr>
              <a:t> </a:t>
            </a:r>
            <a:r>
              <a:rPr sz="1400" dirty="0">
                <a:latin typeface="Arial"/>
                <a:cs typeface="Arial"/>
              </a:rPr>
              <a:t>un</a:t>
            </a:r>
            <a:r>
              <a:rPr sz="1400" spc="-25" dirty="0">
                <a:latin typeface="Arial"/>
                <a:cs typeface="Arial"/>
              </a:rPr>
              <a:t> </a:t>
            </a:r>
            <a:r>
              <a:rPr sz="1400" dirty="0">
                <a:latin typeface="Arial"/>
                <a:cs typeface="Arial"/>
              </a:rPr>
              <a:t>TP,</a:t>
            </a:r>
            <a:r>
              <a:rPr sz="1400" spc="-20" dirty="0">
                <a:latin typeface="Arial"/>
                <a:cs typeface="Arial"/>
              </a:rPr>
              <a:t> </a:t>
            </a:r>
            <a:r>
              <a:rPr sz="1400" spc="-25" dirty="0">
                <a:latin typeface="Arial"/>
                <a:cs typeface="Arial"/>
              </a:rPr>
              <a:t>un</a:t>
            </a:r>
            <a:endParaRPr sz="1400">
              <a:latin typeface="Arial"/>
              <a:cs typeface="Arial"/>
            </a:endParaRPr>
          </a:p>
          <a:p>
            <a:pPr marL="355600">
              <a:lnSpc>
                <a:spcPct val="100000"/>
              </a:lnSpc>
              <a:spcBef>
                <a:spcPts val="5"/>
              </a:spcBef>
            </a:pPr>
            <a:r>
              <a:rPr sz="1400" dirty="0">
                <a:latin typeface="Arial"/>
                <a:cs typeface="Arial"/>
              </a:rPr>
              <a:t>síntoma</a:t>
            </a:r>
            <a:r>
              <a:rPr sz="1400" spc="-55" dirty="0">
                <a:latin typeface="Arial"/>
                <a:cs typeface="Arial"/>
              </a:rPr>
              <a:t> </a:t>
            </a:r>
            <a:r>
              <a:rPr sz="1400" dirty="0">
                <a:latin typeface="Arial"/>
                <a:cs typeface="Arial"/>
              </a:rPr>
              <a:t>es</a:t>
            </a:r>
            <a:r>
              <a:rPr sz="1400" spc="-30" dirty="0">
                <a:latin typeface="Arial"/>
                <a:cs typeface="Arial"/>
              </a:rPr>
              <a:t> </a:t>
            </a:r>
            <a:r>
              <a:rPr sz="1400" dirty="0">
                <a:latin typeface="Arial"/>
                <a:cs typeface="Arial"/>
              </a:rPr>
              <a:t>la</a:t>
            </a:r>
            <a:r>
              <a:rPr sz="1400" spc="-25" dirty="0">
                <a:latin typeface="Arial"/>
                <a:cs typeface="Arial"/>
              </a:rPr>
              <a:t> </a:t>
            </a:r>
            <a:r>
              <a:rPr sz="1400" dirty="0">
                <a:latin typeface="Arial"/>
                <a:cs typeface="Arial"/>
              </a:rPr>
              <a:t>destrucción</a:t>
            </a:r>
            <a:r>
              <a:rPr sz="1400" spc="-50" dirty="0">
                <a:latin typeface="Arial"/>
                <a:cs typeface="Arial"/>
              </a:rPr>
              <a:t> </a:t>
            </a:r>
            <a:r>
              <a:rPr sz="1400" dirty="0">
                <a:latin typeface="Arial"/>
                <a:cs typeface="Arial"/>
              </a:rPr>
              <a:t>del</a:t>
            </a:r>
            <a:r>
              <a:rPr sz="1400" spc="-25" dirty="0">
                <a:latin typeface="Arial"/>
                <a:cs typeface="Arial"/>
              </a:rPr>
              <a:t> </a:t>
            </a:r>
            <a:r>
              <a:rPr sz="1400" spc="-10" dirty="0">
                <a:latin typeface="Arial"/>
                <a:cs typeface="Arial"/>
              </a:rPr>
              <a:t>enrollamiento</a:t>
            </a:r>
            <a:r>
              <a:rPr sz="1400" spc="-60" dirty="0">
                <a:latin typeface="Arial"/>
                <a:cs typeface="Arial"/>
              </a:rPr>
              <a:t> </a:t>
            </a:r>
            <a:r>
              <a:rPr sz="1400" dirty="0">
                <a:latin typeface="Arial"/>
                <a:cs typeface="Arial"/>
              </a:rPr>
              <a:t>primario</a:t>
            </a:r>
            <a:r>
              <a:rPr sz="1400" spc="-45" dirty="0">
                <a:latin typeface="Arial"/>
                <a:cs typeface="Arial"/>
              </a:rPr>
              <a:t> </a:t>
            </a:r>
            <a:r>
              <a:rPr sz="1400" dirty="0">
                <a:latin typeface="Arial"/>
                <a:cs typeface="Arial"/>
              </a:rPr>
              <a:t>con</a:t>
            </a:r>
            <a:r>
              <a:rPr sz="1400" spc="-35" dirty="0">
                <a:latin typeface="Arial"/>
                <a:cs typeface="Arial"/>
              </a:rPr>
              <a:t> </a:t>
            </a:r>
            <a:r>
              <a:rPr sz="1400" dirty="0">
                <a:latin typeface="Arial"/>
                <a:cs typeface="Arial"/>
              </a:rPr>
              <a:t>el</a:t>
            </a:r>
            <a:r>
              <a:rPr sz="1400" spc="-25" dirty="0">
                <a:latin typeface="Arial"/>
                <a:cs typeface="Arial"/>
              </a:rPr>
              <a:t> </a:t>
            </a:r>
            <a:r>
              <a:rPr sz="1400" dirty="0">
                <a:latin typeface="Arial"/>
                <a:cs typeface="Arial"/>
              </a:rPr>
              <a:t>secundario</a:t>
            </a:r>
            <a:r>
              <a:rPr sz="1400" spc="-50" dirty="0">
                <a:latin typeface="Arial"/>
                <a:cs typeface="Arial"/>
              </a:rPr>
              <a:t> </a:t>
            </a:r>
            <a:r>
              <a:rPr sz="1400" spc="-10" dirty="0">
                <a:latin typeface="Arial"/>
                <a:cs typeface="Arial"/>
              </a:rPr>
              <a:t>intacto.</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dirty="0">
                <a:latin typeface="Arial"/>
                <a:cs typeface="Arial"/>
              </a:rPr>
              <a:t>Disparo</a:t>
            </a:r>
            <a:r>
              <a:rPr sz="1400" spc="-50" dirty="0">
                <a:latin typeface="Arial"/>
                <a:cs typeface="Arial"/>
              </a:rPr>
              <a:t> </a:t>
            </a:r>
            <a:r>
              <a:rPr sz="1400" dirty="0">
                <a:latin typeface="Arial"/>
                <a:cs typeface="Arial"/>
              </a:rPr>
              <a:t>de</a:t>
            </a:r>
            <a:r>
              <a:rPr sz="1400" spc="-25" dirty="0">
                <a:latin typeface="Arial"/>
                <a:cs typeface="Arial"/>
              </a:rPr>
              <a:t> </a:t>
            </a:r>
            <a:r>
              <a:rPr sz="1400" dirty="0">
                <a:latin typeface="Arial"/>
                <a:cs typeface="Arial"/>
              </a:rPr>
              <a:t>la</a:t>
            </a:r>
            <a:r>
              <a:rPr sz="1400" spc="-30" dirty="0">
                <a:latin typeface="Arial"/>
                <a:cs typeface="Arial"/>
              </a:rPr>
              <a:t> </a:t>
            </a:r>
            <a:r>
              <a:rPr sz="1400" dirty="0">
                <a:latin typeface="Arial"/>
                <a:cs typeface="Arial"/>
              </a:rPr>
              <a:t>protección</a:t>
            </a:r>
            <a:r>
              <a:rPr sz="1400" spc="-65" dirty="0">
                <a:latin typeface="Arial"/>
                <a:cs typeface="Arial"/>
              </a:rPr>
              <a:t> </a:t>
            </a:r>
            <a:r>
              <a:rPr sz="1400" dirty="0">
                <a:latin typeface="Arial"/>
                <a:cs typeface="Arial"/>
              </a:rPr>
              <a:t>(generalmente</a:t>
            </a:r>
            <a:r>
              <a:rPr sz="1400" spc="-60" dirty="0">
                <a:latin typeface="Arial"/>
                <a:cs typeface="Arial"/>
              </a:rPr>
              <a:t> </a:t>
            </a:r>
            <a:r>
              <a:rPr sz="1400" dirty="0">
                <a:latin typeface="Arial"/>
                <a:cs typeface="Arial"/>
              </a:rPr>
              <a:t>de</a:t>
            </a:r>
            <a:r>
              <a:rPr sz="1400" spc="-40" dirty="0">
                <a:latin typeface="Arial"/>
                <a:cs typeface="Arial"/>
              </a:rPr>
              <a:t> </a:t>
            </a:r>
            <a:r>
              <a:rPr sz="1400" dirty="0">
                <a:latin typeface="Arial"/>
                <a:cs typeface="Arial"/>
              </a:rPr>
              <a:t>tensión)</a:t>
            </a:r>
            <a:r>
              <a:rPr sz="1400" spc="-55" dirty="0">
                <a:latin typeface="Arial"/>
                <a:cs typeface="Arial"/>
              </a:rPr>
              <a:t> </a:t>
            </a:r>
            <a:r>
              <a:rPr sz="1400" dirty="0">
                <a:latin typeface="Arial"/>
                <a:cs typeface="Arial"/>
              </a:rPr>
              <a:t>sin</a:t>
            </a:r>
            <a:r>
              <a:rPr sz="1400" spc="-35" dirty="0">
                <a:latin typeface="Arial"/>
                <a:cs typeface="Arial"/>
              </a:rPr>
              <a:t> </a:t>
            </a:r>
            <a:r>
              <a:rPr sz="1400" dirty="0">
                <a:latin typeface="Arial"/>
                <a:cs typeface="Arial"/>
              </a:rPr>
              <a:t>causa</a:t>
            </a:r>
            <a:r>
              <a:rPr sz="1400" spc="-45" dirty="0">
                <a:latin typeface="Arial"/>
                <a:cs typeface="Arial"/>
              </a:rPr>
              <a:t> </a:t>
            </a:r>
            <a:r>
              <a:rPr sz="1400" dirty="0">
                <a:latin typeface="Arial"/>
                <a:cs typeface="Arial"/>
              </a:rPr>
              <a:t>aparente</a:t>
            </a:r>
            <a:r>
              <a:rPr sz="1400" spc="-55" dirty="0">
                <a:latin typeface="Arial"/>
                <a:cs typeface="Arial"/>
              </a:rPr>
              <a:t> </a:t>
            </a:r>
            <a:r>
              <a:rPr sz="1400" dirty="0">
                <a:latin typeface="Arial"/>
                <a:cs typeface="Arial"/>
              </a:rPr>
              <a:t>(sin</a:t>
            </a:r>
            <a:r>
              <a:rPr sz="1400" spc="-45" dirty="0">
                <a:latin typeface="Arial"/>
                <a:cs typeface="Arial"/>
              </a:rPr>
              <a:t> </a:t>
            </a:r>
            <a:r>
              <a:rPr sz="1400" spc="-10" dirty="0">
                <a:latin typeface="Arial"/>
                <a:cs typeface="Arial"/>
              </a:rPr>
              <a:t>oscilograma)</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dirty="0">
                <a:latin typeface="Arial"/>
                <a:cs typeface="Arial"/>
              </a:rPr>
              <a:t>Sobretensión</a:t>
            </a:r>
            <a:r>
              <a:rPr sz="1400" spc="-65" dirty="0">
                <a:latin typeface="Arial"/>
                <a:cs typeface="Arial"/>
              </a:rPr>
              <a:t> </a:t>
            </a:r>
            <a:r>
              <a:rPr sz="1400" dirty="0">
                <a:latin typeface="Arial"/>
                <a:cs typeface="Arial"/>
              </a:rPr>
              <a:t>continua,</a:t>
            </a:r>
            <a:r>
              <a:rPr sz="1400" spc="-45" dirty="0">
                <a:latin typeface="Arial"/>
                <a:cs typeface="Arial"/>
              </a:rPr>
              <a:t> </a:t>
            </a:r>
            <a:r>
              <a:rPr sz="1400" dirty="0">
                <a:latin typeface="Arial"/>
                <a:cs typeface="Arial"/>
              </a:rPr>
              <a:t>con</a:t>
            </a:r>
            <a:r>
              <a:rPr sz="1400" spc="-35" dirty="0">
                <a:latin typeface="Arial"/>
                <a:cs typeface="Arial"/>
              </a:rPr>
              <a:t> </a:t>
            </a:r>
            <a:r>
              <a:rPr sz="1400" spc="-10" dirty="0">
                <a:latin typeface="Arial"/>
                <a:cs typeface="Arial"/>
              </a:rPr>
              <a:t>distorsión.</a:t>
            </a:r>
            <a:endParaRPr sz="1400">
              <a:latin typeface="Arial"/>
              <a:cs typeface="Arial"/>
            </a:endParaRPr>
          </a:p>
          <a:p>
            <a:pPr marL="355600" indent="-343535">
              <a:lnSpc>
                <a:spcPct val="100000"/>
              </a:lnSpc>
              <a:spcBef>
                <a:spcPts val="1175"/>
              </a:spcBef>
              <a:buFont typeface="Wingdings"/>
              <a:buChar char=""/>
              <a:tabLst>
                <a:tab pos="354965" algn="l"/>
                <a:tab pos="356235" algn="l"/>
              </a:tabLst>
            </a:pPr>
            <a:r>
              <a:rPr sz="1400" dirty="0">
                <a:latin typeface="Arial"/>
                <a:cs typeface="Arial"/>
              </a:rPr>
              <a:t>Sobrecorriente</a:t>
            </a:r>
            <a:r>
              <a:rPr sz="1400" spc="-75" dirty="0">
                <a:latin typeface="Arial"/>
                <a:cs typeface="Arial"/>
              </a:rPr>
              <a:t> </a:t>
            </a:r>
            <a:r>
              <a:rPr sz="1400" dirty="0">
                <a:latin typeface="Arial"/>
                <a:cs typeface="Arial"/>
              </a:rPr>
              <a:t>continua,</a:t>
            </a:r>
            <a:r>
              <a:rPr sz="1400" spc="-60" dirty="0">
                <a:latin typeface="Arial"/>
                <a:cs typeface="Arial"/>
              </a:rPr>
              <a:t> </a:t>
            </a:r>
            <a:r>
              <a:rPr sz="1400" dirty="0">
                <a:latin typeface="Arial"/>
                <a:cs typeface="Arial"/>
              </a:rPr>
              <a:t>con</a:t>
            </a:r>
            <a:r>
              <a:rPr sz="1400" spc="-45" dirty="0">
                <a:latin typeface="Arial"/>
                <a:cs typeface="Arial"/>
              </a:rPr>
              <a:t> </a:t>
            </a:r>
            <a:r>
              <a:rPr sz="1400" spc="-10" dirty="0">
                <a:latin typeface="Arial"/>
                <a:cs typeface="Arial"/>
              </a:rPr>
              <a:t>distorsión.</a:t>
            </a:r>
            <a:endParaRPr sz="1400">
              <a:latin typeface="Arial"/>
              <a:cs typeface="Arial"/>
            </a:endParaRPr>
          </a:p>
        </p:txBody>
      </p:sp>
      <p:grpSp>
        <p:nvGrpSpPr>
          <p:cNvPr id="3" name="object 3"/>
          <p:cNvGrpSpPr/>
          <p:nvPr/>
        </p:nvGrpSpPr>
        <p:grpSpPr>
          <a:xfrm>
            <a:off x="647700" y="1125537"/>
            <a:ext cx="7885430" cy="719455"/>
            <a:chOff x="647700" y="1125537"/>
            <a:chExt cx="788543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647700" y="1296923"/>
              <a:ext cx="2564892"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91440">
              <a:lnSpc>
                <a:spcPct val="100000"/>
              </a:lnSpc>
            </a:pPr>
            <a:r>
              <a:rPr sz="1600" b="1" dirty="0">
                <a:solidFill>
                  <a:srgbClr val="0066CC"/>
                </a:solidFill>
                <a:latin typeface="Arial"/>
                <a:cs typeface="Arial"/>
              </a:rPr>
              <a:t>9.</a:t>
            </a:r>
            <a:r>
              <a:rPr sz="1600" b="1" spc="-5" dirty="0">
                <a:solidFill>
                  <a:srgbClr val="0066CC"/>
                </a:solidFill>
                <a:latin typeface="Arial"/>
                <a:cs typeface="Arial"/>
              </a:rPr>
              <a:t> </a:t>
            </a:r>
            <a:r>
              <a:rPr sz="1600" b="1" spc="-10" dirty="0">
                <a:solidFill>
                  <a:srgbClr val="0066CC"/>
                </a:solidFill>
                <a:latin typeface="Arial"/>
                <a:cs typeface="Arial"/>
              </a:rPr>
              <a:t>FERRORESONANCIA</a:t>
            </a:r>
            <a:endParaRPr sz="160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089530"/>
            <a:ext cx="7276465" cy="3074035"/>
          </a:xfrm>
          <a:prstGeom prst="rect">
            <a:avLst/>
          </a:prstGeom>
        </p:spPr>
        <p:txBody>
          <a:bodyPr vert="horz" wrap="square" lIns="0" tIns="12065" rIns="0" bIns="0" rtlCol="0">
            <a:spAutoFit/>
          </a:bodyPr>
          <a:lstStyle/>
          <a:p>
            <a:pPr marL="12700" marR="8255">
              <a:lnSpc>
                <a:spcPct val="100000"/>
              </a:lnSpc>
              <a:spcBef>
                <a:spcPts val="95"/>
              </a:spcBef>
            </a:pPr>
            <a:r>
              <a:rPr sz="1600" dirty="0">
                <a:latin typeface="Arial"/>
                <a:cs typeface="Arial"/>
              </a:rPr>
              <a:t>También</a:t>
            </a:r>
            <a:r>
              <a:rPr sz="1600" spc="95" dirty="0">
                <a:latin typeface="Arial"/>
                <a:cs typeface="Arial"/>
              </a:rPr>
              <a:t> </a:t>
            </a:r>
            <a:r>
              <a:rPr sz="1600" dirty="0">
                <a:latin typeface="Arial"/>
                <a:cs typeface="Arial"/>
              </a:rPr>
              <a:t>un</a:t>
            </a:r>
            <a:r>
              <a:rPr sz="1600" spc="95" dirty="0">
                <a:latin typeface="Arial"/>
                <a:cs typeface="Arial"/>
              </a:rPr>
              <a:t> </a:t>
            </a:r>
            <a:r>
              <a:rPr sz="1600" dirty="0">
                <a:latin typeface="Arial"/>
                <a:cs typeface="Arial"/>
              </a:rPr>
              <a:t>análisis</a:t>
            </a:r>
            <a:r>
              <a:rPr sz="1600" spc="105" dirty="0">
                <a:latin typeface="Arial"/>
                <a:cs typeface="Arial"/>
              </a:rPr>
              <a:t> </a:t>
            </a:r>
            <a:r>
              <a:rPr sz="1600" dirty="0">
                <a:latin typeface="Arial"/>
                <a:cs typeface="Arial"/>
              </a:rPr>
              <a:t>de</a:t>
            </a:r>
            <a:r>
              <a:rPr sz="1600" spc="95" dirty="0">
                <a:latin typeface="Arial"/>
                <a:cs typeface="Arial"/>
              </a:rPr>
              <a:t> </a:t>
            </a:r>
            <a:r>
              <a:rPr sz="1600" dirty="0">
                <a:latin typeface="Arial"/>
                <a:cs typeface="Arial"/>
              </a:rPr>
              <a:t>la</a:t>
            </a:r>
            <a:r>
              <a:rPr sz="1600" spc="95" dirty="0">
                <a:latin typeface="Arial"/>
                <a:cs typeface="Arial"/>
              </a:rPr>
              <a:t> </a:t>
            </a:r>
            <a:r>
              <a:rPr sz="1600" dirty="0">
                <a:latin typeface="Arial"/>
                <a:cs typeface="Arial"/>
              </a:rPr>
              <a:t>configuración</a:t>
            </a:r>
            <a:r>
              <a:rPr sz="1600" spc="100" dirty="0">
                <a:latin typeface="Arial"/>
                <a:cs typeface="Arial"/>
              </a:rPr>
              <a:t> </a:t>
            </a:r>
            <a:r>
              <a:rPr sz="1600" dirty="0">
                <a:latin typeface="Arial"/>
                <a:cs typeface="Arial"/>
              </a:rPr>
              <a:t>del</a:t>
            </a:r>
            <a:r>
              <a:rPr sz="1600" spc="100" dirty="0">
                <a:latin typeface="Arial"/>
                <a:cs typeface="Arial"/>
              </a:rPr>
              <a:t> </a:t>
            </a:r>
            <a:r>
              <a:rPr sz="1600" dirty="0">
                <a:latin typeface="Arial"/>
                <a:cs typeface="Arial"/>
              </a:rPr>
              <a:t>sistema</a:t>
            </a:r>
            <a:r>
              <a:rPr sz="1600" spc="100" dirty="0">
                <a:latin typeface="Arial"/>
                <a:cs typeface="Arial"/>
              </a:rPr>
              <a:t> </a:t>
            </a:r>
            <a:r>
              <a:rPr sz="1600" dirty="0">
                <a:latin typeface="Arial"/>
                <a:cs typeface="Arial"/>
              </a:rPr>
              <a:t>puede</a:t>
            </a:r>
            <a:r>
              <a:rPr sz="1600" spc="110" dirty="0">
                <a:latin typeface="Arial"/>
                <a:cs typeface="Arial"/>
              </a:rPr>
              <a:t> </a:t>
            </a:r>
            <a:r>
              <a:rPr sz="1600" dirty="0">
                <a:latin typeface="Arial"/>
                <a:cs typeface="Arial"/>
              </a:rPr>
              <a:t>ayudar</a:t>
            </a:r>
            <a:r>
              <a:rPr sz="1600" spc="105" dirty="0">
                <a:latin typeface="Arial"/>
                <a:cs typeface="Arial"/>
              </a:rPr>
              <a:t> </a:t>
            </a:r>
            <a:r>
              <a:rPr sz="1600" dirty="0">
                <a:latin typeface="Arial"/>
                <a:cs typeface="Arial"/>
              </a:rPr>
              <a:t>a</a:t>
            </a:r>
            <a:r>
              <a:rPr sz="1600" spc="95" dirty="0">
                <a:latin typeface="Arial"/>
                <a:cs typeface="Arial"/>
              </a:rPr>
              <a:t> </a:t>
            </a:r>
            <a:r>
              <a:rPr sz="1600" spc="-10" dirty="0">
                <a:latin typeface="Arial"/>
                <a:cs typeface="Arial"/>
              </a:rPr>
              <a:t>identificar </a:t>
            </a:r>
            <a:r>
              <a:rPr sz="1600" dirty="0">
                <a:latin typeface="Arial"/>
                <a:cs typeface="Arial"/>
              </a:rPr>
              <a:t>el</a:t>
            </a:r>
            <a:r>
              <a:rPr sz="1600" spc="-15" dirty="0">
                <a:latin typeface="Arial"/>
                <a:cs typeface="Arial"/>
              </a:rPr>
              <a:t> </a:t>
            </a:r>
            <a:r>
              <a:rPr sz="1600" spc="-10" dirty="0">
                <a:latin typeface="Arial"/>
                <a:cs typeface="Arial"/>
              </a:rPr>
              <a:t>fenómeno:</a:t>
            </a:r>
            <a:endParaRPr sz="1600">
              <a:latin typeface="Arial"/>
              <a:cs typeface="Arial"/>
            </a:endParaRPr>
          </a:p>
          <a:p>
            <a:pPr marL="413384" indent="-287020">
              <a:lnSpc>
                <a:spcPct val="100000"/>
              </a:lnSpc>
              <a:spcBef>
                <a:spcPts val="1345"/>
              </a:spcBef>
              <a:buFont typeface="Wingdings"/>
              <a:buChar char=""/>
              <a:tabLst>
                <a:tab pos="414020" algn="l"/>
              </a:tabLst>
            </a:pPr>
            <a:r>
              <a:rPr sz="1600" dirty="0">
                <a:latin typeface="Arial"/>
                <a:cs typeface="Arial"/>
              </a:rPr>
              <a:t>Presencia</a:t>
            </a:r>
            <a:r>
              <a:rPr sz="1600" spc="370" dirty="0">
                <a:latin typeface="Arial"/>
                <a:cs typeface="Arial"/>
              </a:rPr>
              <a:t> </a:t>
            </a:r>
            <a:r>
              <a:rPr sz="1600" dirty="0">
                <a:latin typeface="Arial"/>
                <a:cs typeface="Arial"/>
              </a:rPr>
              <a:t>simultánea</a:t>
            </a:r>
            <a:r>
              <a:rPr sz="1600" spc="375" dirty="0">
                <a:latin typeface="Arial"/>
                <a:cs typeface="Arial"/>
              </a:rPr>
              <a:t> </a:t>
            </a:r>
            <a:r>
              <a:rPr sz="1600" dirty="0">
                <a:latin typeface="Arial"/>
                <a:cs typeface="Arial"/>
              </a:rPr>
              <a:t>de</a:t>
            </a:r>
            <a:r>
              <a:rPr sz="1600" spc="370" dirty="0">
                <a:latin typeface="Arial"/>
                <a:cs typeface="Arial"/>
              </a:rPr>
              <a:t> </a:t>
            </a:r>
            <a:r>
              <a:rPr sz="1600" dirty="0">
                <a:latin typeface="Arial"/>
                <a:cs typeface="Arial"/>
              </a:rPr>
              <a:t>capacitancias</a:t>
            </a:r>
            <a:r>
              <a:rPr sz="1600" spc="380" dirty="0">
                <a:latin typeface="Arial"/>
                <a:cs typeface="Arial"/>
              </a:rPr>
              <a:t> </a:t>
            </a:r>
            <a:r>
              <a:rPr sz="1600" dirty="0">
                <a:latin typeface="Arial"/>
                <a:cs typeface="Arial"/>
              </a:rPr>
              <a:t>(bancos,</a:t>
            </a:r>
            <a:r>
              <a:rPr sz="1600" spc="370" dirty="0">
                <a:latin typeface="Arial"/>
                <a:cs typeface="Arial"/>
              </a:rPr>
              <a:t> </a:t>
            </a:r>
            <a:r>
              <a:rPr sz="1600" dirty="0">
                <a:latin typeface="Arial"/>
                <a:cs typeface="Arial"/>
              </a:rPr>
              <a:t>cables</a:t>
            </a:r>
            <a:r>
              <a:rPr sz="1600" spc="380" dirty="0">
                <a:latin typeface="Arial"/>
                <a:cs typeface="Arial"/>
              </a:rPr>
              <a:t> </a:t>
            </a:r>
            <a:r>
              <a:rPr sz="1600" dirty="0">
                <a:latin typeface="Arial"/>
                <a:cs typeface="Arial"/>
              </a:rPr>
              <a:t>aislados,</a:t>
            </a:r>
            <a:r>
              <a:rPr sz="1600" spc="375" dirty="0">
                <a:latin typeface="Arial"/>
                <a:cs typeface="Arial"/>
              </a:rPr>
              <a:t> </a:t>
            </a:r>
            <a:r>
              <a:rPr sz="1600" spc="-10" dirty="0">
                <a:latin typeface="Arial"/>
                <a:cs typeface="Arial"/>
              </a:rPr>
              <a:t>líneas</a:t>
            </a:r>
            <a:endParaRPr sz="1600">
              <a:latin typeface="Arial"/>
              <a:cs typeface="Arial"/>
            </a:endParaRPr>
          </a:p>
          <a:p>
            <a:pPr marL="413384">
              <a:lnSpc>
                <a:spcPct val="100000"/>
              </a:lnSpc>
            </a:pPr>
            <a:r>
              <a:rPr sz="1600" dirty="0">
                <a:latin typeface="Arial"/>
                <a:cs typeface="Arial"/>
              </a:rPr>
              <a:t>largas</a:t>
            </a:r>
            <a:r>
              <a:rPr sz="1600" spc="-35" dirty="0">
                <a:latin typeface="Arial"/>
                <a:cs typeface="Arial"/>
              </a:rPr>
              <a:t> </a:t>
            </a:r>
            <a:r>
              <a:rPr sz="1600" dirty="0">
                <a:latin typeface="Arial"/>
                <a:cs typeface="Arial"/>
              </a:rPr>
              <a:t>con</a:t>
            </a:r>
            <a:r>
              <a:rPr sz="1600" spc="-35" dirty="0">
                <a:latin typeface="Arial"/>
                <a:cs typeface="Arial"/>
              </a:rPr>
              <a:t> </a:t>
            </a:r>
            <a:r>
              <a:rPr sz="1600" spc="-10" dirty="0">
                <a:latin typeface="Arial"/>
                <a:cs typeface="Arial"/>
              </a:rPr>
              <a:t>inductancias</a:t>
            </a:r>
            <a:r>
              <a:rPr sz="1600" spc="-45" dirty="0">
                <a:latin typeface="Arial"/>
                <a:cs typeface="Arial"/>
              </a:rPr>
              <a:t> </a:t>
            </a:r>
            <a:r>
              <a:rPr sz="1600" dirty="0">
                <a:latin typeface="Arial"/>
                <a:cs typeface="Arial"/>
              </a:rPr>
              <a:t>no</a:t>
            </a:r>
            <a:r>
              <a:rPr sz="1600" spc="-25" dirty="0">
                <a:latin typeface="Arial"/>
                <a:cs typeface="Arial"/>
              </a:rPr>
              <a:t> </a:t>
            </a:r>
            <a:r>
              <a:rPr sz="1600" spc="-10" dirty="0">
                <a:latin typeface="Arial"/>
                <a:cs typeface="Arial"/>
              </a:rPr>
              <a:t>lineales).</a:t>
            </a:r>
            <a:endParaRPr sz="1600">
              <a:latin typeface="Arial"/>
              <a:cs typeface="Arial"/>
            </a:endParaRPr>
          </a:p>
          <a:p>
            <a:pPr marL="413384" marR="5080" indent="-287020">
              <a:lnSpc>
                <a:spcPct val="100000"/>
              </a:lnSpc>
              <a:spcBef>
                <a:spcPts val="1345"/>
              </a:spcBef>
              <a:buFont typeface="Wingdings"/>
              <a:buChar char=""/>
              <a:tabLst>
                <a:tab pos="414020" algn="l"/>
              </a:tabLst>
            </a:pPr>
            <a:r>
              <a:rPr sz="1600" dirty="0">
                <a:latin typeface="Arial"/>
                <a:cs typeface="Arial"/>
              </a:rPr>
              <a:t>Existencia,</a:t>
            </a:r>
            <a:r>
              <a:rPr sz="1600" spc="85" dirty="0">
                <a:latin typeface="Arial"/>
                <a:cs typeface="Arial"/>
              </a:rPr>
              <a:t> </a:t>
            </a:r>
            <a:r>
              <a:rPr sz="1600" dirty="0">
                <a:latin typeface="Arial"/>
                <a:cs typeface="Arial"/>
              </a:rPr>
              <a:t>en</a:t>
            </a:r>
            <a:r>
              <a:rPr sz="1600" spc="95" dirty="0">
                <a:latin typeface="Arial"/>
                <a:cs typeface="Arial"/>
              </a:rPr>
              <a:t> </a:t>
            </a:r>
            <a:r>
              <a:rPr sz="1600" dirty="0">
                <a:latin typeface="Arial"/>
                <a:cs typeface="Arial"/>
              </a:rPr>
              <a:t>el</a:t>
            </a:r>
            <a:r>
              <a:rPr sz="1600" spc="85" dirty="0">
                <a:latin typeface="Arial"/>
                <a:cs typeface="Arial"/>
              </a:rPr>
              <a:t> </a:t>
            </a:r>
            <a:r>
              <a:rPr sz="1600" dirty="0">
                <a:latin typeface="Arial"/>
                <a:cs typeface="Arial"/>
              </a:rPr>
              <a:t>sistema,</a:t>
            </a:r>
            <a:r>
              <a:rPr sz="1600" spc="105" dirty="0">
                <a:latin typeface="Arial"/>
                <a:cs typeface="Arial"/>
              </a:rPr>
              <a:t> </a:t>
            </a:r>
            <a:r>
              <a:rPr sz="1600" dirty="0">
                <a:latin typeface="Arial"/>
                <a:cs typeface="Arial"/>
              </a:rPr>
              <a:t>de</a:t>
            </a:r>
            <a:r>
              <a:rPr sz="1600" spc="95" dirty="0">
                <a:latin typeface="Arial"/>
                <a:cs typeface="Arial"/>
              </a:rPr>
              <a:t> </a:t>
            </a:r>
            <a:r>
              <a:rPr sz="1600" dirty="0">
                <a:latin typeface="Arial"/>
                <a:cs typeface="Arial"/>
              </a:rPr>
              <a:t>por</a:t>
            </a:r>
            <a:r>
              <a:rPr sz="1600" spc="90" dirty="0">
                <a:latin typeface="Arial"/>
                <a:cs typeface="Arial"/>
              </a:rPr>
              <a:t> </a:t>
            </a:r>
            <a:r>
              <a:rPr sz="1600" dirty="0">
                <a:latin typeface="Arial"/>
                <a:cs typeface="Arial"/>
              </a:rPr>
              <a:t>lo</a:t>
            </a:r>
            <a:r>
              <a:rPr sz="1600" spc="95" dirty="0">
                <a:latin typeface="Arial"/>
                <a:cs typeface="Arial"/>
              </a:rPr>
              <a:t> </a:t>
            </a:r>
            <a:r>
              <a:rPr sz="1600" dirty="0">
                <a:latin typeface="Arial"/>
                <a:cs typeface="Arial"/>
              </a:rPr>
              <a:t>menos</a:t>
            </a:r>
            <a:r>
              <a:rPr sz="1600" spc="95" dirty="0">
                <a:latin typeface="Arial"/>
                <a:cs typeface="Arial"/>
              </a:rPr>
              <a:t> </a:t>
            </a:r>
            <a:r>
              <a:rPr sz="1600" dirty="0">
                <a:latin typeface="Arial"/>
                <a:cs typeface="Arial"/>
              </a:rPr>
              <a:t>un</a:t>
            </a:r>
            <a:r>
              <a:rPr sz="1600" spc="95" dirty="0">
                <a:latin typeface="Arial"/>
                <a:cs typeface="Arial"/>
              </a:rPr>
              <a:t> </a:t>
            </a:r>
            <a:r>
              <a:rPr sz="1600" dirty="0">
                <a:latin typeface="Arial"/>
                <a:cs typeface="Arial"/>
              </a:rPr>
              <a:t>punto</a:t>
            </a:r>
            <a:r>
              <a:rPr sz="1600" spc="90" dirty="0">
                <a:latin typeface="Arial"/>
                <a:cs typeface="Arial"/>
              </a:rPr>
              <a:t> </a:t>
            </a:r>
            <a:r>
              <a:rPr sz="1600" dirty="0">
                <a:latin typeface="Arial"/>
                <a:cs typeface="Arial"/>
              </a:rPr>
              <a:t>donde</a:t>
            </a:r>
            <a:r>
              <a:rPr sz="1600" spc="95" dirty="0">
                <a:latin typeface="Arial"/>
                <a:cs typeface="Arial"/>
              </a:rPr>
              <a:t> </a:t>
            </a:r>
            <a:r>
              <a:rPr sz="1600" dirty="0">
                <a:latin typeface="Arial"/>
                <a:cs typeface="Arial"/>
              </a:rPr>
              <a:t>el</a:t>
            </a:r>
            <a:r>
              <a:rPr sz="1600" spc="85" dirty="0">
                <a:latin typeface="Arial"/>
                <a:cs typeface="Arial"/>
              </a:rPr>
              <a:t> </a:t>
            </a:r>
            <a:r>
              <a:rPr sz="1600" dirty="0">
                <a:latin typeface="Arial"/>
                <a:cs typeface="Arial"/>
              </a:rPr>
              <a:t>potencial</a:t>
            </a:r>
            <a:r>
              <a:rPr sz="1600" spc="90" dirty="0">
                <a:latin typeface="Arial"/>
                <a:cs typeface="Arial"/>
              </a:rPr>
              <a:t> </a:t>
            </a:r>
            <a:r>
              <a:rPr sz="1600" spc="-25" dirty="0">
                <a:latin typeface="Arial"/>
                <a:cs typeface="Arial"/>
              </a:rPr>
              <a:t>no </a:t>
            </a:r>
            <a:r>
              <a:rPr sz="1600" dirty="0">
                <a:latin typeface="Arial"/>
                <a:cs typeface="Arial"/>
              </a:rPr>
              <a:t>es</a:t>
            </a:r>
            <a:r>
              <a:rPr sz="1600" spc="-15" dirty="0">
                <a:latin typeface="Arial"/>
                <a:cs typeface="Arial"/>
              </a:rPr>
              <a:t> </a:t>
            </a:r>
            <a:r>
              <a:rPr sz="1600" spc="-10" dirty="0">
                <a:latin typeface="Arial"/>
                <a:cs typeface="Arial"/>
              </a:rPr>
              <a:t>fijo.</a:t>
            </a:r>
            <a:endParaRPr sz="1600">
              <a:latin typeface="Arial"/>
              <a:cs typeface="Arial"/>
            </a:endParaRPr>
          </a:p>
          <a:p>
            <a:pPr marL="413384" indent="-287655">
              <a:lnSpc>
                <a:spcPct val="100000"/>
              </a:lnSpc>
              <a:spcBef>
                <a:spcPts val="1345"/>
              </a:spcBef>
              <a:buFont typeface="Wingdings"/>
              <a:buChar char=""/>
              <a:tabLst>
                <a:tab pos="414020" algn="l"/>
              </a:tabLst>
            </a:pPr>
            <a:r>
              <a:rPr sz="1600" dirty="0">
                <a:latin typeface="Arial"/>
                <a:cs typeface="Arial"/>
              </a:rPr>
              <a:t>Carga</a:t>
            </a:r>
            <a:r>
              <a:rPr sz="1600" spc="-25" dirty="0">
                <a:latin typeface="Arial"/>
                <a:cs typeface="Arial"/>
              </a:rPr>
              <a:t> </a:t>
            </a:r>
            <a:r>
              <a:rPr sz="1600" dirty="0">
                <a:latin typeface="Arial"/>
                <a:cs typeface="Arial"/>
              </a:rPr>
              <a:t>leve</a:t>
            </a:r>
            <a:r>
              <a:rPr sz="1600" spc="-35" dirty="0">
                <a:latin typeface="Arial"/>
                <a:cs typeface="Arial"/>
              </a:rPr>
              <a:t> </a:t>
            </a:r>
            <a:r>
              <a:rPr sz="1600" dirty="0">
                <a:latin typeface="Arial"/>
                <a:cs typeface="Arial"/>
              </a:rPr>
              <a:t>o</a:t>
            </a:r>
            <a:r>
              <a:rPr sz="1600" spc="-15" dirty="0">
                <a:latin typeface="Arial"/>
                <a:cs typeface="Arial"/>
              </a:rPr>
              <a:t> </a:t>
            </a:r>
            <a:r>
              <a:rPr sz="1600" dirty="0">
                <a:latin typeface="Arial"/>
                <a:cs typeface="Arial"/>
              </a:rPr>
              <a:t>sin</a:t>
            </a:r>
            <a:r>
              <a:rPr sz="1600" spc="-40" dirty="0">
                <a:latin typeface="Arial"/>
                <a:cs typeface="Arial"/>
              </a:rPr>
              <a:t> </a:t>
            </a:r>
            <a:r>
              <a:rPr sz="1600" dirty="0">
                <a:latin typeface="Arial"/>
                <a:cs typeface="Arial"/>
              </a:rPr>
              <a:t>carga</a:t>
            </a:r>
            <a:r>
              <a:rPr sz="1600" spc="-20" dirty="0">
                <a:latin typeface="Arial"/>
                <a:cs typeface="Arial"/>
              </a:rPr>
              <a:t> </a:t>
            </a:r>
            <a:r>
              <a:rPr sz="1600" dirty="0">
                <a:latin typeface="Arial"/>
                <a:cs typeface="Arial"/>
              </a:rPr>
              <a:t>en</a:t>
            </a:r>
            <a:r>
              <a:rPr sz="1600" spc="-30" dirty="0">
                <a:latin typeface="Arial"/>
                <a:cs typeface="Arial"/>
              </a:rPr>
              <a:t> </a:t>
            </a:r>
            <a:r>
              <a:rPr sz="1600" dirty="0">
                <a:latin typeface="Arial"/>
                <a:cs typeface="Arial"/>
              </a:rPr>
              <a:t>el</a:t>
            </a:r>
            <a:r>
              <a:rPr sz="1600" spc="-25" dirty="0">
                <a:latin typeface="Arial"/>
                <a:cs typeface="Arial"/>
              </a:rPr>
              <a:t> </a:t>
            </a:r>
            <a:r>
              <a:rPr sz="1600" spc="-10" dirty="0">
                <a:latin typeface="Arial"/>
                <a:cs typeface="Arial"/>
              </a:rPr>
              <a:t>transformador</a:t>
            </a:r>
            <a:endParaRPr sz="1600">
              <a:latin typeface="Arial"/>
              <a:cs typeface="Arial"/>
            </a:endParaRPr>
          </a:p>
          <a:p>
            <a:pPr marL="413384" indent="-287655">
              <a:lnSpc>
                <a:spcPct val="100000"/>
              </a:lnSpc>
              <a:spcBef>
                <a:spcPts val="1345"/>
              </a:spcBef>
              <a:buFont typeface="Wingdings"/>
              <a:buChar char=""/>
              <a:tabLst>
                <a:tab pos="414020" algn="l"/>
              </a:tabLst>
            </a:pPr>
            <a:r>
              <a:rPr sz="1600" dirty="0">
                <a:latin typeface="Arial"/>
                <a:cs typeface="Arial"/>
              </a:rPr>
              <a:t>Carga</a:t>
            </a:r>
            <a:r>
              <a:rPr sz="1600" spc="-30" dirty="0">
                <a:latin typeface="Arial"/>
                <a:cs typeface="Arial"/>
              </a:rPr>
              <a:t> </a:t>
            </a:r>
            <a:r>
              <a:rPr sz="1600" dirty="0">
                <a:latin typeface="Arial"/>
                <a:cs typeface="Arial"/>
              </a:rPr>
              <a:t>leve</a:t>
            </a:r>
            <a:r>
              <a:rPr sz="1600" spc="-45" dirty="0">
                <a:latin typeface="Arial"/>
                <a:cs typeface="Arial"/>
              </a:rPr>
              <a:t> </a:t>
            </a:r>
            <a:r>
              <a:rPr sz="1600" dirty="0">
                <a:latin typeface="Arial"/>
                <a:cs typeface="Arial"/>
              </a:rPr>
              <a:t>o</a:t>
            </a:r>
            <a:r>
              <a:rPr sz="1600" spc="-25" dirty="0">
                <a:latin typeface="Arial"/>
                <a:cs typeface="Arial"/>
              </a:rPr>
              <a:t> </a:t>
            </a:r>
            <a:r>
              <a:rPr sz="1600" dirty="0">
                <a:latin typeface="Arial"/>
                <a:cs typeface="Arial"/>
              </a:rPr>
              <a:t>sin</a:t>
            </a:r>
            <a:r>
              <a:rPr sz="1600" spc="-50" dirty="0">
                <a:latin typeface="Arial"/>
                <a:cs typeface="Arial"/>
              </a:rPr>
              <a:t> </a:t>
            </a:r>
            <a:r>
              <a:rPr sz="1600" dirty="0">
                <a:latin typeface="Arial"/>
                <a:cs typeface="Arial"/>
              </a:rPr>
              <a:t>carga</a:t>
            </a:r>
            <a:r>
              <a:rPr sz="1600" spc="-25" dirty="0">
                <a:latin typeface="Arial"/>
                <a:cs typeface="Arial"/>
              </a:rPr>
              <a:t> </a:t>
            </a:r>
            <a:r>
              <a:rPr sz="1600" dirty="0">
                <a:latin typeface="Arial"/>
                <a:cs typeface="Arial"/>
              </a:rPr>
              <a:t>en</a:t>
            </a:r>
            <a:r>
              <a:rPr sz="1600" spc="-40" dirty="0">
                <a:latin typeface="Arial"/>
                <a:cs typeface="Arial"/>
              </a:rPr>
              <a:t> </a:t>
            </a:r>
            <a:r>
              <a:rPr sz="1600" spc="-25" dirty="0">
                <a:latin typeface="Arial"/>
                <a:cs typeface="Arial"/>
              </a:rPr>
              <a:t>TP</a:t>
            </a:r>
            <a:endParaRPr sz="1600">
              <a:latin typeface="Arial"/>
              <a:cs typeface="Arial"/>
            </a:endParaRPr>
          </a:p>
          <a:p>
            <a:pPr marL="413384" indent="-287020">
              <a:lnSpc>
                <a:spcPct val="100000"/>
              </a:lnSpc>
              <a:spcBef>
                <a:spcPts val="1345"/>
              </a:spcBef>
              <a:buFont typeface="Wingdings"/>
              <a:buChar char=""/>
              <a:tabLst>
                <a:tab pos="414020" algn="l"/>
              </a:tabLst>
            </a:pPr>
            <a:r>
              <a:rPr sz="1600" dirty="0">
                <a:latin typeface="Arial"/>
                <a:cs typeface="Arial"/>
              </a:rPr>
              <a:t>Baja</a:t>
            </a:r>
            <a:r>
              <a:rPr sz="1600" spc="-60" dirty="0">
                <a:latin typeface="Arial"/>
                <a:cs typeface="Arial"/>
              </a:rPr>
              <a:t> </a:t>
            </a:r>
            <a:r>
              <a:rPr sz="1600" dirty="0">
                <a:latin typeface="Arial"/>
                <a:cs typeface="Arial"/>
              </a:rPr>
              <a:t>potencia</a:t>
            </a:r>
            <a:r>
              <a:rPr sz="1600" spc="-45" dirty="0">
                <a:latin typeface="Arial"/>
                <a:cs typeface="Arial"/>
              </a:rPr>
              <a:t> </a:t>
            </a:r>
            <a:r>
              <a:rPr sz="1600" dirty="0">
                <a:latin typeface="Arial"/>
                <a:cs typeface="Arial"/>
              </a:rPr>
              <a:t>de</a:t>
            </a:r>
            <a:r>
              <a:rPr sz="1600" spc="-45" dirty="0">
                <a:latin typeface="Arial"/>
                <a:cs typeface="Arial"/>
              </a:rPr>
              <a:t> </a:t>
            </a:r>
            <a:r>
              <a:rPr sz="1600" dirty="0">
                <a:latin typeface="Arial"/>
                <a:cs typeface="Arial"/>
              </a:rPr>
              <a:t>corto</a:t>
            </a:r>
            <a:r>
              <a:rPr sz="1600" spc="-25" dirty="0">
                <a:latin typeface="Arial"/>
                <a:cs typeface="Arial"/>
              </a:rPr>
              <a:t> </a:t>
            </a:r>
            <a:r>
              <a:rPr sz="1600" spc="-10" dirty="0">
                <a:latin typeface="Arial"/>
                <a:cs typeface="Arial"/>
              </a:rPr>
              <a:t>circuito</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3448811" y="1296923"/>
              <a:ext cx="2337816"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1905" algn="ctr">
              <a:lnSpc>
                <a:spcPct val="100000"/>
              </a:lnSpc>
            </a:pPr>
            <a:r>
              <a:rPr sz="1600" b="1" spc="-10" dirty="0">
                <a:solidFill>
                  <a:srgbClr val="0066CC"/>
                </a:solidFill>
                <a:latin typeface="Arial"/>
                <a:cs typeface="Arial"/>
              </a:rPr>
              <a:t>FERRORESONANCIA</a:t>
            </a:r>
            <a:endParaRPr sz="160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4837" y="3014217"/>
            <a:ext cx="8039100" cy="1244600"/>
          </a:xfrm>
          <a:prstGeom prst="rect">
            <a:avLst/>
          </a:prstGeom>
        </p:spPr>
        <p:txBody>
          <a:bodyPr vert="horz" wrap="square" lIns="0" tIns="12065" rIns="0" bIns="0" rtlCol="0">
            <a:spAutoFit/>
          </a:bodyPr>
          <a:lstStyle/>
          <a:p>
            <a:pPr marL="1591310" marR="5080" indent="-1579245">
              <a:lnSpc>
                <a:spcPct val="100000"/>
              </a:lnSpc>
              <a:spcBef>
                <a:spcPts val="95"/>
              </a:spcBef>
            </a:pPr>
            <a:r>
              <a:rPr sz="4000" b="0" dirty="0">
                <a:solidFill>
                  <a:srgbClr val="000000"/>
                </a:solidFill>
                <a:latin typeface="Arial"/>
                <a:cs typeface="Arial"/>
              </a:rPr>
              <a:t>EJEMPLO</a:t>
            </a:r>
            <a:r>
              <a:rPr sz="4000" b="0" spc="-85" dirty="0">
                <a:solidFill>
                  <a:srgbClr val="000000"/>
                </a:solidFill>
                <a:latin typeface="Arial"/>
                <a:cs typeface="Arial"/>
              </a:rPr>
              <a:t> </a:t>
            </a:r>
            <a:r>
              <a:rPr sz="4000" b="0" dirty="0">
                <a:solidFill>
                  <a:srgbClr val="000000"/>
                </a:solidFill>
                <a:latin typeface="Arial"/>
                <a:cs typeface="Arial"/>
              </a:rPr>
              <a:t>DE</a:t>
            </a:r>
            <a:r>
              <a:rPr sz="4000" b="0" spc="-100" dirty="0">
                <a:solidFill>
                  <a:srgbClr val="000000"/>
                </a:solidFill>
                <a:latin typeface="Arial"/>
                <a:cs typeface="Arial"/>
              </a:rPr>
              <a:t> </a:t>
            </a:r>
            <a:r>
              <a:rPr sz="4000" b="0" dirty="0">
                <a:solidFill>
                  <a:srgbClr val="000000"/>
                </a:solidFill>
                <a:latin typeface="Arial"/>
                <a:cs typeface="Arial"/>
              </a:rPr>
              <a:t>UN</a:t>
            </a:r>
            <a:r>
              <a:rPr sz="4000" b="0" spc="-95" dirty="0">
                <a:solidFill>
                  <a:srgbClr val="000000"/>
                </a:solidFill>
                <a:latin typeface="Arial"/>
                <a:cs typeface="Arial"/>
              </a:rPr>
              <a:t> </a:t>
            </a:r>
            <a:r>
              <a:rPr sz="4000" b="0" spc="-10" dirty="0">
                <a:solidFill>
                  <a:srgbClr val="000000"/>
                </a:solidFill>
                <a:latin typeface="Arial"/>
                <a:cs typeface="Arial"/>
              </a:rPr>
              <a:t>OSCILOGRAMA </a:t>
            </a:r>
            <a:r>
              <a:rPr sz="4000" b="0" dirty="0">
                <a:solidFill>
                  <a:srgbClr val="000000"/>
                </a:solidFill>
                <a:latin typeface="Arial"/>
                <a:cs typeface="Arial"/>
              </a:rPr>
              <a:t>DE</a:t>
            </a:r>
            <a:r>
              <a:rPr sz="4000" b="0" spc="-95" dirty="0">
                <a:solidFill>
                  <a:srgbClr val="000000"/>
                </a:solidFill>
                <a:latin typeface="Arial"/>
                <a:cs typeface="Arial"/>
              </a:rPr>
              <a:t> </a:t>
            </a:r>
            <a:r>
              <a:rPr sz="4000" b="0" dirty="0">
                <a:solidFill>
                  <a:srgbClr val="000000"/>
                </a:solidFill>
                <a:latin typeface="Arial"/>
                <a:cs typeface="Arial"/>
              </a:rPr>
              <a:t>MEDIA</a:t>
            </a:r>
            <a:r>
              <a:rPr sz="4000" b="0" spc="-90" dirty="0">
                <a:solidFill>
                  <a:srgbClr val="000000"/>
                </a:solidFill>
                <a:latin typeface="Arial"/>
                <a:cs typeface="Arial"/>
              </a:rPr>
              <a:t> </a:t>
            </a:r>
            <a:r>
              <a:rPr sz="4000" b="0" spc="-10" dirty="0">
                <a:solidFill>
                  <a:srgbClr val="000000"/>
                </a:solidFill>
                <a:latin typeface="Arial"/>
                <a:cs typeface="Arial"/>
              </a:rPr>
              <a:t>TENSIÓN</a:t>
            </a:r>
            <a:endParaRPr sz="4000">
              <a:latin typeface="Arial"/>
              <a:cs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017852"/>
            <a:ext cx="4711065" cy="269240"/>
          </a:xfrm>
          <a:prstGeom prst="rect">
            <a:avLst/>
          </a:prstGeom>
        </p:spPr>
        <p:txBody>
          <a:bodyPr vert="horz" wrap="square" lIns="0" tIns="12065" rIns="0" bIns="0" rtlCol="0">
            <a:spAutoFit/>
          </a:bodyPr>
          <a:lstStyle/>
          <a:p>
            <a:pPr marL="12700">
              <a:lnSpc>
                <a:spcPct val="100000"/>
              </a:lnSpc>
              <a:spcBef>
                <a:spcPts val="95"/>
              </a:spcBef>
            </a:pPr>
            <a:r>
              <a:rPr sz="1600" b="1" u="sng" dirty="0">
                <a:uFill>
                  <a:solidFill>
                    <a:srgbClr val="000000"/>
                  </a:solidFill>
                </a:uFill>
                <a:latin typeface="Arial"/>
                <a:cs typeface="Arial"/>
              </a:rPr>
              <a:t>CORTO</a:t>
            </a:r>
            <a:r>
              <a:rPr sz="1600" b="1" u="sng" spc="-45" dirty="0">
                <a:uFill>
                  <a:solidFill>
                    <a:srgbClr val="000000"/>
                  </a:solidFill>
                </a:uFill>
                <a:latin typeface="Arial"/>
                <a:cs typeface="Arial"/>
              </a:rPr>
              <a:t> </a:t>
            </a:r>
            <a:r>
              <a:rPr sz="1600" b="1" u="sng" dirty="0">
                <a:uFill>
                  <a:solidFill>
                    <a:srgbClr val="000000"/>
                  </a:solidFill>
                </a:uFill>
                <a:latin typeface="Arial"/>
                <a:cs typeface="Arial"/>
              </a:rPr>
              <a:t>CIRCUITO</a:t>
            </a:r>
            <a:r>
              <a:rPr sz="1600" b="1" u="sng" spc="-55" dirty="0">
                <a:uFill>
                  <a:solidFill>
                    <a:srgbClr val="000000"/>
                  </a:solidFill>
                </a:uFill>
                <a:latin typeface="Arial"/>
                <a:cs typeface="Arial"/>
              </a:rPr>
              <a:t> </a:t>
            </a:r>
            <a:r>
              <a:rPr sz="1600" b="1" u="sng" dirty="0">
                <a:uFill>
                  <a:solidFill>
                    <a:srgbClr val="000000"/>
                  </a:solidFill>
                </a:uFill>
                <a:latin typeface="Arial"/>
                <a:cs typeface="Arial"/>
              </a:rPr>
              <a:t>BIFÁSICO</a:t>
            </a:r>
            <a:r>
              <a:rPr sz="1600" b="1" u="sng" spc="-60" dirty="0">
                <a:uFill>
                  <a:solidFill>
                    <a:srgbClr val="000000"/>
                  </a:solidFill>
                </a:uFill>
                <a:latin typeface="Arial"/>
                <a:cs typeface="Arial"/>
              </a:rPr>
              <a:t> </a:t>
            </a:r>
            <a:r>
              <a:rPr sz="1600" b="1" u="sng" dirty="0">
                <a:uFill>
                  <a:solidFill>
                    <a:srgbClr val="000000"/>
                  </a:solidFill>
                </a:uFill>
                <a:latin typeface="Arial"/>
                <a:cs typeface="Arial"/>
              </a:rPr>
              <a:t>EN</a:t>
            </a:r>
            <a:r>
              <a:rPr sz="1600" b="1" u="sng" spc="-70" dirty="0">
                <a:uFill>
                  <a:solidFill>
                    <a:srgbClr val="000000"/>
                  </a:solidFill>
                </a:uFill>
                <a:latin typeface="Arial"/>
                <a:cs typeface="Arial"/>
              </a:rPr>
              <a:t> </a:t>
            </a:r>
            <a:r>
              <a:rPr sz="1600" b="1" u="sng" spc="-10" dirty="0">
                <a:uFill>
                  <a:solidFill>
                    <a:srgbClr val="000000"/>
                  </a:solidFill>
                </a:uFill>
                <a:latin typeface="Arial"/>
                <a:cs typeface="Arial"/>
              </a:rPr>
              <a:t>ALIMENTADOR</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1734311" y="1296923"/>
              <a:ext cx="5768340"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algn="ctr">
              <a:lnSpc>
                <a:spcPct val="100000"/>
              </a:lnSpc>
            </a:pPr>
            <a:r>
              <a:rPr sz="1600" b="1" dirty="0">
                <a:solidFill>
                  <a:srgbClr val="0066CC"/>
                </a:solidFill>
                <a:latin typeface="Arial"/>
                <a:cs typeface="Arial"/>
              </a:rPr>
              <a:t>CORTO</a:t>
            </a:r>
            <a:r>
              <a:rPr sz="1600" b="1" spc="-60" dirty="0">
                <a:solidFill>
                  <a:srgbClr val="0066CC"/>
                </a:solidFill>
                <a:latin typeface="Arial"/>
                <a:cs typeface="Arial"/>
              </a:rPr>
              <a:t> </a:t>
            </a:r>
            <a:r>
              <a:rPr sz="1600" b="1" dirty="0">
                <a:solidFill>
                  <a:srgbClr val="0066CC"/>
                </a:solidFill>
                <a:latin typeface="Arial"/>
                <a:cs typeface="Arial"/>
              </a:rPr>
              <a:t>CIRCUITO</a:t>
            </a:r>
            <a:r>
              <a:rPr sz="1600" b="1" spc="-50" dirty="0">
                <a:solidFill>
                  <a:srgbClr val="0066CC"/>
                </a:solidFill>
                <a:latin typeface="Arial"/>
                <a:cs typeface="Arial"/>
              </a:rPr>
              <a:t> </a:t>
            </a:r>
            <a:r>
              <a:rPr sz="1600" b="1" dirty="0">
                <a:solidFill>
                  <a:srgbClr val="0066CC"/>
                </a:solidFill>
                <a:latin typeface="Arial"/>
                <a:cs typeface="Arial"/>
              </a:rPr>
              <a:t>EN</a:t>
            </a:r>
            <a:r>
              <a:rPr sz="1600" b="1" spc="-114" dirty="0">
                <a:solidFill>
                  <a:srgbClr val="0066CC"/>
                </a:solidFill>
                <a:latin typeface="Arial"/>
                <a:cs typeface="Arial"/>
              </a:rPr>
              <a:t> </a:t>
            </a:r>
            <a:r>
              <a:rPr sz="1600" b="1" spc="-20" dirty="0">
                <a:solidFill>
                  <a:srgbClr val="0066CC"/>
                </a:solidFill>
                <a:latin typeface="Arial"/>
                <a:cs typeface="Arial"/>
              </a:rPr>
              <a:t>ALIMENTADOR</a:t>
            </a:r>
            <a:r>
              <a:rPr sz="1600" b="1" spc="-15" dirty="0">
                <a:solidFill>
                  <a:srgbClr val="0066CC"/>
                </a:solidFill>
                <a:latin typeface="Arial"/>
                <a:cs typeface="Arial"/>
              </a:rPr>
              <a:t> </a:t>
            </a:r>
            <a:r>
              <a:rPr sz="1600" b="1" dirty="0">
                <a:solidFill>
                  <a:srgbClr val="0066CC"/>
                </a:solidFill>
                <a:latin typeface="Arial"/>
                <a:cs typeface="Arial"/>
              </a:rPr>
              <a:t>DE</a:t>
            </a:r>
            <a:r>
              <a:rPr sz="1600" b="1" spc="-70" dirty="0">
                <a:solidFill>
                  <a:srgbClr val="0066CC"/>
                </a:solidFill>
                <a:latin typeface="Arial"/>
                <a:cs typeface="Arial"/>
              </a:rPr>
              <a:t> </a:t>
            </a:r>
            <a:r>
              <a:rPr sz="1600" b="1" spc="-10" dirty="0">
                <a:solidFill>
                  <a:srgbClr val="0066CC"/>
                </a:solidFill>
                <a:latin typeface="Arial"/>
                <a:cs typeface="Arial"/>
              </a:rPr>
              <a:t>DISTRIBUCIÓN</a:t>
            </a:r>
            <a:endParaRPr sz="1600">
              <a:latin typeface="Arial"/>
              <a:cs typeface="Arial"/>
            </a:endParaRPr>
          </a:p>
        </p:txBody>
      </p:sp>
      <p:pic>
        <p:nvPicPr>
          <p:cNvPr id="7" name="object 7"/>
          <p:cNvPicPr/>
          <p:nvPr/>
        </p:nvPicPr>
        <p:blipFill>
          <a:blip r:embed="rId3" cstate="print"/>
          <a:stretch>
            <a:fillRect/>
          </a:stretch>
        </p:blipFill>
        <p:spPr>
          <a:xfrm>
            <a:off x="227650" y="2454525"/>
            <a:ext cx="3629315" cy="3791639"/>
          </a:xfrm>
          <a:prstGeom prst="rect">
            <a:avLst/>
          </a:prstGeom>
        </p:spPr>
      </p:pic>
      <p:sp>
        <p:nvSpPr>
          <p:cNvPr id="8" name="object 8"/>
          <p:cNvSpPr txBox="1"/>
          <p:nvPr/>
        </p:nvSpPr>
        <p:spPr>
          <a:xfrm>
            <a:off x="4003674" y="2858770"/>
            <a:ext cx="4813300" cy="3141980"/>
          </a:xfrm>
          <a:prstGeom prst="rect">
            <a:avLst/>
          </a:prstGeom>
        </p:spPr>
        <p:txBody>
          <a:bodyPr vert="horz" wrap="square" lIns="0" tIns="13335" rIns="0" bIns="0" rtlCol="0">
            <a:spAutoFit/>
          </a:bodyPr>
          <a:lstStyle/>
          <a:p>
            <a:pPr marL="355600" indent="-342900">
              <a:lnSpc>
                <a:spcPts val="1595"/>
              </a:lnSpc>
              <a:spcBef>
                <a:spcPts val="105"/>
              </a:spcBef>
              <a:buFont typeface="Wingdings"/>
              <a:buChar char=""/>
              <a:tabLst>
                <a:tab pos="354965" algn="l"/>
                <a:tab pos="355600" algn="l"/>
              </a:tabLst>
            </a:pPr>
            <a:r>
              <a:rPr sz="1400" dirty="0">
                <a:latin typeface="Arial"/>
                <a:cs typeface="Arial"/>
              </a:rPr>
              <a:t>El</a:t>
            </a:r>
            <a:r>
              <a:rPr sz="1400" spc="430" dirty="0">
                <a:latin typeface="Arial"/>
                <a:cs typeface="Arial"/>
              </a:rPr>
              <a:t> </a:t>
            </a:r>
            <a:r>
              <a:rPr sz="1400" dirty="0">
                <a:latin typeface="Arial"/>
                <a:cs typeface="Arial"/>
              </a:rPr>
              <a:t>cortocircuito</a:t>
            </a:r>
            <a:r>
              <a:rPr sz="1400" spc="420" dirty="0">
                <a:latin typeface="Arial"/>
                <a:cs typeface="Arial"/>
              </a:rPr>
              <a:t> </a:t>
            </a:r>
            <a:r>
              <a:rPr sz="1400" dirty="0">
                <a:latin typeface="Arial"/>
                <a:cs typeface="Arial"/>
              </a:rPr>
              <a:t>fue</a:t>
            </a:r>
            <a:r>
              <a:rPr sz="1400" spc="430" dirty="0">
                <a:latin typeface="Arial"/>
                <a:cs typeface="Arial"/>
              </a:rPr>
              <a:t> </a:t>
            </a:r>
            <a:r>
              <a:rPr sz="1400" dirty="0">
                <a:latin typeface="Arial"/>
                <a:cs typeface="Arial"/>
              </a:rPr>
              <a:t>bifásico</a:t>
            </a:r>
            <a:r>
              <a:rPr sz="1400" spc="440" dirty="0">
                <a:latin typeface="Arial"/>
                <a:cs typeface="Arial"/>
              </a:rPr>
              <a:t> </a:t>
            </a:r>
            <a:r>
              <a:rPr sz="1400" dirty="0">
                <a:latin typeface="Arial"/>
                <a:cs typeface="Arial"/>
              </a:rPr>
              <a:t>(Fases</a:t>
            </a:r>
            <a:r>
              <a:rPr sz="1400" spc="434" dirty="0">
                <a:latin typeface="Arial"/>
                <a:cs typeface="Arial"/>
              </a:rPr>
              <a:t> </a:t>
            </a:r>
            <a:r>
              <a:rPr sz="1400" spc="-10" dirty="0">
                <a:latin typeface="Arial"/>
                <a:cs typeface="Arial"/>
              </a:rPr>
              <a:t>A-</a:t>
            </a:r>
            <a:r>
              <a:rPr sz="1400" dirty="0">
                <a:latin typeface="Arial"/>
                <a:cs typeface="Arial"/>
              </a:rPr>
              <a:t>C),</a:t>
            </a:r>
            <a:r>
              <a:rPr sz="1400" spc="425" dirty="0">
                <a:latin typeface="Arial"/>
                <a:cs typeface="Arial"/>
              </a:rPr>
              <a:t> </a:t>
            </a:r>
            <a:r>
              <a:rPr sz="1400" spc="-10" dirty="0">
                <a:latin typeface="Arial"/>
                <a:cs typeface="Arial"/>
              </a:rPr>
              <a:t>avanzando</a:t>
            </a:r>
            <a:endParaRPr sz="1400">
              <a:latin typeface="Arial"/>
              <a:cs typeface="Arial"/>
            </a:endParaRPr>
          </a:p>
          <a:p>
            <a:pPr marL="355600" algn="just">
              <a:lnSpc>
                <a:spcPts val="1595"/>
              </a:lnSpc>
            </a:pPr>
            <a:r>
              <a:rPr sz="1400" dirty="0">
                <a:latin typeface="Arial"/>
                <a:cs typeface="Arial"/>
              </a:rPr>
              <a:t>para</a:t>
            </a:r>
            <a:r>
              <a:rPr sz="1400" spc="-35" dirty="0">
                <a:latin typeface="Arial"/>
                <a:cs typeface="Arial"/>
              </a:rPr>
              <a:t> </a:t>
            </a:r>
            <a:r>
              <a:rPr sz="1400" dirty="0">
                <a:latin typeface="Arial"/>
                <a:cs typeface="Arial"/>
              </a:rPr>
              <a:t>trifásico</a:t>
            </a:r>
            <a:r>
              <a:rPr sz="1400" spc="-60" dirty="0">
                <a:latin typeface="Arial"/>
                <a:cs typeface="Arial"/>
              </a:rPr>
              <a:t> </a:t>
            </a:r>
            <a:r>
              <a:rPr sz="1400" dirty="0">
                <a:latin typeface="Arial"/>
                <a:cs typeface="Arial"/>
              </a:rPr>
              <a:t>después</a:t>
            </a:r>
            <a:r>
              <a:rPr sz="1400" spc="-55" dirty="0">
                <a:latin typeface="Arial"/>
                <a:cs typeface="Arial"/>
              </a:rPr>
              <a:t> </a:t>
            </a:r>
            <a:r>
              <a:rPr sz="1400" dirty="0">
                <a:latin typeface="Arial"/>
                <a:cs typeface="Arial"/>
              </a:rPr>
              <a:t>de</a:t>
            </a:r>
            <a:r>
              <a:rPr sz="1400" spc="-35" dirty="0">
                <a:latin typeface="Arial"/>
                <a:cs typeface="Arial"/>
              </a:rPr>
              <a:t> </a:t>
            </a:r>
            <a:r>
              <a:rPr sz="1400" dirty="0">
                <a:latin typeface="Arial"/>
                <a:cs typeface="Arial"/>
              </a:rPr>
              <a:t>2.5</a:t>
            </a:r>
            <a:r>
              <a:rPr sz="1400" spc="-30" dirty="0">
                <a:latin typeface="Arial"/>
                <a:cs typeface="Arial"/>
              </a:rPr>
              <a:t> </a:t>
            </a:r>
            <a:r>
              <a:rPr sz="1400" spc="-10" dirty="0">
                <a:latin typeface="Arial"/>
                <a:cs typeface="Arial"/>
              </a:rPr>
              <a:t>ciclos.</a:t>
            </a:r>
            <a:endParaRPr sz="1400">
              <a:latin typeface="Arial"/>
              <a:cs typeface="Arial"/>
            </a:endParaRPr>
          </a:p>
          <a:p>
            <a:pPr marL="355600" marR="5080" indent="-342900">
              <a:lnSpc>
                <a:spcPts val="1510"/>
              </a:lnSpc>
              <a:spcBef>
                <a:spcPts val="1200"/>
              </a:spcBef>
              <a:buFont typeface="Wingdings"/>
              <a:buChar char=""/>
              <a:tabLst>
                <a:tab pos="354965" algn="l"/>
                <a:tab pos="355600" algn="l"/>
              </a:tabLst>
            </a:pPr>
            <a:r>
              <a:rPr sz="1400" dirty="0">
                <a:latin typeface="Arial"/>
                <a:cs typeface="Arial"/>
              </a:rPr>
              <a:t>Houve</a:t>
            </a:r>
            <a:r>
              <a:rPr sz="1400" spc="75" dirty="0">
                <a:latin typeface="Arial"/>
                <a:cs typeface="Arial"/>
              </a:rPr>
              <a:t> </a:t>
            </a:r>
            <a:r>
              <a:rPr sz="1400" dirty="0">
                <a:latin typeface="Arial"/>
                <a:cs typeface="Arial"/>
              </a:rPr>
              <a:t>trip</a:t>
            </a:r>
            <a:r>
              <a:rPr sz="1400" spc="90" dirty="0">
                <a:latin typeface="Arial"/>
                <a:cs typeface="Arial"/>
              </a:rPr>
              <a:t> </a:t>
            </a:r>
            <a:r>
              <a:rPr sz="1400" dirty="0">
                <a:latin typeface="Arial"/>
                <a:cs typeface="Arial"/>
              </a:rPr>
              <a:t>instantáneo</a:t>
            </a:r>
            <a:r>
              <a:rPr sz="1400" spc="75" dirty="0">
                <a:latin typeface="Arial"/>
                <a:cs typeface="Arial"/>
              </a:rPr>
              <a:t> </a:t>
            </a:r>
            <a:r>
              <a:rPr sz="1400" dirty="0">
                <a:latin typeface="Arial"/>
                <a:cs typeface="Arial"/>
              </a:rPr>
              <a:t>de</a:t>
            </a:r>
            <a:r>
              <a:rPr sz="1400" spc="90" dirty="0">
                <a:latin typeface="Arial"/>
                <a:cs typeface="Arial"/>
              </a:rPr>
              <a:t> </a:t>
            </a:r>
            <a:r>
              <a:rPr sz="1400" dirty="0">
                <a:latin typeface="Arial"/>
                <a:cs typeface="Arial"/>
              </a:rPr>
              <a:t>la</a:t>
            </a:r>
            <a:r>
              <a:rPr sz="1400" spc="70" dirty="0">
                <a:latin typeface="Arial"/>
                <a:cs typeface="Arial"/>
              </a:rPr>
              <a:t> </a:t>
            </a:r>
            <a:r>
              <a:rPr sz="1400" dirty="0">
                <a:latin typeface="Arial"/>
                <a:cs typeface="Arial"/>
              </a:rPr>
              <a:t>protección</a:t>
            </a:r>
            <a:r>
              <a:rPr sz="1400" spc="95" dirty="0">
                <a:latin typeface="Arial"/>
                <a:cs typeface="Arial"/>
              </a:rPr>
              <a:t> </a:t>
            </a:r>
            <a:r>
              <a:rPr sz="1400" dirty="0">
                <a:latin typeface="Arial"/>
                <a:cs typeface="Arial"/>
              </a:rPr>
              <a:t>del</a:t>
            </a:r>
            <a:r>
              <a:rPr sz="1400" spc="75" dirty="0">
                <a:latin typeface="Arial"/>
                <a:cs typeface="Arial"/>
              </a:rPr>
              <a:t> </a:t>
            </a:r>
            <a:r>
              <a:rPr sz="1400" spc="-10" dirty="0">
                <a:latin typeface="Arial"/>
                <a:cs typeface="Arial"/>
              </a:rPr>
              <a:t>alimentador (7SJ62)</a:t>
            </a:r>
            <a:endParaRPr sz="1400">
              <a:latin typeface="Arial"/>
              <a:cs typeface="Arial"/>
            </a:endParaRPr>
          </a:p>
          <a:p>
            <a:pPr marL="355600" indent="-342900">
              <a:lnSpc>
                <a:spcPct val="100000"/>
              </a:lnSpc>
              <a:spcBef>
                <a:spcPts val="985"/>
              </a:spcBef>
              <a:buFont typeface="Wingdings"/>
              <a:buChar char=""/>
              <a:tabLst>
                <a:tab pos="354965" algn="l"/>
                <a:tab pos="355600" algn="l"/>
              </a:tabLst>
            </a:pPr>
            <a:r>
              <a:rPr sz="1400" dirty="0">
                <a:latin typeface="Arial"/>
                <a:cs typeface="Arial"/>
              </a:rPr>
              <a:t>El</a:t>
            </a:r>
            <a:r>
              <a:rPr sz="1400" spc="-35" dirty="0">
                <a:latin typeface="Arial"/>
                <a:cs typeface="Arial"/>
              </a:rPr>
              <a:t> </a:t>
            </a:r>
            <a:r>
              <a:rPr sz="1400" dirty="0">
                <a:latin typeface="Arial"/>
                <a:cs typeface="Arial"/>
              </a:rPr>
              <a:t>tiempo</a:t>
            </a:r>
            <a:r>
              <a:rPr sz="1400" spc="-30" dirty="0">
                <a:latin typeface="Arial"/>
                <a:cs typeface="Arial"/>
              </a:rPr>
              <a:t> </a:t>
            </a:r>
            <a:r>
              <a:rPr sz="1400" dirty="0">
                <a:latin typeface="Arial"/>
                <a:cs typeface="Arial"/>
              </a:rPr>
              <a:t>de</a:t>
            </a:r>
            <a:r>
              <a:rPr sz="1400" spc="-35" dirty="0">
                <a:latin typeface="Arial"/>
                <a:cs typeface="Arial"/>
              </a:rPr>
              <a:t> </a:t>
            </a:r>
            <a:r>
              <a:rPr sz="1400" dirty="0">
                <a:latin typeface="Arial"/>
                <a:cs typeface="Arial"/>
              </a:rPr>
              <a:t>apertura</a:t>
            </a:r>
            <a:r>
              <a:rPr sz="1400" spc="-55" dirty="0">
                <a:latin typeface="Arial"/>
                <a:cs typeface="Arial"/>
              </a:rPr>
              <a:t> </a:t>
            </a:r>
            <a:r>
              <a:rPr sz="1400" dirty="0">
                <a:latin typeface="Arial"/>
                <a:cs typeface="Arial"/>
              </a:rPr>
              <a:t>del</a:t>
            </a:r>
            <a:r>
              <a:rPr sz="1400" spc="-35" dirty="0">
                <a:latin typeface="Arial"/>
                <a:cs typeface="Arial"/>
              </a:rPr>
              <a:t> </a:t>
            </a:r>
            <a:r>
              <a:rPr sz="1400" dirty="0">
                <a:latin typeface="Arial"/>
                <a:cs typeface="Arial"/>
              </a:rPr>
              <a:t>disyuntor</a:t>
            </a:r>
            <a:r>
              <a:rPr sz="1400" spc="-40" dirty="0">
                <a:latin typeface="Arial"/>
                <a:cs typeface="Arial"/>
              </a:rPr>
              <a:t> </a:t>
            </a:r>
            <a:r>
              <a:rPr sz="1400" dirty="0">
                <a:latin typeface="Arial"/>
                <a:cs typeface="Arial"/>
              </a:rPr>
              <a:t>cerca</a:t>
            </a:r>
            <a:r>
              <a:rPr sz="1400" spc="-40" dirty="0">
                <a:latin typeface="Arial"/>
                <a:cs typeface="Arial"/>
              </a:rPr>
              <a:t> </a:t>
            </a:r>
            <a:r>
              <a:rPr sz="1400" dirty="0">
                <a:latin typeface="Arial"/>
                <a:cs typeface="Arial"/>
              </a:rPr>
              <a:t>de</a:t>
            </a:r>
            <a:r>
              <a:rPr sz="1400" spc="-30" dirty="0">
                <a:latin typeface="Arial"/>
                <a:cs typeface="Arial"/>
              </a:rPr>
              <a:t> </a:t>
            </a:r>
            <a:r>
              <a:rPr sz="1400" dirty="0">
                <a:latin typeface="Arial"/>
                <a:cs typeface="Arial"/>
              </a:rPr>
              <a:t>3.5</a:t>
            </a:r>
            <a:r>
              <a:rPr sz="1400" spc="-40" dirty="0">
                <a:latin typeface="Arial"/>
                <a:cs typeface="Arial"/>
              </a:rPr>
              <a:t> </a:t>
            </a:r>
            <a:r>
              <a:rPr sz="1400" spc="-10" dirty="0">
                <a:latin typeface="Arial"/>
                <a:cs typeface="Arial"/>
              </a:rPr>
              <a:t>ciclos</a:t>
            </a:r>
            <a:endParaRPr sz="1400">
              <a:latin typeface="Arial"/>
              <a:cs typeface="Arial"/>
            </a:endParaRPr>
          </a:p>
          <a:p>
            <a:pPr marL="355600" marR="6985" indent="-342900">
              <a:lnSpc>
                <a:spcPts val="1510"/>
              </a:lnSpc>
              <a:spcBef>
                <a:spcPts val="1200"/>
              </a:spcBef>
              <a:buFont typeface="Wingdings"/>
              <a:buChar char=""/>
              <a:tabLst>
                <a:tab pos="354965" algn="l"/>
                <a:tab pos="355600" algn="l"/>
                <a:tab pos="800735" algn="l"/>
                <a:tab pos="1926589" algn="l"/>
                <a:tab pos="2803525" algn="l"/>
                <a:tab pos="3129280" algn="l"/>
                <a:tab pos="3722370" algn="l"/>
                <a:tab pos="4048760" algn="l"/>
              </a:tabLst>
            </a:pPr>
            <a:r>
              <a:rPr sz="1400" spc="-25" dirty="0">
                <a:latin typeface="Arial"/>
                <a:cs typeface="Arial"/>
              </a:rPr>
              <a:t>Hay</a:t>
            </a:r>
            <a:r>
              <a:rPr sz="1400" dirty="0">
                <a:latin typeface="Arial"/>
                <a:cs typeface="Arial"/>
              </a:rPr>
              <a:t>	</a:t>
            </a:r>
            <a:r>
              <a:rPr sz="1400" spc="-10" dirty="0">
                <a:latin typeface="Arial"/>
                <a:cs typeface="Arial"/>
              </a:rPr>
              <a:t>desequilibrio</a:t>
            </a:r>
            <a:r>
              <a:rPr sz="1400" dirty="0">
                <a:latin typeface="Arial"/>
                <a:cs typeface="Arial"/>
              </a:rPr>
              <a:t>	</a:t>
            </a:r>
            <a:r>
              <a:rPr sz="1400" spc="-10" dirty="0">
                <a:latin typeface="Arial"/>
                <a:cs typeface="Arial"/>
              </a:rPr>
              <a:t>(corriente</a:t>
            </a:r>
            <a:r>
              <a:rPr sz="1400" dirty="0">
                <a:latin typeface="Arial"/>
                <a:cs typeface="Arial"/>
              </a:rPr>
              <a:t>	</a:t>
            </a:r>
            <a:r>
              <a:rPr sz="1400" spc="-25" dirty="0">
                <a:latin typeface="Arial"/>
                <a:cs typeface="Arial"/>
              </a:rPr>
              <a:t>de</a:t>
            </a:r>
            <a:r>
              <a:rPr sz="1400" dirty="0">
                <a:latin typeface="Arial"/>
                <a:cs typeface="Arial"/>
              </a:rPr>
              <a:t>	</a:t>
            </a:r>
            <a:r>
              <a:rPr sz="1400" spc="-10" dirty="0">
                <a:latin typeface="Arial"/>
                <a:cs typeface="Arial"/>
              </a:rPr>
              <a:t>tierra)</a:t>
            </a:r>
            <a:r>
              <a:rPr sz="1400" dirty="0">
                <a:latin typeface="Arial"/>
                <a:cs typeface="Arial"/>
              </a:rPr>
              <a:t>	</a:t>
            </a:r>
            <a:r>
              <a:rPr sz="1400" spc="-25" dirty="0">
                <a:latin typeface="Arial"/>
                <a:cs typeface="Arial"/>
              </a:rPr>
              <a:t>en</a:t>
            </a:r>
            <a:r>
              <a:rPr sz="1400" dirty="0">
                <a:latin typeface="Arial"/>
                <a:cs typeface="Arial"/>
              </a:rPr>
              <a:t>	</a:t>
            </a:r>
            <a:r>
              <a:rPr sz="1400" spc="-10" dirty="0">
                <a:latin typeface="Arial"/>
                <a:cs typeface="Arial"/>
              </a:rPr>
              <a:t>condición </a:t>
            </a:r>
            <a:r>
              <a:rPr sz="1400" dirty="0">
                <a:latin typeface="Arial"/>
                <a:cs typeface="Arial"/>
              </a:rPr>
              <a:t>normal</a:t>
            </a:r>
            <a:r>
              <a:rPr sz="1400" spc="-45" dirty="0">
                <a:latin typeface="Arial"/>
                <a:cs typeface="Arial"/>
              </a:rPr>
              <a:t> </a:t>
            </a:r>
            <a:r>
              <a:rPr sz="1400" dirty="0">
                <a:latin typeface="Arial"/>
                <a:cs typeface="Arial"/>
              </a:rPr>
              <a:t>de</a:t>
            </a:r>
            <a:r>
              <a:rPr sz="1400" spc="-20" dirty="0">
                <a:latin typeface="Arial"/>
                <a:cs typeface="Arial"/>
              </a:rPr>
              <a:t> </a:t>
            </a:r>
            <a:r>
              <a:rPr sz="1400" dirty="0">
                <a:latin typeface="Arial"/>
                <a:cs typeface="Arial"/>
              </a:rPr>
              <a:t>carga</a:t>
            </a:r>
            <a:r>
              <a:rPr sz="1400" spc="-40" dirty="0">
                <a:latin typeface="Arial"/>
                <a:cs typeface="Arial"/>
              </a:rPr>
              <a:t> </a:t>
            </a:r>
            <a:r>
              <a:rPr sz="1400" dirty="0">
                <a:latin typeface="Arial"/>
                <a:cs typeface="Arial"/>
              </a:rPr>
              <a:t>(condición</a:t>
            </a:r>
            <a:r>
              <a:rPr sz="1400" spc="-60" dirty="0">
                <a:latin typeface="Arial"/>
                <a:cs typeface="Arial"/>
              </a:rPr>
              <a:t> </a:t>
            </a:r>
            <a:r>
              <a:rPr sz="1400" dirty="0">
                <a:latin typeface="Arial"/>
                <a:cs typeface="Arial"/>
              </a:rPr>
              <a:t>de</a:t>
            </a:r>
            <a:r>
              <a:rPr sz="1400" spc="-20" dirty="0">
                <a:latin typeface="Arial"/>
                <a:cs typeface="Arial"/>
              </a:rPr>
              <a:t> </a:t>
            </a:r>
            <a:r>
              <a:rPr sz="1400" spc="-10" dirty="0">
                <a:latin typeface="Arial"/>
                <a:cs typeface="Arial"/>
              </a:rPr>
              <a:t>pre-falla)</a:t>
            </a:r>
            <a:endParaRPr sz="1400">
              <a:latin typeface="Arial"/>
              <a:cs typeface="Arial"/>
            </a:endParaRPr>
          </a:p>
          <a:p>
            <a:pPr marL="355600" marR="5080" algn="just">
              <a:lnSpc>
                <a:spcPts val="1510"/>
              </a:lnSpc>
              <a:spcBef>
                <a:spcPts val="1180"/>
              </a:spcBef>
            </a:pPr>
            <a:r>
              <a:rPr sz="1400" dirty="0">
                <a:latin typeface="Arial"/>
                <a:cs typeface="Arial"/>
              </a:rPr>
              <a:t>Para</a:t>
            </a:r>
            <a:r>
              <a:rPr sz="1400" spc="135" dirty="0">
                <a:latin typeface="Arial"/>
                <a:cs typeface="Arial"/>
              </a:rPr>
              <a:t> </a:t>
            </a:r>
            <a:r>
              <a:rPr sz="1400" dirty="0">
                <a:latin typeface="Arial"/>
                <a:cs typeface="Arial"/>
              </a:rPr>
              <a:t>mayores</a:t>
            </a:r>
            <a:r>
              <a:rPr sz="1400" spc="155" dirty="0">
                <a:latin typeface="Arial"/>
                <a:cs typeface="Arial"/>
              </a:rPr>
              <a:t> </a:t>
            </a:r>
            <a:r>
              <a:rPr sz="1400" dirty="0">
                <a:latin typeface="Arial"/>
                <a:cs typeface="Arial"/>
              </a:rPr>
              <a:t>detalles</a:t>
            </a:r>
            <a:r>
              <a:rPr sz="1400" spc="155" dirty="0">
                <a:latin typeface="Arial"/>
                <a:cs typeface="Arial"/>
              </a:rPr>
              <a:t> </a:t>
            </a:r>
            <a:r>
              <a:rPr sz="1400" dirty="0">
                <a:latin typeface="Arial"/>
                <a:cs typeface="Arial"/>
              </a:rPr>
              <a:t>en</a:t>
            </a:r>
            <a:r>
              <a:rPr sz="1400" spc="150" dirty="0">
                <a:latin typeface="Arial"/>
                <a:cs typeface="Arial"/>
              </a:rPr>
              <a:t> </a:t>
            </a:r>
            <a:r>
              <a:rPr sz="1400" dirty="0">
                <a:latin typeface="Arial"/>
                <a:cs typeface="Arial"/>
              </a:rPr>
              <a:t>cuanto</a:t>
            </a:r>
            <a:r>
              <a:rPr sz="1400" spc="150" dirty="0">
                <a:latin typeface="Arial"/>
                <a:cs typeface="Arial"/>
              </a:rPr>
              <a:t> </a:t>
            </a:r>
            <a:r>
              <a:rPr sz="1400" dirty="0">
                <a:latin typeface="Arial"/>
                <a:cs typeface="Arial"/>
              </a:rPr>
              <a:t>a</a:t>
            </a:r>
            <a:r>
              <a:rPr sz="1400" spc="150" dirty="0">
                <a:latin typeface="Arial"/>
                <a:cs typeface="Arial"/>
              </a:rPr>
              <a:t> </a:t>
            </a:r>
            <a:r>
              <a:rPr sz="1400" dirty="0">
                <a:latin typeface="Arial"/>
                <a:cs typeface="Arial"/>
              </a:rPr>
              <a:t>las</a:t>
            </a:r>
            <a:r>
              <a:rPr sz="1400" spc="155" dirty="0">
                <a:latin typeface="Arial"/>
                <a:cs typeface="Arial"/>
              </a:rPr>
              <a:t> </a:t>
            </a:r>
            <a:r>
              <a:rPr sz="1400" dirty="0">
                <a:latin typeface="Arial"/>
                <a:cs typeface="Arial"/>
              </a:rPr>
              <a:t>condiciones</a:t>
            </a:r>
            <a:r>
              <a:rPr sz="1400" spc="155" dirty="0">
                <a:latin typeface="Arial"/>
                <a:cs typeface="Arial"/>
              </a:rPr>
              <a:t> </a:t>
            </a:r>
            <a:r>
              <a:rPr sz="1400" spc="-25" dirty="0">
                <a:latin typeface="Arial"/>
                <a:cs typeface="Arial"/>
              </a:rPr>
              <a:t>de </a:t>
            </a:r>
            <a:r>
              <a:rPr sz="1400" spc="-10" dirty="0">
                <a:latin typeface="Arial"/>
                <a:cs typeface="Arial"/>
              </a:rPr>
              <a:t>pre-</a:t>
            </a:r>
            <a:r>
              <a:rPr sz="1400" dirty="0">
                <a:latin typeface="Arial"/>
                <a:cs typeface="Arial"/>
              </a:rPr>
              <a:t>falla</a:t>
            </a:r>
            <a:r>
              <a:rPr sz="1400" spc="155" dirty="0">
                <a:latin typeface="Arial"/>
                <a:cs typeface="Arial"/>
              </a:rPr>
              <a:t>  </a:t>
            </a:r>
            <a:r>
              <a:rPr sz="1400" dirty="0">
                <a:latin typeface="Arial"/>
                <a:cs typeface="Arial"/>
              </a:rPr>
              <a:t>y</a:t>
            </a:r>
            <a:r>
              <a:rPr sz="1400" spc="150" dirty="0">
                <a:latin typeface="Arial"/>
                <a:cs typeface="Arial"/>
              </a:rPr>
              <a:t>  </a:t>
            </a:r>
            <a:r>
              <a:rPr sz="1400" dirty="0">
                <a:latin typeface="Arial"/>
                <a:cs typeface="Arial"/>
              </a:rPr>
              <a:t>de</a:t>
            </a:r>
            <a:r>
              <a:rPr sz="1400" spc="155" dirty="0">
                <a:latin typeface="Arial"/>
                <a:cs typeface="Arial"/>
              </a:rPr>
              <a:t>  </a:t>
            </a:r>
            <a:r>
              <a:rPr sz="1400" dirty="0">
                <a:latin typeface="Arial"/>
                <a:cs typeface="Arial"/>
              </a:rPr>
              <a:t>cortocircuito,</a:t>
            </a:r>
            <a:r>
              <a:rPr sz="1400" spc="160" dirty="0">
                <a:latin typeface="Arial"/>
                <a:cs typeface="Arial"/>
              </a:rPr>
              <a:t>  </a:t>
            </a:r>
            <a:r>
              <a:rPr sz="1400" dirty="0">
                <a:latin typeface="Arial"/>
                <a:cs typeface="Arial"/>
              </a:rPr>
              <a:t>se</a:t>
            </a:r>
            <a:r>
              <a:rPr sz="1400" spc="150" dirty="0">
                <a:latin typeface="Arial"/>
                <a:cs typeface="Arial"/>
              </a:rPr>
              <a:t>  </a:t>
            </a:r>
            <a:r>
              <a:rPr sz="1400" dirty="0">
                <a:latin typeface="Arial"/>
                <a:cs typeface="Arial"/>
              </a:rPr>
              <a:t>utiliza</a:t>
            </a:r>
            <a:r>
              <a:rPr sz="1400" spc="160" dirty="0">
                <a:latin typeface="Arial"/>
                <a:cs typeface="Arial"/>
              </a:rPr>
              <a:t>  </a:t>
            </a:r>
            <a:r>
              <a:rPr sz="1400" dirty="0">
                <a:latin typeface="Arial"/>
                <a:cs typeface="Arial"/>
              </a:rPr>
              <a:t>el</a:t>
            </a:r>
            <a:r>
              <a:rPr sz="1400" spc="150" dirty="0">
                <a:latin typeface="Arial"/>
                <a:cs typeface="Arial"/>
              </a:rPr>
              <a:t>  </a:t>
            </a:r>
            <a:r>
              <a:rPr sz="1400" spc="-10" dirty="0">
                <a:latin typeface="Arial"/>
                <a:cs typeface="Arial"/>
              </a:rPr>
              <a:t>diagrama </a:t>
            </a:r>
            <a:r>
              <a:rPr sz="1400" dirty="0">
                <a:latin typeface="Arial"/>
                <a:cs typeface="Arial"/>
              </a:rPr>
              <a:t>vectorial</a:t>
            </a:r>
            <a:r>
              <a:rPr sz="1400" spc="30" dirty="0">
                <a:latin typeface="Arial"/>
                <a:cs typeface="Arial"/>
              </a:rPr>
              <a:t> </a:t>
            </a:r>
            <a:r>
              <a:rPr sz="1400" dirty="0">
                <a:latin typeface="Arial"/>
                <a:cs typeface="Arial"/>
              </a:rPr>
              <a:t>disponible</a:t>
            </a:r>
            <a:r>
              <a:rPr sz="1400" spc="20" dirty="0">
                <a:latin typeface="Arial"/>
                <a:cs typeface="Arial"/>
              </a:rPr>
              <a:t> </a:t>
            </a:r>
            <a:r>
              <a:rPr sz="1400" dirty="0">
                <a:latin typeface="Arial"/>
                <a:cs typeface="Arial"/>
              </a:rPr>
              <a:t>a</a:t>
            </a:r>
            <a:r>
              <a:rPr sz="1400" spc="10" dirty="0">
                <a:latin typeface="Arial"/>
                <a:cs typeface="Arial"/>
              </a:rPr>
              <a:t> </a:t>
            </a:r>
            <a:r>
              <a:rPr sz="1400" dirty="0">
                <a:latin typeface="Arial"/>
                <a:cs typeface="Arial"/>
              </a:rPr>
              <a:t>través</a:t>
            </a:r>
            <a:r>
              <a:rPr sz="1400" spc="40" dirty="0">
                <a:latin typeface="Arial"/>
                <a:cs typeface="Arial"/>
              </a:rPr>
              <a:t> </a:t>
            </a:r>
            <a:r>
              <a:rPr sz="1400" dirty="0">
                <a:latin typeface="Arial"/>
                <a:cs typeface="Arial"/>
              </a:rPr>
              <a:t>del</a:t>
            </a:r>
            <a:r>
              <a:rPr sz="1400" spc="20" dirty="0">
                <a:latin typeface="Arial"/>
                <a:cs typeface="Arial"/>
              </a:rPr>
              <a:t> </a:t>
            </a:r>
            <a:r>
              <a:rPr sz="1400" dirty="0">
                <a:latin typeface="Arial"/>
                <a:cs typeface="Arial"/>
              </a:rPr>
              <a:t>software</a:t>
            </a:r>
            <a:r>
              <a:rPr sz="1400" spc="15"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análisis.</a:t>
            </a:r>
            <a:r>
              <a:rPr sz="1400" spc="35" dirty="0">
                <a:latin typeface="Arial"/>
                <a:cs typeface="Arial"/>
              </a:rPr>
              <a:t> </a:t>
            </a:r>
            <a:r>
              <a:rPr sz="1400" spc="-25" dirty="0">
                <a:latin typeface="Arial"/>
                <a:cs typeface="Arial"/>
              </a:rPr>
              <a:t>La </a:t>
            </a:r>
            <a:r>
              <a:rPr sz="1400" dirty="0">
                <a:latin typeface="Arial"/>
                <a:cs typeface="Arial"/>
              </a:rPr>
              <a:t>figura</a:t>
            </a:r>
            <a:r>
              <a:rPr sz="1400" spc="135" dirty="0">
                <a:latin typeface="Arial"/>
                <a:cs typeface="Arial"/>
              </a:rPr>
              <a:t>  </a:t>
            </a:r>
            <a:r>
              <a:rPr sz="1400" dirty="0">
                <a:latin typeface="Arial"/>
                <a:cs typeface="Arial"/>
              </a:rPr>
              <a:t>siguiente</a:t>
            </a:r>
            <a:r>
              <a:rPr sz="1400" spc="135" dirty="0">
                <a:latin typeface="Arial"/>
                <a:cs typeface="Arial"/>
              </a:rPr>
              <a:t>  </a:t>
            </a:r>
            <a:r>
              <a:rPr sz="1400" dirty="0">
                <a:latin typeface="Arial"/>
                <a:cs typeface="Arial"/>
              </a:rPr>
              <a:t>muestra</a:t>
            </a:r>
            <a:r>
              <a:rPr sz="1400" spc="145" dirty="0">
                <a:latin typeface="Arial"/>
                <a:cs typeface="Arial"/>
              </a:rPr>
              <a:t>  </a:t>
            </a:r>
            <a:r>
              <a:rPr sz="1400" dirty="0">
                <a:latin typeface="Arial"/>
                <a:cs typeface="Arial"/>
              </a:rPr>
              <a:t>las</a:t>
            </a:r>
            <a:r>
              <a:rPr sz="1400" spc="140" dirty="0">
                <a:latin typeface="Arial"/>
                <a:cs typeface="Arial"/>
              </a:rPr>
              <a:t>  </a:t>
            </a:r>
            <a:r>
              <a:rPr sz="1400" dirty="0">
                <a:latin typeface="Arial"/>
                <a:cs typeface="Arial"/>
              </a:rPr>
              <a:t>condiciones</a:t>
            </a:r>
            <a:r>
              <a:rPr sz="1400" spc="150" dirty="0">
                <a:latin typeface="Arial"/>
                <a:cs typeface="Arial"/>
              </a:rPr>
              <a:t>  </a:t>
            </a:r>
            <a:r>
              <a:rPr sz="1400" dirty="0">
                <a:latin typeface="Arial"/>
                <a:cs typeface="Arial"/>
              </a:rPr>
              <a:t>de</a:t>
            </a:r>
            <a:r>
              <a:rPr sz="1400" spc="145" dirty="0">
                <a:latin typeface="Arial"/>
                <a:cs typeface="Arial"/>
              </a:rPr>
              <a:t>  </a:t>
            </a:r>
            <a:r>
              <a:rPr sz="1400" spc="-10" dirty="0">
                <a:latin typeface="Arial"/>
                <a:cs typeface="Arial"/>
              </a:rPr>
              <a:t>carga </a:t>
            </a:r>
            <a:r>
              <a:rPr sz="1400" dirty="0">
                <a:latin typeface="Arial"/>
                <a:cs typeface="Arial"/>
              </a:rPr>
              <a:t>normal</a:t>
            </a:r>
            <a:r>
              <a:rPr sz="1400" spc="585" dirty="0">
                <a:latin typeface="Arial"/>
                <a:cs typeface="Arial"/>
              </a:rPr>
              <a:t> </a:t>
            </a:r>
            <a:r>
              <a:rPr sz="1400" dirty="0">
                <a:latin typeface="Arial"/>
                <a:cs typeface="Arial"/>
              </a:rPr>
              <a:t>y</a:t>
            </a:r>
            <a:r>
              <a:rPr sz="1400" spc="580" dirty="0">
                <a:latin typeface="Arial"/>
                <a:cs typeface="Arial"/>
              </a:rPr>
              <a:t> </a:t>
            </a:r>
            <a:r>
              <a:rPr sz="1400" dirty="0">
                <a:latin typeface="Arial"/>
                <a:cs typeface="Arial"/>
              </a:rPr>
              <a:t>de</a:t>
            </a:r>
            <a:r>
              <a:rPr sz="1400" spc="570" dirty="0">
                <a:latin typeface="Arial"/>
                <a:cs typeface="Arial"/>
              </a:rPr>
              <a:t> </a:t>
            </a:r>
            <a:r>
              <a:rPr sz="1400" dirty="0">
                <a:latin typeface="Arial"/>
                <a:cs typeface="Arial"/>
              </a:rPr>
              <a:t>corto</a:t>
            </a:r>
            <a:r>
              <a:rPr sz="1400" spc="580" dirty="0">
                <a:latin typeface="Arial"/>
                <a:cs typeface="Arial"/>
              </a:rPr>
              <a:t> </a:t>
            </a:r>
            <a:r>
              <a:rPr sz="1400" dirty="0">
                <a:latin typeface="Arial"/>
                <a:cs typeface="Arial"/>
              </a:rPr>
              <a:t>circuito</a:t>
            </a:r>
            <a:r>
              <a:rPr sz="1400" spc="100" dirty="0">
                <a:latin typeface="Arial"/>
                <a:cs typeface="Arial"/>
              </a:rPr>
              <a:t>  </a:t>
            </a:r>
            <a:r>
              <a:rPr sz="1400" dirty="0">
                <a:latin typeface="Arial"/>
                <a:cs typeface="Arial"/>
              </a:rPr>
              <a:t>para</a:t>
            </a:r>
            <a:r>
              <a:rPr sz="1400" spc="100" dirty="0">
                <a:latin typeface="Arial"/>
                <a:cs typeface="Arial"/>
              </a:rPr>
              <a:t>  </a:t>
            </a:r>
            <a:r>
              <a:rPr sz="1400" dirty="0">
                <a:latin typeface="Arial"/>
                <a:cs typeface="Arial"/>
              </a:rPr>
              <a:t>el</a:t>
            </a:r>
            <a:r>
              <a:rPr sz="1400" spc="575" dirty="0">
                <a:latin typeface="Arial"/>
                <a:cs typeface="Arial"/>
              </a:rPr>
              <a:t> </a:t>
            </a:r>
            <a:r>
              <a:rPr sz="1400" dirty="0">
                <a:latin typeface="Arial"/>
                <a:cs typeface="Arial"/>
              </a:rPr>
              <a:t>análisis</a:t>
            </a:r>
            <a:r>
              <a:rPr sz="1400" spc="105" dirty="0">
                <a:latin typeface="Arial"/>
                <a:cs typeface="Arial"/>
              </a:rPr>
              <a:t>  </a:t>
            </a:r>
            <a:r>
              <a:rPr sz="1400" dirty="0">
                <a:latin typeface="Arial"/>
                <a:cs typeface="Arial"/>
              </a:rPr>
              <a:t>de</a:t>
            </a:r>
            <a:r>
              <a:rPr sz="1400" spc="575" dirty="0">
                <a:latin typeface="Arial"/>
                <a:cs typeface="Arial"/>
              </a:rPr>
              <a:t> </a:t>
            </a:r>
            <a:r>
              <a:rPr sz="1400" spc="-25" dirty="0">
                <a:latin typeface="Arial"/>
                <a:cs typeface="Arial"/>
              </a:rPr>
              <a:t>las </a:t>
            </a:r>
            <a:r>
              <a:rPr sz="1400" spc="-10" dirty="0">
                <a:latin typeface="Arial"/>
                <a:cs typeface="Arial"/>
              </a:rPr>
              <a:t>ocurrencias.</a:t>
            </a:r>
            <a:endParaRPr sz="1400">
              <a:latin typeface="Arial"/>
              <a:cs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089530"/>
            <a:ext cx="590105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Arial"/>
                <a:cs typeface="Arial"/>
              </a:rPr>
              <a:t>Análisis</a:t>
            </a:r>
            <a:r>
              <a:rPr sz="1600" b="1" spc="5" dirty="0">
                <a:latin typeface="Arial"/>
                <a:cs typeface="Arial"/>
              </a:rPr>
              <a:t> </a:t>
            </a:r>
            <a:r>
              <a:rPr sz="1600" b="1" dirty="0">
                <a:latin typeface="Arial"/>
                <a:cs typeface="Arial"/>
              </a:rPr>
              <a:t>vectorial de</a:t>
            </a:r>
            <a:r>
              <a:rPr sz="1600" b="1" spc="-40" dirty="0">
                <a:latin typeface="Arial"/>
                <a:cs typeface="Arial"/>
              </a:rPr>
              <a:t> </a:t>
            </a:r>
            <a:r>
              <a:rPr sz="1600" b="1" dirty="0">
                <a:latin typeface="Arial"/>
                <a:cs typeface="Arial"/>
              </a:rPr>
              <a:t>corto</a:t>
            </a:r>
            <a:r>
              <a:rPr sz="1600" b="1" spc="-35" dirty="0">
                <a:latin typeface="Arial"/>
                <a:cs typeface="Arial"/>
              </a:rPr>
              <a:t> </a:t>
            </a:r>
            <a:r>
              <a:rPr sz="1600" b="1" dirty="0">
                <a:latin typeface="Arial"/>
                <a:cs typeface="Arial"/>
              </a:rPr>
              <a:t>circuito</a:t>
            </a:r>
            <a:r>
              <a:rPr sz="1600" b="1" spc="-25" dirty="0">
                <a:latin typeface="Arial"/>
                <a:cs typeface="Arial"/>
              </a:rPr>
              <a:t> </a:t>
            </a:r>
            <a:r>
              <a:rPr sz="1600" b="1" dirty="0">
                <a:latin typeface="Arial"/>
                <a:cs typeface="Arial"/>
              </a:rPr>
              <a:t>bifásico</a:t>
            </a:r>
            <a:r>
              <a:rPr sz="1600" b="1" spc="-30" dirty="0">
                <a:latin typeface="Arial"/>
                <a:cs typeface="Arial"/>
              </a:rPr>
              <a:t> </a:t>
            </a:r>
            <a:r>
              <a:rPr sz="1600" b="1" dirty="0">
                <a:latin typeface="Arial"/>
                <a:cs typeface="Arial"/>
              </a:rPr>
              <a:t>en</a:t>
            </a:r>
            <a:r>
              <a:rPr sz="1600" b="1" spc="-50" dirty="0">
                <a:latin typeface="Arial"/>
                <a:cs typeface="Arial"/>
              </a:rPr>
              <a:t> </a:t>
            </a:r>
            <a:r>
              <a:rPr sz="1600" b="1" dirty="0">
                <a:latin typeface="Arial"/>
                <a:cs typeface="Arial"/>
              </a:rPr>
              <a:t>el</a:t>
            </a:r>
            <a:r>
              <a:rPr sz="1600" b="1" spc="-45" dirty="0">
                <a:latin typeface="Arial"/>
                <a:cs typeface="Arial"/>
              </a:rPr>
              <a:t> </a:t>
            </a:r>
            <a:r>
              <a:rPr sz="1600" b="1" spc="-10" dirty="0">
                <a:latin typeface="Arial"/>
                <a:cs typeface="Arial"/>
              </a:rPr>
              <a:t>alimentador</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1734311" y="1296923"/>
              <a:ext cx="5768340"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algn="ctr">
              <a:lnSpc>
                <a:spcPct val="100000"/>
              </a:lnSpc>
            </a:pPr>
            <a:r>
              <a:rPr sz="1600" b="1" dirty="0">
                <a:solidFill>
                  <a:srgbClr val="0066CC"/>
                </a:solidFill>
                <a:latin typeface="Arial"/>
                <a:cs typeface="Arial"/>
              </a:rPr>
              <a:t>CORTO</a:t>
            </a:r>
            <a:r>
              <a:rPr sz="1600" b="1" spc="-60" dirty="0">
                <a:solidFill>
                  <a:srgbClr val="0066CC"/>
                </a:solidFill>
                <a:latin typeface="Arial"/>
                <a:cs typeface="Arial"/>
              </a:rPr>
              <a:t> </a:t>
            </a:r>
            <a:r>
              <a:rPr sz="1600" b="1" dirty="0">
                <a:solidFill>
                  <a:srgbClr val="0066CC"/>
                </a:solidFill>
                <a:latin typeface="Arial"/>
                <a:cs typeface="Arial"/>
              </a:rPr>
              <a:t>CIRCUITO</a:t>
            </a:r>
            <a:r>
              <a:rPr sz="1600" b="1" spc="-50" dirty="0">
                <a:solidFill>
                  <a:srgbClr val="0066CC"/>
                </a:solidFill>
                <a:latin typeface="Arial"/>
                <a:cs typeface="Arial"/>
              </a:rPr>
              <a:t> </a:t>
            </a:r>
            <a:r>
              <a:rPr sz="1600" b="1" dirty="0">
                <a:solidFill>
                  <a:srgbClr val="0066CC"/>
                </a:solidFill>
                <a:latin typeface="Arial"/>
                <a:cs typeface="Arial"/>
              </a:rPr>
              <a:t>EN</a:t>
            </a:r>
            <a:r>
              <a:rPr sz="1600" b="1" spc="-114" dirty="0">
                <a:solidFill>
                  <a:srgbClr val="0066CC"/>
                </a:solidFill>
                <a:latin typeface="Arial"/>
                <a:cs typeface="Arial"/>
              </a:rPr>
              <a:t> </a:t>
            </a:r>
            <a:r>
              <a:rPr sz="1600" b="1" spc="-20" dirty="0">
                <a:solidFill>
                  <a:srgbClr val="0066CC"/>
                </a:solidFill>
                <a:latin typeface="Arial"/>
                <a:cs typeface="Arial"/>
              </a:rPr>
              <a:t>ALIMENTADOR</a:t>
            </a:r>
            <a:r>
              <a:rPr sz="1600" b="1" spc="-15" dirty="0">
                <a:solidFill>
                  <a:srgbClr val="0066CC"/>
                </a:solidFill>
                <a:latin typeface="Arial"/>
                <a:cs typeface="Arial"/>
              </a:rPr>
              <a:t> </a:t>
            </a:r>
            <a:r>
              <a:rPr sz="1600" b="1" dirty="0">
                <a:solidFill>
                  <a:srgbClr val="0066CC"/>
                </a:solidFill>
                <a:latin typeface="Arial"/>
                <a:cs typeface="Arial"/>
              </a:rPr>
              <a:t>DE</a:t>
            </a:r>
            <a:r>
              <a:rPr sz="1600" b="1" spc="-70" dirty="0">
                <a:solidFill>
                  <a:srgbClr val="0066CC"/>
                </a:solidFill>
                <a:latin typeface="Arial"/>
                <a:cs typeface="Arial"/>
              </a:rPr>
              <a:t> </a:t>
            </a:r>
            <a:r>
              <a:rPr sz="1600" b="1" spc="-10" dirty="0">
                <a:solidFill>
                  <a:srgbClr val="0066CC"/>
                </a:solidFill>
                <a:latin typeface="Arial"/>
                <a:cs typeface="Arial"/>
              </a:rPr>
              <a:t>DISTRIBUCIÓN</a:t>
            </a:r>
            <a:endParaRPr sz="1600">
              <a:latin typeface="Arial"/>
              <a:cs typeface="Arial"/>
            </a:endParaRPr>
          </a:p>
        </p:txBody>
      </p:sp>
      <p:pic>
        <p:nvPicPr>
          <p:cNvPr id="7" name="object 7"/>
          <p:cNvPicPr/>
          <p:nvPr/>
        </p:nvPicPr>
        <p:blipFill>
          <a:blip r:embed="rId3" cstate="print"/>
          <a:stretch>
            <a:fillRect/>
          </a:stretch>
        </p:blipFill>
        <p:spPr>
          <a:xfrm>
            <a:off x="1472140" y="2640408"/>
            <a:ext cx="6027810" cy="335794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2089530"/>
            <a:ext cx="7348855" cy="513080"/>
          </a:xfrm>
          <a:prstGeom prst="rect">
            <a:avLst/>
          </a:prstGeom>
        </p:spPr>
        <p:txBody>
          <a:bodyPr vert="horz" wrap="square" lIns="0" tIns="12065" rIns="0" bIns="0" rtlCol="0">
            <a:spAutoFit/>
          </a:bodyPr>
          <a:lstStyle/>
          <a:p>
            <a:pPr marL="12700" marR="5080">
              <a:lnSpc>
                <a:spcPct val="100000"/>
              </a:lnSpc>
              <a:spcBef>
                <a:spcPts val="95"/>
              </a:spcBef>
            </a:pPr>
            <a:r>
              <a:rPr sz="1600" dirty="0">
                <a:latin typeface="Arial"/>
                <a:cs typeface="Arial"/>
              </a:rPr>
              <a:t>Por</a:t>
            </a:r>
            <a:r>
              <a:rPr sz="1600" spc="355" dirty="0">
                <a:latin typeface="Arial"/>
                <a:cs typeface="Arial"/>
              </a:rPr>
              <a:t> </a:t>
            </a:r>
            <a:r>
              <a:rPr sz="1600" dirty="0">
                <a:latin typeface="Arial"/>
                <a:cs typeface="Arial"/>
              </a:rPr>
              <a:t>el</a:t>
            </a:r>
            <a:r>
              <a:rPr sz="1600" spc="365" dirty="0">
                <a:latin typeface="Arial"/>
                <a:cs typeface="Arial"/>
              </a:rPr>
              <a:t> </a:t>
            </a:r>
            <a:r>
              <a:rPr sz="1600" dirty="0">
                <a:latin typeface="Arial"/>
                <a:cs typeface="Arial"/>
              </a:rPr>
              <a:t>gráfico</a:t>
            </a:r>
            <a:r>
              <a:rPr sz="1600" spc="360" dirty="0">
                <a:latin typeface="Arial"/>
                <a:cs typeface="Arial"/>
              </a:rPr>
              <a:t> </a:t>
            </a:r>
            <a:r>
              <a:rPr sz="1600" dirty="0">
                <a:latin typeface="Arial"/>
                <a:cs typeface="Arial"/>
              </a:rPr>
              <a:t>se</a:t>
            </a:r>
            <a:r>
              <a:rPr sz="1600" spc="360" dirty="0">
                <a:latin typeface="Arial"/>
                <a:cs typeface="Arial"/>
              </a:rPr>
              <a:t> </a:t>
            </a:r>
            <a:r>
              <a:rPr sz="1600" dirty="0">
                <a:latin typeface="Arial"/>
                <a:cs typeface="Arial"/>
              </a:rPr>
              <a:t>verifica</a:t>
            </a:r>
            <a:r>
              <a:rPr sz="1600" spc="365" dirty="0">
                <a:latin typeface="Arial"/>
                <a:cs typeface="Arial"/>
              </a:rPr>
              <a:t> </a:t>
            </a:r>
            <a:r>
              <a:rPr sz="1600" dirty="0">
                <a:latin typeface="Arial"/>
                <a:cs typeface="Arial"/>
              </a:rPr>
              <a:t>que</a:t>
            </a:r>
            <a:r>
              <a:rPr sz="1600" spc="360" dirty="0">
                <a:latin typeface="Arial"/>
                <a:cs typeface="Arial"/>
              </a:rPr>
              <a:t> </a:t>
            </a:r>
            <a:r>
              <a:rPr sz="1600" dirty="0">
                <a:latin typeface="Arial"/>
                <a:cs typeface="Arial"/>
              </a:rPr>
              <a:t>la</a:t>
            </a:r>
            <a:r>
              <a:rPr sz="1600" spc="360" dirty="0">
                <a:latin typeface="Arial"/>
                <a:cs typeface="Arial"/>
              </a:rPr>
              <a:t> </a:t>
            </a:r>
            <a:r>
              <a:rPr sz="1600" dirty="0">
                <a:latin typeface="Arial"/>
                <a:cs typeface="Arial"/>
              </a:rPr>
              <a:t>carga</a:t>
            </a:r>
            <a:r>
              <a:rPr sz="1600" spc="365" dirty="0">
                <a:latin typeface="Arial"/>
                <a:cs typeface="Arial"/>
              </a:rPr>
              <a:t> </a:t>
            </a:r>
            <a:r>
              <a:rPr sz="1600" dirty="0">
                <a:latin typeface="Arial"/>
                <a:cs typeface="Arial"/>
              </a:rPr>
              <a:t>era</a:t>
            </a:r>
            <a:r>
              <a:rPr sz="1600" spc="370" dirty="0">
                <a:latin typeface="Arial"/>
                <a:cs typeface="Arial"/>
              </a:rPr>
              <a:t> </a:t>
            </a:r>
            <a:r>
              <a:rPr sz="1600" dirty="0">
                <a:latin typeface="Arial"/>
                <a:cs typeface="Arial"/>
              </a:rPr>
              <a:t>inductiva.</a:t>
            </a:r>
            <a:r>
              <a:rPr sz="1600" spc="360" dirty="0">
                <a:latin typeface="Arial"/>
                <a:cs typeface="Arial"/>
              </a:rPr>
              <a:t> </a:t>
            </a:r>
            <a:r>
              <a:rPr sz="1600" dirty="0">
                <a:latin typeface="Arial"/>
                <a:cs typeface="Arial"/>
              </a:rPr>
              <a:t>En</a:t>
            </a:r>
            <a:r>
              <a:rPr sz="1600" spc="360" dirty="0">
                <a:latin typeface="Arial"/>
                <a:cs typeface="Arial"/>
              </a:rPr>
              <a:t> </a:t>
            </a:r>
            <a:r>
              <a:rPr sz="1600" dirty="0">
                <a:latin typeface="Arial"/>
                <a:cs typeface="Arial"/>
              </a:rPr>
              <a:t>el</a:t>
            </a:r>
            <a:r>
              <a:rPr sz="1600" spc="365" dirty="0">
                <a:latin typeface="Arial"/>
                <a:cs typeface="Arial"/>
              </a:rPr>
              <a:t> </a:t>
            </a:r>
            <a:r>
              <a:rPr sz="1600" dirty="0">
                <a:latin typeface="Arial"/>
                <a:cs typeface="Arial"/>
              </a:rPr>
              <a:t>corto</a:t>
            </a:r>
            <a:r>
              <a:rPr sz="1600" spc="370" dirty="0">
                <a:latin typeface="Arial"/>
                <a:cs typeface="Arial"/>
              </a:rPr>
              <a:t> </a:t>
            </a:r>
            <a:r>
              <a:rPr sz="1600" dirty="0">
                <a:latin typeface="Arial"/>
                <a:cs typeface="Arial"/>
              </a:rPr>
              <a:t>circuito</a:t>
            </a:r>
            <a:r>
              <a:rPr sz="1600" spc="360" dirty="0">
                <a:latin typeface="Arial"/>
                <a:cs typeface="Arial"/>
              </a:rPr>
              <a:t> </a:t>
            </a:r>
            <a:r>
              <a:rPr sz="1600" spc="-25" dirty="0">
                <a:latin typeface="Arial"/>
                <a:cs typeface="Arial"/>
              </a:rPr>
              <a:t>se </a:t>
            </a:r>
            <a:r>
              <a:rPr sz="1600" dirty="0">
                <a:latin typeface="Arial"/>
                <a:cs typeface="Arial"/>
              </a:rPr>
              <a:t>observa</a:t>
            </a:r>
            <a:r>
              <a:rPr sz="1600" spc="-30" dirty="0">
                <a:latin typeface="Arial"/>
                <a:cs typeface="Arial"/>
              </a:rPr>
              <a:t> </a:t>
            </a:r>
            <a:r>
              <a:rPr sz="1600" dirty="0">
                <a:latin typeface="Arial"/>
                <a:cs typeface="Arial"/>
              </a:rPr>
              <a:t>que</a:t>
            </a:r>
            <a:r>
              <a:rPr sz="1600" spc="-25" dirty="0">
                <a:latin typeface="Arial"/>
                <a:cs typeface="Arial"/>
              </a:rPr>
              <a:t> </a:t>
            </a:r>
            <a:r>
              <a:rPr sz="1600" dirty="0">
                <a:latin typeface="Arial"/>
                <a:cs typeface="Arial"/>
              </a:rPr>
              <a:t>IA</a:t>
            </a:r>
            <a:r>
              <a:rPr sz="1600" spc="-30" dirty="0">
                <a:latin typeface="Arial"/>
                <a:cs typeface="Arial"/>
              </a:rPr>
              <a:t> </a:t>
            </a:r>
            <a:r>
              <a:rPr sz="1600" dirty="0">
                <a:latin typeface="Arial"/>
                <a:cs typeface="Arial"/>
              </a:rPr>
              <a:t>e</a:t>
            </a:r>
            <a:r>
              <a:rPr sz="1600" spc="-25" dirty="0">
                <a:latin typeface="Arial"/>
                <a:cs typeface="Arial"/>
              </a:rPr>
              <a:t> </a:t>
            </a:r>
            <a:r>
              <a:rPr sz="1600" dirty="0">
                <a:latin typeface="Arial"/>
                <a:cs typeface="Arial"/>
              </a:rPr>
              <a:t>IC</a:t>
            </a:r>
            <a:r>
              <a:rPr sz="1600" spc="-20" dirty="0">
                <a:latin typeface="Arial"/>
                <a:cs typeface="Arial"/>
              </a:rPr>
              <a:t> </a:t>
            </a:r>
            <a:r>
              <a:rPr sz="1600" dirty="0">
                <a:latin typeface="Arial"/>
                <a:cs typeface="Arial"/>
              </a:rPr>
              <a:t>quedan</a:t>
            </a:r>
            <a:r>
              <a:rPr sz="1600" spc="-35" dirty="0">
                <a:latin typeface="Arial"/>
                <a:cs typeface="Arial"/>
              </a:rPr>
              <a:t> </a:t>
            </a:r>
            <a:r>
              <a:rPr sz="1600" spc="-10" dirty="0">
                <a:latin typeface="Arial"/>
                <a:cs typeface="Arial"/>
              </a:rPr>
              <a:t>opuestas.</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1734311" y="1296923"/>
              <a:ext cx="5768340"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algn="ctr">
              <a:lnSpc>
                <a:spcPct val="100000"/>
              </a:lnSpc>
            </a:pPr>
            <a:r>
              <a:rPr sz="1600" b="1" dirty="0">
                <a:solidFill>
                  <a:srgbClr val="0066CC"/>
                </a:solidFill>
                <a:latin typeface="Arial"/>
                <a:cs typeface="Arial"/>
              </a:rPr>
              <a:t>CORTO</a:t>
            </a:r>
            <a:r>
              <a:rPr sz="1600" b="1" spc="-60" dirty="0">
                <a:solidFill>
                  <a:srgbClr val="0066CC"/>
                </a:solidFill>
                <a:latin typeface="Arial"/>
                <a:cs typeface="Arial"/>
              </a:rPr>
              <a:t> </a:t>
            </a:r>
            <a:r>
              <a:rPr sz="1600" b="1" dirty="0">
                <a:solidFill>
                  <a:srgbClr val="0066CC"/>
                </a:solidFill>
                <a:latin typeface="Arial"/>
                <a:cs typeface="Arial"/>
              </a:rPr>
              <a:t>CIRCUITO</a:t>
            </a:r>
            <a:r>
              <a:rPr sz="1600" b="1" spc="-50" dirty="0">
                <a:solidFill>
                  <a:srgbClr val="0066CC"/>
                </a:solidFill>
                <a:latin typeface="Arial"/>
                <a:cs typeface="Arial"/>
              </a:rPr>
              <a:t> </a:t>
            </a:r>
            <a:r>
              <a:rPr sz="1600" b="1" dirty="0">
                <a:solidFill>
                  <a:srgbClr val="0066CC"/>
                </a:solidFill>
                <a:latin typeface="Arial"/>
                <a:cs typeface="Arial"/>
              </a:rPr>
              <a:t>EN</a:t>
            </a:r>
            <a:r>
              <a:rPr sz="1600" b="1" spc="-114" dirty="0">
                <a:solidFill>
                  <a:srgbClr val="0066CC"/>
                </a:solidFill>
                <a:latin typeface="Arial"/>
                <a:cs typeface="Arial"/>
              </a:rPr>
              <a:t> </a:t>
            </a:r>
            <a:r>
              <a:rPr sz="1600" b="1" spc="-20" dirty="0">
                <a:solidFill>
                  <a:srgbClr val="0066CC"/>
                </a:solidFill>
                <a:latin typeface="Arial"/>
                <a:cs typeface="Arial"/>
              </a:rPr>
              <a:t>ALIMENTADOR</a:t>
            </a:r>
            <a:r>
              <a:rPr sz="1600" b="1" spc="-15" dirty="0">
                <a:solidFill>
                  <a:srgbClr val="0066CC"/>
                </a:solidFill>
                <a:latin typeface="Arial"/>
                <a:cs typeface="Arial"/>
              </a:rPr>
              <a:t> </a:t>
            </a:r>
            <a:r>
              <a:rPr sz="1600" b="1" dirty="0">
                <a:solidFill>
                  <a:srgbClr val="0066CC"/>
                </a:solidFill>
                <a:latin typeface="Arial"/>
                <a:cs typeface="Arial"/>
              </a:rPr>
              <a:t>DE</a:t>
            </a:r>
            <a:r>
              <a:rPr sz="1600" b="1" spc="-70" dirty="0">
                <a:solidFill>
                  <a:srgbClr val="0066CC"/>
                </a:solidFill>
                <a:latin typeface="Arial"/>
                <a:cs typeface="Arial"/>
              </a:rPr>
              <a:t> </a:t>
            </a:r>
            <a:r>
              <a:rPr sz="1600" b="1" spc="-10" dirty="0">
                <a:solidFill>
                  <a:srgbClr val="0066CC"/>
                </a:solidFill>
                <a:latin typeface="Arial"/>
                <a:cs typeface="Arial"/>
              </a:rPr>
              <a:t>DISTRIBUCIÓN</a:t>
            </a:r>
            <a:endParaRPr sz="1600">
              <a:latin typeface="Arial"/>
              <a:cs typeface="Arial"/>
            </a:endParaRPr>
          </a:p>
        </p:txBody>
      </p:sp>
      <p:pic>
        <p:nvPicPr>
          <p:cNvPr id="7" name="object 7"/>
          <p:cNvPicPr/>
          <p:nvPr/>
        </p:nvPicPr>
        <p:blipFill>
          <a:blip r:embed="rId3" cstate="print"/>
          <a:stretch>
            <a:fillRect/>
          </a:stretch>
        </p:blipFill>
        <p:spPr>
          <a:xfrm>
            <a:off x="1933566" y="2745255"/>
            <a:ext cx="5225917" cy="3125961"/>
          </a:xfrm>
          <a:prstGeom prst="rect">
            <a:avLst/>
          </a:prstGeom>
        </p:spPr>
      </p:pic>
      <p:sp>
        <p:nvSpPr>
          <p:cNvPr id="8" name="object 8"/>
          <p:cNvSpPr txBox="1"/>
          <p:nvPr/>
        </p:nvSpPr>
        <p:spPr>
          <a:xfrm>
            <a:off x="1465325" y="5979667"/>
            <a:ext cx="6641465" cy="269240"/>
          </a:xfrm>
          <a:prstGeom prst="rect">
            <a:avLst/>
          </a:prstGeom>
        </p:spPr>
        <p:txBody>
          <a:bodyPr vert="horz" wrap="square" lIns="0" tIns="12065" rIns="0" bIns="0" rtlCol="0">
            <a:spAutoFit/>
          </a:bodyPr>
          <a:lstStyle/>
          <a:p>
            <a:pPr marL="12700">
              <a:lnSpc>
                <a:spcPct val="100000"/>
              </a:lnSpc>
              <a:spcBef>
                <a:spcPts val="95"/>
              </a:spcBef>
            </a:pPr>
            <a:r>
              <a:rPr sz="1600" b="1" i="1" dirty="0">
                <a:latin typeface="Arial"/>
                <a:cs typeface="Arial"/>
              </a:rPr>
              <a:t>Componentes</a:t>
            </a:r>
            <a:r>
              <a:rPr sz="1600" b="1" i="1" spc="-30" dirty="0">
                <a:latin typeface="Arial"/>
                <a:cs typeface="Arial"/>
              </a:rPr>
              <a:t> </a:t>
            </a:r>
            <a:r>
              <a:rPr sz="1600" b="1" i="1" dirty="0">
                <a:latin typeface="Arial"/>
                <a:cs typeface="Arial"/>
              </a:rPr>
              <a:t>simétricas</a:t>
            </a:r>
            <a:r>
              <a:rPr sz="1600" b="1" i="1" spc="-25" dirty="0">
                <a:latin typeface="Arial"/>
                <a:cs typeface="Arial"/>
              </a:rPr>
              <a:t> </a:t>
            </a:r>
            <a:r>
              <a:rPr sz="1600" b="1" i="1" dirty="0">
                <a:latin typeface="Arial"/>
                <a:cs typeface="Arial"/>
              </a:rPr>
              <a:t>de</a:t>
            </a:r>
            <a:r>
              <a:rPr sz="1600" b="1" i="1" spc="-45" dirty="0">
                <a:latin typeface="Arial"/>
                <a:cs typeface="Arial"/>
              </a:rPr>
              <a:t> </a:t>
            </a:r>
            <a:r>
              <a:rPr sz="1600" b="1" i="1" dirty="0">
                <a:latin typeface="Arial"/>
                <a:cs typeface="Arial"/>
              </a:rPr>
              <a:t>corto</a:t>
            </a:r>
            <a:r>
              <a:rPr sz="1600" b="1" i="1" spc="-55" dirty="0">
                <a:latin typeface="Arial"/>
                <a:cs typeface="Arial"/>
              </a:rPr>
              <a:t> </a:t>
            </a:r>
            <a:r>
              <a:rPr sz="1600" b="1" i="1" dirty="0">
                <a:latin typeface="Arial"/>
                <a:cs typeface="Arial"/>
              </a:rPr>
              <a:t>circuito</a:t>
            </a:r>
            <a:r>
              <a:rPr sz="1600" b="1" i="1" spc="-30" dirty="0">
                <a:latin typeface="Arial"/>
                <a:cs typeface="Arial"/>
              </a:rPr>
              <a:t> </a:t>
            </a:r>
            <a:r>
              <a:rPr sz="1600" b="1" i="1" dirty="0">
                <a:latin typeface="Arial"/>
                <a:cs typeface="Arial"/>
              </a:rPr>
              <a:t>bifásico</a:t>
            </a:r>
            <a:r>
              <a:rPr sz="1600" b="1" i="1" spc="-25" dirty="0">
                <a:latin typeface="Arial"/>
                <a:cs typeface="Arial"/>
              </a:rPr>
              <a:t> </a:t>
            </a:r>
            <a:r>
              <a:rPr sz="1600" b="1" i="1" dirty="0">
                <a:latin typeface="Arial"/>
                <a:cs typeface="Arial"/>
              </a:rPr>
              <a:t>en</a:t>
            </a:r>
            <a:r>
              <a:rPr sz="1600" b="1" i="1" spc="-50" dirty="0">
                <a:latin typeface="Arial"/>
                <a:cs typeface="Arial"/>
              </a:rPr>
              <a:t> </a:t>
            </a:r>
            <a:r>
              <a:rPr sz="1600" b="1" i="1" dirty="0">
                <a:latin typeface="Arial"/>
                <a:cs typeface="Arial"/>
              </a:rPr>
              <a:t>el</a:t>
            </a:r>
            <a:r>
              <a:rPr sz="1600" b="1" i="1" spc="-40" dirty="0">
                <a:latin typeface="Arial"/>
                <a:cs typeface="Arial"/>
              </a:rPr>
              <a:t> </a:t>
            </a:r>
            <a:r>
              <a:rPr sz="1600" b="1" i="1" spc="-10" dirty="0">
                <a:latin typeface="Arial"/>
                <a:cs typeface="Arial"/>
              </a:rPr>
              <a:t>alimentador</a:t>
            </a:r>
            <a:endParaRPr sz="160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5" y="2089530"/>
            <a:ext cx="7347584" cy="1171575"/>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75" dirty="0">
                <a:latin typeface="Arial"/>
                <a:cs typeface="Arial"/>
              </a:rPr>
              <a:t> </a:t>
            </a:r>
            <a:r>
              <a:rPr sz="1600" dirty="0">
                <a:latin typeface="Arial"/>
                <a:cs typeface="Arial"/>
              </a:rPr>
              <a:t>figura</a:t>
            </a:r>
            <a:r>
              <a:rPr sz="1600" spc="75" dirty="0">
                <a:latin typeface="Arial"/>
                <a:cs typeface="Arial"/>
              </a:rPr>
              <a:t> </a:t>
            </a:r>
            <a:r>
              <a:rPr sz="1600" dirty="0">
                <a:latin typeface="Arial"/>
                <a:cs typeface="Arial"/>
              </a:rPr>
              <a:t>anterior</a:t>
            </a:r>
            <a:r>
              <a:rPr sz="1600" spc="90" dirty="0">
                <a:latin typeface="Arial"/>
                <a:cs typeface="Arial"/>
              </a:rPr>
              <a:t> </a:t>
            </a:r>
            <a:r>
              <a:rPr sz="1600" dirty="0">
                <a:latin typeface="Arial"/>
                <a:cs typeface="Arial"/>
              </a:rPr>
              <a:t>muestra</a:t>
            </a:r>
            <a:r>
              <a:rPr sz="1600" spc="90" dirty="0">
                <a:latin typeface="Arial"/>
                <a:cs typeface="Arial"/>
              </a:rPr>
              <a:t> </a:t>
            </a:r>
            <a:r>
              <a:rPr sz="1600" dirty="0">
                <a:latin typeface="Arial"/>
                <a:cs typeface="Arial"/>
              </a:rPr>
              <a:t>las</a:t>
            </a:r>
            <a:r>
              <a:rPr sz="1600" spc="85" dirty="0">
                <a:latin typeface="Arial"/>
                <a:cs typeface="Arial"/>
              </a:rPr>
              <a:t> </a:t>
            </a:r>
            <a:r>
              <a:rPr sz="1600" dirty="0">
                <a:latin typeface="Arial"/>
                <a:cs typeface="Arial"/>
              </a:rPr>
              <a:t>componentes</a:t>
            </a:r>
            <a:r>
              <a:rPr sz="1600" spc="85" dirty="0">
                <a:latin typeface="Arial"/>
                <a:cs typeface="Arial"/>
              </a:rPr>
              <a:t> </a:t>
            </a:r>
            <a:r>
              <a:rPr sz="1600" dirty="0">
                <a:latin typeface="Arial"/>
                <a:cs typeface="Arial"/>
              </a:rPr>
              <a:t>simétricas</a:t>
            </a:r>
            <a:r>
              <a:rPr sz="1600" spc="90" dirty="0">
                <a:latin typeface="Arial"/>
                <a:cs typeface="Arial"/>
              </a:rPr>
              <a:t> </a:t>
            </a:r>
            <a:r>
              <a:rPr sz="1600" dirty="0">
                <a:latin typeface="Arial"/>
                <a:cs typeface="Arial"/>
              </a:rPr>
              <a:t>de</a:t>
            </a:r>
            <a:r>
              <a:rPr sz="1600" spc="75" dirty="0">
                <a:latin typeface="Arial"/>
                <a:cs typeface="Arial"/>
              </a:rPr>
              <a:t> </a:t>
            </a:r>
            <a:r>
              <a:rPr sz="1600" dirty="0">
                <a:latin typeface="Arial"/>
                <a:cs typeface="Arial"/>
              </a:rPr>
              <a:t>la</a:t>
            </a:r>
            <a:r>
              <a:rPr sz="1600" spc="75" dirty="0">
                <a:latin typeface="Arial"/>
                <a:cs typeface="Arial"/>
              </a:rPr>
              <a:t> </a:t>
            </a:r>
            <a:r>
              <a:rPr sz="1600" dirty="0">
                <a:latin typeface="Arial"/>
                <a:cs typeface="Arial"/>
              </a:rPr>
              <a:t>fase</a:t>
            </a:r>
            <a:r>
              <a:rPr sz="1600" spc="80" dirty="0">
                <a:latin typeface="Arial"/>
                <a:cs typeface="Arial"/>
              </a:rPr>
              <a:t> </a:t>
            </a:r>
            <a:r>
              <a:rPr sz="1600" dirty="0">
                <a:latin typeface="Arial"/>
                <a:cs typeface="Arial"/>
              </a:rPr>
              <a:t>A.</a:t>
            </a:r>
            <a:r>
              <a:rPr sz="1600" spc="75" dirty="0">
                <a:latin typeface="Arial"/>
                <a:cs typeface="Arial"/>
              </a:rPr>
              <a:t> </a:t>
            </a:r>
            <a:r>
              <a:rPr sz="1600" dirty="0">
                <a:latin typeface="Arial"/>
                <a:cs typeface="Arial"/>
              </a:rPr>
              <a:t>El</a:t>
            </a:r>
            <a:r>
              <a:rPr sz="1600" spc="80" dirty="0">
                <a:latin typeface="Arial"/>
                <a:cs typeface="Arial"/>
              </a:rPr>
              <a:t> </a:t>
            </a:r>
            <a:r>
              <a:rPr sz="1600" spc="-10" dirty="0">
                <a:latin typeface="Arial"/>
                <a:cs typeface="Arial"/>
              </a:rPr>
              <a:t>software </a:t>
            </a:r>
            <a:r>
              <a:rPr sz="1600" dirty="0">
                <a:latin typeface="Arial"/>
                <a:cs typeface="Arial"/>
              </a:rPr>
              <a:t>de</a:t>
            </a:r>
            <a:r>
              <a:rPr sz="1600" spc="15" dirty="0">
                <a:latin typeface="Arial"/>
                <a:cs typeface="Arial"/>
              </a:rPr>
              <a:t> </a:t>
            </a:r>
            <a:r>
              <a:rPr sz="1600" dirty="0">
                <a:latin typeface="Arial"/>
                <a:cs typeface="Arial"/>
              </a:rPr>
              <a:t>análisis</a:t>
            </a:r>
            <a:r>
              <a:rPr sz="1600" spc="25" dirty="0">
                <a:latin typeface="Arial"/>
                <a:cs typeface="Arial"/>
              </a:rPr>
              <a:t> </a:t>
            </a:r>
            <a:r>
              <a:rPr sz="1600" dirty="0">
                <a:latin typeface="Arial"/>
                <a:cs typeface="Arial"/>
              </a:rPr>
              <a:t>utilizado</a:t>
            </a:r>
            <a:r>
              <a:rPr sz="1600" spc="20" dirty="0">
                <a:latin typeface="Arial"/>
                <a:cs typeface="Arial"/>
              </a:rPr>
              <a:t> </a:t>
            </a:r>
            <a:r>
              <a:rPr sz="1600" dirty="0">
                <a:latin typeface="Arial"/>
                <a:cs typeface="Arial"/>
              </a:rPr>
              <a:t>en</a:t>
            </a:r>
            <a:r>
              <a:rPr sz="1600" spc="20" dirty="0">
                <a:latin typeface="Arial"/>
                <a:cs typeface="Arial"/>
              </a:rPr>
              <a:t> </a:t>
            </a:r>
            <a:r>
              <a:rPr sz="1600" dirty="0">
                <a:latin typeface="Arial"/>
                <a:cs typeface="Arial"/>
              </a:rPr>
              <a:t>este</a:t>
            </a:r>
            <a:r>
              <a:rPr sz="1600" spc="15" dirty="0">
                <a:latin typeface="Arial"/>
                <a:cs typeface="Arial"/>
              </a:rPr>
              <a:t> </a:t>
            </a:r>
            <a:r>
              <a:rPr sz="1600" dirty="0">
                <a:latin typeface="Arial"/>
                <a:cs typeface="Arial"/>
              </a:rPr>
              <a:t>ejemplo,</a:t>
            </a:r>
            <a:r>
              <a:rPr sz="1600" spc="25" dirty="0">
                <a:latin typeface="Arial"/>
                <a:cs typeface="Arial"/>
              </a:rPr>
              <a:t> </a:t>
            </a:r>
            <a:r>
              <a:rPr sz="1600" dirty="0">
                <a:latin typeface="Arial"/>
                <a:cs typeface="Arial"/>
              </a:rPr>
              <a:t>muestra,</a:t>
            </a:r>
            <a:r>
              <a:rPr sz="1600" spc="25" dirty="0">
                <a:latin typeface="Arial"/>
                <a:cs typeface="Arial"/>
              </a:rPr>
              <a:t> </a:t>
            </a:r>
            <a:r>
              <a:rPr sz="1600" dirty="0">
                <a:latin typeface="Arial"/>
                <a:cs typeface="Arial"/>
              </a:rPr>
              <a:t>las</a:t>
            </a:r>
            <a:r>
              <a:rPr sz="1600" spc="25" dirty="0">
                <a:latin typeface="Arial"/>
                <a:cs typeface="Arial"/>
              </a:rPr>
              <a:t> </a:t>
            </a:r>
            <a:r>
              <a:rPr sz="1600" dirty="0">
                <a:latin typeface="Arial"/>
                <a:cs typeface="Arial"/>
              </a:rPr>
              <a:t>componentes</a:t>
            </a:r>
            <a:r>
              <a:rPr sz="1600" spc="30"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fase</a:t>
            </a:r>
            <a:r>
              <a:rPr sz="1600" spc="20" dirty="0">
                <a:latin typeface="Arial"/>
                <a:cs typeface="Arial"/>
              </a:rPr>
              <a:t> </a:t>
            </a:r>
            <a:r>
              <a:rPr sz="1600" dirty="0">
                <a:latin typeface="Arial"/>
                <a:cs typeface="Arial"/>
              </a:rPr>
              <a:t>A,</a:t>
            </a:r>
            <a:r>
              <a:rPr sz="1600" spc="15" dirty="0">
                <a:latin typeface="Arial"/>
                <a:cs typeface="Arial"/>
              </a:rPr>
              <a:t> </a:t>
            </a:r>
            <a:r>
              <a:rPr sz="1600" spc="-20" dirty="0">
                <a:latin typeface="Arial"/>
                <a:cs typeface="Arial"/>
              </a:rPr>
              <a:t>pues </a:t>
            </a:r>
            <a:r>
              <a:rPr sz="1600" dirty="0">
                <a:latin typeface="Arial"/>
                <a:cs typeface="Arial"/>
              </a:rPr>
              <a:t>las</a:t>
            </a:r>
            <a:r>
              <a:rPr sz="1600" spc="-40" dirty="0">
                <a:latin typeface="Arial"/>
                <a:cs typeface="Arial"/>
              </a:rPr>
              <a:t> </a:t>
            </a:r>
            <a:r>
              <a:rPr sz="1600" spc="-10" dirty="0">
                <a:latin typeface="Arial"/>
                <a:cs typeface="Arial"/>
              </a:rPr>
              <a:t>componentes</a:t>
            </a:r>
            <a:r>
              <a:rPr sz="1600" spc="-15" dirty="0">
                <a:latin typeface="Arial"/>
                <a:cs typeface="Arial"/>
              </a:rPr>
              <a:t> </a:t>
            </a:r>
            <a:r>
              <a:rPr sz="1600" dirty="0">
                <a:latin typeface="Arial"/>
                <a:cs typeface="Arial"/>
              </a:rPr>
              <a:t>de</a:t>
            </a:r>
            <a:r>
              <a:rPr sz="1600" spc="-40" dirty="0">
                <a:latin typeface="Arial"/>
                <a:cs typeface="Arial"/>
              </a:rPr>
              <a:t> </a:t>
            </a:r>
            <a:r>
              <a:rPr sz="1600" dirty="0">
                <a:latin typeface="Arial"/>
                <a:cs typeface="Arial"/>
              </a:rPr>
              <a:t>las</a:t>
            </a:r>
            <a:r>
              <a:rPr sz="1600" spc="-25" dirty="0">
                <a:latin typeface="Arial"/>
                <a:cs typeface="Arial"/>
              </a:rPr>
              <a:t> </a:t>
            </a:r>
            <a:r>
              <a:rPr sz="1600" dirty="0">
                <a:latin typeface="Arial"/>
                <a:cs typeface="Arial"/>
              </a:rPr>
              <a:t>demás</a:t>
            </a:r>
            <a:r>
              <a:rPr sz="1600" spc="-25" dirty="0">
                <a:latin typeface="Arial"/>
                <a:cs typeface="Arial"/>
              </a:rPr>
              <a:t> </a:t>
            </a:r>
            <a:r>
              <a:rPr sz="1600" dirty="0">
                <a:latin typeface="Arial"/>
                <a:cs typeface="Arial"/>
              </a:rPr>
              <a:t>fases</a:t>
            </a:r>
            <a:r>
              <a:rPr sz="1600" spc="-30" dirty="0">
                <a:latin typeface="Arial"/>
                <a:cs typeface="Arial"/>
              </a:rPr>
              <a:t> </a:t>
            </a:r>
            <a:r>
              <a:rPr sz="1600" dirty="0">
                <a:latin typeface="Arial"/>
                <a:cs typeface="Arial"/>
              </a:rPr>
              <a:t>pueden</a:t>
            </a:r>
            <a:r>
              <a:rPr sz="1600" spc="-25" dirty="0">
                <a:latin typeface="Arial"/>
                <a:cs typeface="Arial"/>
              </a:rPr>
              <a:t> </a:t>
            </a:r>
            <a:r>
              <a:rPr sz="1600" dirty="0">
                <a:latin typeface="Arial"/>
                <a:cs typeface="Arial"/>
              </a:rPr>
              <a:t>ser</a:t>
            </a:r>
            <a:r>
              <a:rPr sz="1600" spc="-40" dirty="0">
                <a:latin typeface="Arial"/>
                <a:cs typeface="Arial"/>
              </a:rPr>
              <a:t> </a:t>
            </a:r>
            <a:r>
              <a:rPr sz="1600" dirty="0">
                <a:latin typeface="Arial"/>
                <a:cs typeface="Arial"/>
              </a:rPr>
              <a:t>deducidas</a:t>
            </a:r>
            <a:r>
              <a:rPr sz="1600" spc="-35" dirty="0">
                <a:latin typeface="Arial"/>
                <a:cs typeface="Arial"/>
              </a:rPr>
              <a:t> </a:t>
            </a:r>
            <a:r>
              <a:rPr sz="1600" dirty="0">
                <a:latin typeface="Arial"/>
                <a:cs typeface="Arial"/>
              </a:rPr>
              <a:t>en</a:t>
            </a:r>
            <a:r>
              <a:rPr sz="1600" spc="-25" dirty="0">
                <a:latin typeface="Arial"/>
                <a:cs typeface="Arial"/>
              </a:rPr>
              <a:t> </a:t>
            </a:r>
            <a:r>
              <a:rPr sz="1600" dirty="0">
                <a:latin typeface="Arial"/>
                <a:cs typeface="Arial"/>
              </a:rPr>
              <a:t>base</a:t>
            </a:r>
            <a:r>
              <a:rPr sz="1600" spc="-35" dirty="0">
                <a:latin typeface="Arial"/>
                <a:cs typeface="Arial"/>
              </a:rPr>
              <a:t> </a:t>
            </a:r>
            <a:r>
              <a:rPr sz="1600" dirty="0">
                <a:latin typeface="Arial"/>
                <a:cs typeface="Arial"/>
              </a:rPr>
              <a:t>a</a:t>
            </a:r>
            <a:r>
              <a:rPr sz="1600" spc="-40" dirty="0">
                <a:latin typeface="Arial"/>
                <a:cs typeface="Arial"/>
              </a:rPr>
              <a:t> </a:t>
            </a:r>
            <a:r>
              <a:rPr sz="1600" dirty="0">
                <a:latin typeface="Arial"/>
                <a:cs typeface="Arial"/>
              </a:rPr>
              <a:t>la</a:t>
            </a:r>
            <a:r>
              <a:rPr sz="1600" spc="-35" dirty="0">
                <a:latin typeface="Arial"/>
                <a:cs typeface="Arial"/>
              </a:rPr>
              <a:t> </a:t>
            </a:r>
            <a:r>
              <a:rPr sz="1600" dirty="0">
                <a:latin typeface="Arial"/>
                <a:cs typeface="Arial"/>
              </a:rPr>
              <a:t>fase</a:t>
            </a:r>
            <a:r>
              <a:rPr sz="1600" spc="-35" dirty="0">
                <a:latin typeface="Arial"/>
                <a:cs typeface="Arial"/>
              </a:rPr>
              <a:t> </a:t>
            </a:r>
            <a:r>
              <a:rPr sz="1600" spc="-25" dirty="0">
                <a:latin typeface="Arial"/>
                <a:cs typeface="Arial"/>
              </a:rPr>
              <a:t>A.</a:t>
            </a:r>
            <a:endParaRPr sz="1600">
              <a:latin typeface="Arial"/>
              <a:cs typeface="Arial"/>
            </a:endParaRPr>
          </a:p>
          <a:p>
            <a:pPr marL="12700" algn="just">
              <a:lnSpc>
                <a:spcPct val="100000"/>
              </a:lnSpc>
              <a:spcBef>
                <a:spcPts val="1345"/>
              </a:spcBef>
            </a:pPr>
            <a:r>
              <a:rPr sz="1600" b="1" dirty="0">
                <a:latin typeface="Arial"/>
                <a:cs typeface="Arial"/>
              </a:rPr>
              <a:t>Valores</a:t>
            </a:r>
            <a:r>
              <a:rPr sz="1600" b="1" spc="-35" dirty="0">
                <a:latin typeface="Arial"/>
                <a:cs typeface="Arial"/>
              </a:rPr>
              <a:t> </a:t>
            </a:r>
            <a:r>
              <a:rPr sz="1600" b="1" dirty="0">
                <a:latin typeface="Arial"/>
                <a:cs typeface="Arial"/>
              </a:rPr>
              <a:t>eficaces</a:t>
            </a:r>
            <a:r>
              <a:rPr sz="1600" b="1" spc="-35" dirty="0">
                <a:latin typeface="Arial"/>
                <a:cs typeface="Arial"/>
              </a:rPr>
              <a:t> </a:t>
            </a:r>
            <a:r>
              <a:rPr sz="1600" b="1" dirty="0">
                <a:latin typeface="Arial"/>
                <a:cs typeface="Arial"/>
              </a:rPr>
              <a:t>de</a:t>
            </a:r>
            <a:r>
              <a:rPr sz="1600" b="1" spc="-35" dirty="0">
                <a:latin typeface="Arial"/>
                <a:cs typeface="Arial"/>
              </a:rPr>
              <a:t> </a:t>
            </a:r>
            <a:r>
              <a:rPr sz="1600" b="1" dirty="0">
                <a:latin typeface="Arial"/>
                <a:cs typeface="Arial"/>
              </a:rPr>
              <a:t>tención</a:t>
            </a:r>
            <a:r>
              <a:rPr sz="1600" b="1" spc="-20" dirty="0">
                <a:latin typeface="Arial"/>
                <a:cs typeface="Arial"/>
              </a:rPr>
              <a:t> </a:t>
            </a:r>
            <a:r>
              <a:rPr sz="1600" b="1" dirty="0">
                <a:latin typeface="Arial"/>
                <a:cs typeface="Arial"/>
              </a:rPr>
              <a:t>y</a:t>
            </a:r>
            <a:r>
              <a:rPr sz="1600" b="1" spc="-35" dirty="0">
                <a:latin typeface="Arial"/>
                <a:cs typeface="Arial"/>
              </a:rPr>
              <a:t> </a:t>
            </a:r>
            <a:r>
              <a:rPr sz="1600" b="1" dirty="0">
                <a:latin typeface="Arial"/>
                <a:cs typeface="Arial"/>
              </a:rPr>
              <a:t>de</a:t>
            </a:r>
            <a:r>
              <a:rPr sz="1600" b="1" spc="-30" dirty="0">
                <a:latin typeface="Arial"/>
                <a:cs typeface="Arial"/>
              </a:rPr>
              <a:t> </a:t>
            </a:r>
            <a:r>
              <a:rPr sz="1600" b="1" spc="-10" dirty="0">
                <a:latin typeface="Arial"/>
                <a:cs typeface="Arial"/>
              </a:rPr>
              <a:t>corriente:</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1734311" y="1296923"/>
              <a:ext cx="5768340"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algn="ctr">
              <a:lnSpc>
                <a:spcPct val="100000"/>
              </a:lnSpc>
            </a:pPr>
            <a:r>
              <a:rPr sz="1600" b="1" dirty="0">
                <a:solidFill>
                  <a:srgbClr val="0066CC"/>
                </a:solidFill>
                <a:latin typeface="Arial"/>
                <a:cs typeface="Arial"/>
              </a:rPr>
              <a:t>CORTO</a:t>
            </a:r>
            <a:r>
              <a:rPr sz="1600" b="1" spc="-60" dirty="0">
                <a:solidFill>
                  <a:srgbClr val="0066CC"/>
                </a:solidFill>
                <a:latin typeface="Arial"/>
                <a:cs typeface="Arial"/>
              </a:rPr>
              <a:t> </a:t>
            </a:r>
            <a:r>
              <a:rPr sz="1600" b="1" dirty="0">
                <a:solidFill>
                  <a:srgbClr val="0066CC"/>
                </a:solidFill>
                <a:latin typeface="Arial"/>
                <a:cs typeface="Arial"/>
              </a:rPr>
              <a:t>CIRCUITO</a:t>
            </a:r>
            <a:r>
              <a:rPr sz="1600" b="1" spc="-50" dirty="0">
                <a:solidFill>
                  <a:srgbClr val="0066CC"/>
                </a:solidFill>
                <a:latin typeface="Arial"/>
                <a:cs typeface="Arial"/>
              </a:rPr>
              <a:t> </a:t>
            </a:r>
            <a:r>
              <a:rPr sz="1600" b="1" dirty="0">
                <a:solidFill>
                  <a:srgbClr val="0066CC"/>
                </a:solidFill>
                <a:latin typeface="Arial"/>
                <a:cs typeface="Arial"/>
              </a:rPr>
              <a:t>EN</a:t>
            </a:r>
            <a:r>
              <a:rPr sz="1600" b="1" spc="-114" dirty="0">
                <a:solidFill>
                  <a:srgbClr val="0066CC"/>
                </a:solidFill>
                <a:latin typeface="Arial"/>
                <a:cs typeface="Arial"/>
              </a:rPr>
              <a:t> </a:t>
            </a:r>
            <a:r>
              <a:rPr sz="1600" b="1" spc="-20" dirty="0">
                <a:solidFill>
                  <a:srgbClr val="0066CC"/>
                </a:solidFill>
                <a:latin typeface="Arial"/>
                <a:cs typeface="Arial"/>
              </a:rPr>
              <a:t>ALIMENTADOR</a:t>
            </a:r>
            <a:r>
              <a:rPr sz="1600" b="1" spc="-15" dirty="0">
                <a:solidFill>
                  <a:srgbClr val="0066CC"/>
                </a:solidFill>
                <a:latin typeface="Arial"/>
                <a:cs typeface="Arial"/>
              </a:rPr>
              <a:t> </a:t>
            </a:r>
            <a:r>
              <a:rPr sz="1600" b="1" dirty="0">
                <a:solidFill>
                  <a:srgbClr val="0066CC"/>
                </a:solidFill>
                <a:latin typeface="Arial"/>
                <a:cs typeface="Arial"/>
              </a:rPr>
              <a:t>DE</a:t>
            </a:r>
            <a:r>
              <a:rPr sz="1600" b="1" spc="-70" dirty="0">
                <a:solidFill>
                  <a:srgbClr val="0066CC"/>
                </a:solidFill>
                <a:latin typeface="Arial"/>
                <a:cs typeface="Arial"/>
              </a:rPr>
              <a:t> </a:t>
            </a:r>
            <a:r>
              <a:rPr sz="1600" b="1" spc="-10" dirty="0">
                <a:solidFill>
                  <a:srgbClr val="0066CC"/>
                </a:solidFill>
                <a:latin typeface="Arial"/>
                <a:cs typeface="Arial"/>
              </a:rPr>
              <a:t>DISTRIBUCIÓN</a:t>
            </a:r>
            <a:endParaRPr sz="1600">
              <a:latin typeface="Arial"/>
              <a:cs typeface="Arial"/>
            </a:endParaRPr>
          </a:p>
        </p:txBody>
      </p:sp>
      <p:pic>
        <p:nvPicPr>
          <p:cNvPr id="7" name="object 7"/>
          <p:cNvPicPr/>
          <p:nvPr/>
        </p:nvPicPr>
        <p:blipFill>
          <a:blip r:embed="rId3" cstate="print"/>
          <a:stretch>
            <a:fillRect/>
          </a:stretch>
        </p:blipFill>
        <p:spPr>
          <a:xfrm>
            <a:off x="1356924" y="3395228"/>
            <a:ext cx="6486617" cy="2999638"/>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99951" y="1292190"/>
            <a:ext cx="6129925" cy="5058307"/>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3015" y="1918233"/>
            <a:ext cx="7692390" cy="4123054"/>
          </a:xfrm>
          <a:prstGeom prst="rect">
            <a:avLst/>
          </a:prstGeom>
        </p:spPr>
        <p:txBody>
          <a:bodyPr vert="horz" wrap="square" lIns="0" tIns="134620" rIns="0" bIns="0" rtlCol="0">
            <a:spAutoFit/>
          </a:bodyPr>
          <a:lstStyle/>
          <a:p>
            <a:pPr marL="12700">
              <a:lnSpc>
                <a:spcPct val="100000"/>
              </a:lnSpc>
              <a:spcBef>
                <a:spcPts val="1060"/>
              </a:spcBef>
            </a:pPr>
            <a:r>
              <a:rPr sz="1600" dirty="0">
                <a:latin typeface="Arial"/>
                <a:cs typeface="Arial"/>
              </a:rPr>
              <a:t>El</a:t>
            </a:r>
            <a:r>
              <a:rPr sz="1600" spc="-50" dirty="0">
                <a:latin typeface="Arial"/>
                <a:cs typeface="Arial"/>
              </a:rPr>
              <a:t> </a:t>
            </a:r>
            <a:r>
              <a:rPr sz="1600" dirty="0">
                <a:latin typeface="Arial"/>
                <a:cs typeface="Arial"/>
              </a:rPr>
              <a:t>análisis</a:t>
            </a:r>
            <a:r>
              <a:rPr sz="1600" spc="-55"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la</a:t>
            </a:r>
            <a:r>
              <a:rPr sz="1600" spc="-45" dirty="0">
                <a:latin typeface="Arial"/>
                <a:cs typeface="Arial"/>
              </a:rPr>
              <a:t> </a:t>
            </a:r>
            <a:r>
              <a:rPr sz="1600" dirty="0">
                <a:latin typeface="Arial"/>
                <a:cs typeface="Arial"/>
              </a:rPr>
              <a:t>tabla</a:t>
            </a:r>
            <a:r>
              <a:rPr sz="1600" spc="-20" dirty="0">
                <a:latin typeface="Arial"/>
                <a:cs typeface="Arial"/>
              </a:rPr>
              <a:t> </a:t>
            </a:r>
            <a:r>
              <a:rPr sz="1600" dirty="0">
                <a:latin typeface="Arial"/>
                <a:cs typeface="Arial"/>
              </a:rPr>
              <a:t>muestra</a:t>
            </a:r>
            <a:r>
              <a:rPr sz="1600" spc="-20" dirty="0">
                <a:latin typeface="Arial"/>
                <a:cs typeface="Arial"/>
              </a:rPr>
              <a:t> </a:t>
            </a:r>
            <a:r>
              <a:rPr sz="1600" dirty="0">
                <a:latin typeface="Arial"/>
                <a:cs typeface="Arial"/>
              </a:rPr>
              <a:t>para</a:t>
            </a:r>
            <a:r>
              <a:rPr sz="1600" spc="-25" dirty="0">
                <a:latin typeface="Arial"/>
                <a:cs typeface="Arial"/>
              </a:rPr>
              <a:t> </a:t>
            </a:r>
            <a:r>
              <a:rPr sz="1600" dirty="0">
                <a:latin typeface="Arial"/>
                <a:cs typeface="Arial"/>
              </a:rPr>
              <a:t>la</a:t>
            </a:r>
            <a:r>
              <a:rPr sz="1600" spc="-30" dirty="0">
                <a:latin typeface="Arial"/>
                <a:cs typeface="Arial"/>
              </a:rPr>
              <a:t> </a:t>
            </a:r>
            <a:r>
              <a:rPr sz="1600" b="1" spc="-10" dirty="0">
                <a:latin typeface="Arial"/>
                <a:cs typeface="Arial"/>
              </a:rPr>
              <a:t>pre-falla</a:t>
            </a:r>
            <a:r>
              <a:rPr sz="1600" spc="-10" dirty="0">
                <a:latin typeface="Arial"/>
                <a:cs typeface="Arial"/>
              </a:rPr>
              <a:t>:</a:t>
            </a:r>
            <a:endParaRPr sz="1600">
              <a:latin typeface="Arial"/>
              <a:cs typeface="Arial"/>
            </a:endParaRPr>
          </a:p>
          <a:p>
            <a:pPr marL="355600" indent="-342900">
              <a:lnSpc>
                <a:spcPct val="100000"/>
              </a:lnSpc>
              <a:spcBef>
                <a:spcPts val="960"/>
              </a:spcBef>
              <a:buFont typeface="Wingdings"/>
              <a:buChar char=""/>
              <a:tabLst>
                <a:tab pos="354965" algn="l"/>
                <a:tab pos="355600" algn="l"/>
              </a:tabLst>
            </a:pPr>
            <a:r>
              <a:rPr sz="1600" dirty="0">
                <a:latin typeface="Arial"/>
                <a:cs typeface="Arial"/>
              </a:rPr>
              <a:t>La</a:t>
            </a:r>
            <a:r>
              <a:rPr sz="1600" spc="-35" dirty="0">
                <a:latin typeface="Arial"/>
                <a:cs typeface="Arial"/>
              </a:rPr>
              <a:t> </a:t>
            </a:r>
            <a:r>
              <a:rPr sz="1600" dirty="0">
                <a:latin typeface="Arial"/>
                <a:cs typeface="Arial"/>
              </a:rPr>
              <a:t>carga</a:t>
            </a:r>
            <a:r>
              <a:rPr sz="1600" spc="-25" dirty="0">
                <a:latin typeface="Arial"/>
                <a:cs typeface="Arial"/>
              </a:rPr>
              <a:t> </a:t>
            </a:r>
            <a:r>
              <a:rPr sz="1600" dirty="0">
                <a:latin typeface="Arial"/>
                <a:cs typeface="Arial"/>
              </a:rPr>
              <a:t>era</a:t>
            </a:r>
            <a:r>
              <a:rPr sz="1600" spc="-25" dirty="0">
                <a:latin typeface="Arial"/>
                <a:cs typeface="Arial"/>
              </a:rPr>
              <a:t> </a:t>
            </a:r>
            <a:r>
              <a:rPr sz="1600" dirty="0">
                <a:latin typeface="Arial"/>
                <a:cs typeface="Arial"/>
              </a:rPr>
              <a:t>del</a:t>
            </a:r>
            <a:r>
              <a:rPr sz="1600" spc="-35" dirty="0">
                <a:latin typeface="Arial"/>
                <a:cs typeface="Arial"/>
              </a:rPr>
              <a:t> </a:t>
            </a:r>
            <a:r>
              <a:rPr sz="1600" dirty="0">
                <a:latin typeface="Arial"/>
                <a:cs typeface="Arial"/>
              </a:rPr>
              <a:t>orden</a:t>
            </a:r>
            <a:r>
              <a:rPr sz="1600" spc="-25"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5</a:t>
            </a:r>
            <a:r>
              <a:rPr sz="1600" spc="-35" dirty="0">
                <a:latin typeface="Arial"/>
                <a:cs typeface="Arial"/>
              </a:rPr>
              <a:t> </a:t>
            </a:r>
            <a:r>
              <a:rPr sz="1600" dirty="0">
                <a:latin typeface="Arial"/>
                <a:cs typeface="Arial"/>
              </a:rPr>
              <a:t>MVA,</a:t>
            </a:r>
            <a:r>
              <a:rPr sz="1600" spc="-20" dirty="0">
                <a:latin typeface="Arial"/>
                <a:cs typeface="Arial"/>
              </a:rPr>
              <a:t> </a:t>
            </a:r>
            <a:r>
              <a:rPr sz="1600" dirty="0">
                <a:latin typeface="Arial"/>
                <a:cs typeface="Arial"/>
              </a:rPr>
              <a:t>con</a:t>
            </a:r>
            <a:r>
              <a:rPr sz="1600" spc="-35" dirty="0">
                <a:latin typeface="Arial"/>
                <a:cs typeface="Arial"/>
              </a:rPr>
              <a:t> </a:t>
            </a:r>
            <a:r>
              <a:rPr sz="1600" dirty="0">
                <a:latin typeface="Arial"/>
                <a:cs typeface="Arial"/>
              </a:rPr>
              <a:t>cerca</a:t>
            </a:r>
            <a:r>
              <a:rPr sz="1600" spc="-30"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13.75</a:t>
            </a:r>
            <a:r>
              <a:rPr sz="1600" spc="-35" dirty="0">
                <a:latin typeface="Arial"/>
                <a:cs typeface="Arial"/>
              </a:rPr>
              <a:t> </a:t>
            </a:r>
            <a:r>
              <a:rPr sz="1600" spc="-25" dirty="0">
                <a:latin typeface="Arial"/>
                <a:cs typeface="Arial"/>
              </a:rPr>
              <a:t>kV</a:t>
            </a:r>
            <a:endParaRPr sz="1600">
              <a:latin typeface="Arial"/>
              <a:cs typeface="Arial"/>
            </a:endParaRPr>
          </a:p>
          <a:p>
            <a:pPr marL="355600" marR="5080" indent="-342900" algn="just">
              <a:lnSpc>
                <a:spcPct val="80100"/>
              </a:lnSpc>
              <a:spcBef>
                <a:spcPts val="1340"/>
              </a:spcBef>
              <a:buFont typeface="Wingdings"/>
              <a:buChar char=""/>
              <a:tabLst>
                <a:tab pos="355600" algn="l"/>
              </a:tabLst>
            </a:pPr>
            <a:r>
              <a:rPr sz="1600" dirty="0">
                <a:latin typeface="Arial"/>
                <a:cs typeface="Arial"/>
              </a:rPr>
              <a:t>El</a:t>
            </a:r>
            <a:r>
              <a:rPr sz="1600" spc="20" dirty="0">
                <a:latin typeface="Arial"/>
                <a:cs typeface="Arial"/>
              </a:rPr>
              <a:t> </a:t>
            </a:r>
            <a:r>
              <a:rPr sz="1600" dirty="0">
                <a:latin typeface="Arial"/>
                <a:cs typeface="Arial"/>
              </a:rPr>
              <a:t>desequilibrio</a:t>
            </a:r>
            <a:r>
              <a:rPr sz="1600" spc="20" dirty="0">
                <a:latin typeface="Arial"/>
                <a:cs typeface="Arial"/>
              </a:rPr>
              <a:t> </a:t>
            </a:r>
            <a:r>
              <a:rPr sz="1600" dirty="0">
                <a:latin typeface="Arial"/>
                <a:cs typeface="Arial"/>
              </a:rPr>
              <a:t>de</a:t>
            </a:r>
            <a:r>
              <a:rPr sz="1600" spc="15" dirty="0">
                <a:latin typeface="Arial"/>
                <a:cs typeface="Arial"/>
              </a:rPr>
              <a:t> </a:t>
            </a:r>
            <a:r>
              <a:rPr sz="1600" dirty="0">
                <a:latin typeface="Arial"/>
                <a:cs typeface="Arial"/>
              </a:rPr>
              <a:t>carga</a:t>
            </a:r>
            <a:r>
              <a:rPr sz="1600" spc="20" dirty="0">
                <a:latin typeface="Arial"/>
                <a:cs typeface="Arial"/>
              </a:rPr>
              <a:t> </a:t>
            </a:r>
            <a:r>
              <a:rPr sz="1600" dirty="0">
                <a:latin typeface="Arial"/>
                <a:cs typeface="Arial"/>
              </a:rPr>
              <a:t>expresado</a:t>
            </a:r>
            <a:r>
              <a:rPr sz="1600" spc="25" dirty="0">
                <a:latin typeface="Arial"/>
                <a:cs typeface="Arial"/>
              </a:rPr>
              <a:t> </a:t>
            </a:r>
            <a:r>
              <a:rPr sz="1600" dirty="0">
                <a:latin typeface="Arial"/>
                <a:cs typeface="Arial"/>
              </a:rPr>
              <a:t>en</a:t>
            </a:r>
            <a:r>
              <a:rPr sz="1600" spc="15" dirty="0">
                <a:latin typeface="Arial"/>
                <a:cs typeface="Arial"/>
              </a:rPr>
              <a:t> </a:t>
            </a:r>
            <a:r>
              <a:rPr sz="1600" dirty="0">
                <a:latin typeface="Arial"/>
                <a:cs typeface="Arial"/>
              </a:rPr>
              <a:t>base</a:t>
            </a:r>
            <a:r>
              <a:rPr sz="1600" spc="20" dirty="0">
                <a:latin typeface="Arial"/>
                <a:cs typeface="Arial"/>
              </a:rPr>
              <a:t> </a:t>
            </a:r>
            <a:r>
              <a:rPr sz="1600" dirty="0">
                <a:latin typeface="Arial"/>
                <a:cs typeface="Arial"/>
              </a:rPr>
              <a:t>a</a:t>
            </a:r>
            <a:r>
              <a:rPr sz="1600" spc="15" dirty="0">
                <a:latin typeface="Arial"/>
                <a:cs typeface="Arial"/>
              </a:rPr>
              <a:t> </a:t>
            </a:r>
            <a:r>
              <a:rPr sz="1600" dirty="0">
                <a:latin typeface="Arial"/>
                <a:cs typeface="Arial"/>
              </a:rPr>
              <a:t>la</a:t>
            </a:r>
            <a:r>
              <a:rPr sz="1600" spc="25" dirty="0">
                <a:latin typeface="Arial"/>
                <a:cs typeface="Arial"/>
              </a:rPr>
              <a:t> </a:t>
            </a:r>
            <a:r>
              <a:rPr sz="1600" dirty="0">
                <a:latin typeface="Arial"/>
                <a:cs typeface="Arial"/>
              </a:rPr>
              <a:t>corriente</a:t>
            </a:r>
            <a:r>
              <a:rPr sz="1600" spc="20" dirty="0">
                <a:latin typeface="Arial"/>
                <a:cs typeface="Arial"/>
              </a:rPr>
              <a:t> </a:t>
            </a:r>
            <a:r>
              <a:rPr sz="1600" dirty="0">
                <a:latin typeface="Arial"/>
                <a:cs typeface="Arial"/>
              </a:rPr>
              <a:t>de</a:t>
            </a:r>
            <a:r>
              <a:rPr sz="1600" spc="30" dirty="0">
                <a:latin typeface="Arial"/>
                <a:cs typeface="Arial"/>
              </a:rPr>
              <a:t> </a:t>
            </a:r>
            <a:r>
              <a:rPr sz="1600" dirty="0">
                <a:latin typeface="Arial"/>
                <a:cs typeface="Arial"/>
              </a:rPr>
              <a:t>tierra</a:t>
            </a:r>
            <a:r>
              <a:rPr sz="1600" spc="25" dirty="0">
                <a:latin typeface="Arial"/>
                <a:cs typeface="Arial"/>
              </a:rPr>
              <a:t> </a:t>
            </a:r>
            <a:r>
              <a:rPr sz="1600" dirty="0">
                <a:latin typeface="Arial"/>
                <a:cs typeface="Arial"/>
              </a:rPr>
              <a:t>es</a:t>
            </a:r>
            <a:r>
              <a:rPr sz="1600" spc="25" dirty="0">
                <a:latin typeface="Arial"/>
                <a:cs typeface="Arial"/>
              </a:rPr>
              <a:t> </a:t>
            </a:r>
            <a:r>
              <a:rPr sz="1600" dirty="0">
                <a:latin typeface="Arial"/>
                <a:cs typeface="Arial"/>
              </a:rPr>
              <a:t>del</a:t>
            </a:r>
            <a:r>
              <a:rPr sz="1600" spc="15" dirty="0">
                <a:latin typeface="Arial"/>
                <a:cs typeface="Arial"/>
              </a:rPr>
              <a:t> </a:t>
            </a:r>
            <a:r>
              <a:rPr sz="1600" spc="-10" dirty="0">
                <a:latin typeface="Arial"/>
                <a:cs typeface="Arial"/>
              </a:rPr>
              <a:t>orden </a:t>
            </a:r>
            <a:r>
              <a:rPr sz="1600" dirty="0">
                <a:latin typeface="Arial"/>
                <a:cs typeface="Arial"/>
              </a:rPr>
              <a:t>de</a:t>
            </a:r>
            <a:r>
              <a:rPr sz="1600" spc="95" dirty="0">
                <a:latin typeface="Arial"/>
                <a:cs typeface="Arial"/>
              </a:rPr>
              <a:t>  </a:t>
            </a:r>
            <a:r>
              <a:rPr sz="1600" dirty="0">
                <a:latin typeface="Arial"/>
                <a:cs typeface="Arial"/>
              </a:rPr>
              <a:t>10.35%</a:t>
            </a:r>
            <a:r>
              <a:rPr sz="1600" spc="100" dirty="0">
                <a:latin typeface="Arial"/>
                <a:cs typeface="Arial"/>
              </a:rPr>
              <a:t> </a:t>
            </a:r>
            <a:r>
              <a:rPr sz="1600" dirty="0">
                <a:latin typeface="Arial"/>
                <a:cs typeface="Arial"/>
              </a:rPr>
              <a:t>de</a:t>
            </a:r>
            <a:r>
              <a:rPr sz="1600" spc="105" dirty="0">
                <a:latin typeface="Arial"/>
                <a:cs typeface="Arial"/>
              </a:rPr>
              <a:t> </a:t>
            </a:r>
            <a:r>
              <a:rPr sz="1600" dirty="0">
                <a:latin typeface="Arial"/>
                <a:cs typeface="Arial"/>
              </a:rPr>
              <a:t>la</a:t>
            </a:r>
            <a:r>
              <a:rPr sz="1600" spc="100" dirty="0">
                <a:latin typeface="Arial"/>
                <a:cs typeface="Arial"/>
              </a:rPr>
              <a:t> </a:t>
            </a:r>
            <a:r>
              <a:rPr sz="1600" dirty="0">
                <a:latin typeface="Arial"/>
                <a:cs typeface="Arial"/>
              </a:rPr>
              <a:t>corriente</a:t>
            </a:r>
            <a:r>
              <a:rPr sz="1600" spc="105" dirty="0">
                <a:latin typeface="Arial"/>
                <a:cs typeface="Arial"/>
              </a:rPr>
              <a:t> </a:t>
            </a:r>
            <a:r>
              <a:rPr sz="1600" dirty="0">
                <a:latin typeface="Arial"/>
                <a:cs typeface="Arial"/>
              </a:rPr>
              <a:t>de</a:t>
            </a:r>
            <a:r>
              <a:rPr sz="1600" spc="100" dirty="0">
                <a:latin typeface="Arial"/>
                <a:cs typeface="Arial"/>
              </a:rPr>
              <a:t> </a:t>
            </a:r>
            <a:r>
              <a:rPr sz="1600" dirty="0">
                <a:latin typeface="Arial"/>
                <a:cs typeface="Arial"/>
              </a:rPr>
              <a:t>secuencia</a:t>
            </a:r>
            <a:r>
              <a:rPr sz="1600" spc="100" dirty="0">
                <a:latin typeface="Arial"/>
                <a:cs typeface="Arial"/>
              </a:rPr>
              <a:t> </a:t>
            </a:r>
            <a:r>
              <a:rPr sz="1600" dirty="0">
                <a:latin typeface="Arial"/>
                <a:cs typeface="Arial"/>
              </a:rPr>
              <a:t>positiva</a:t>
            </a:r>
            <a:r>
              <a:rPr sz="1600" spc="110" dirty="0">
                <a:latin typeface="Arial"/>
                <a:cs typeface="Arial"/>
              </a:rPr>
              <a:t> </a:t>
            </a:r>
            <a:r>
              <a:rPr sz="1600" dirty="0">
                <a:latin typeface="Arial"/>
                <a:cs typeface="Arial"/>
              </a:rPr>
              <a:t>(se</a:t>
            </a:r>
            <a:r>
              <a:rPr sz="1600" spc="110" dirty="0">
                <a:latin typeface="Arial"/>
                <a:cs typeface="Arial"/>
              </a:rPr>
              <a:t> </a:t>
            </a:r>
            <a:r>
              <a:rPr sz="1600" dirty="0">
                <a:latin typeface="Arial"/>
                <a:cs typeface="Arial"/>
              </a:rPr>
              <a:t>toma</a:t>
            </a:r>
            <a:r>
              <a:rPr sz="1600" spc="110" dirty="0">
                <a:latin typeface="Arial"/>
                <a:cs typeface="Arial"/>
              </a:rPr>
              <a:t> </a:t>
            </a:r>
            <a:r>
              <a:rPr sz="1600" dirty="0">
                <a:latin typeface="Arial"/>
                <a:cs typeface="Arial"/>
              </a:rPr>
              <a:t>la</a:t>
            </a:r>
            <a:r>
              <a:rPr sz="1600" spc="100" dirty="0">
                <a:latin typeface="Arial"/>
                <a:cs typeface="Arial"/>
              </a:rPr>
              <a:t> </a:t>
            </a:r>
            <a:r>
              <a:rPr sz="1600" dirty="0">
                <a:latin typeface="Arial"/>
                <a:cs typeface="Arial"/>
              </a:rPr>
              <a:t>corriente</a:t>
            </a:r>
            <a:r>
              <a:rPr sz="1600" spc="100" dirty="0">
                <a:latin typeface="Arial"/>
                <a:cs typeface="Arial"/>
              </a:rPr>
              <a:t> </a:t>
            </a:r>
            <a:r>
              <a:rPr sz="1600" spc="-10" dirty="0">
                <a:latin typeface="Arial"/>
                <a:cs typeface="Arial"/>
              </a:rPr>
              <a:t>positiva, </a:t>
            </a:r>
            <a:r>
              <a:rPr sz="1600" dirty="0">
                <a:latin typeface="Arial"/>
                <a:cs typeface="Arial"/>
              </a:rPr>
              <a:t>pues</a:t>
            </a:r>
            <a:r>
              <a:rPr sz="1600" spc="-50" dirty="0">
                <a:latin typeface="Arial"/>
                <a:cs typeface="Arial"/>
              </a:rPr>
              <a:t> </a:t>
            </a:r>
            <a:r>
              <a:rPr sz="1600" dirty="0">
                <a:latin typeface="Arial"/>
                <a:cs typeface="Arial"/>
              </a:rPr>
              <a:t>hay</a:t>
            </a:r>
            <a:r>
              <a:rPr sz="1600" spc="-45" dirty="0">
                <a:latin typeface="Arial"/>
                <a:cs typeface="Arial"/>
              </a:rPr>
              <a:t> </a:t>
            </a:r>
            <a:r>
              <a:rPr sz="1600" dirty="0">
                <a:latin typeface="Arial"/>
                <a:cs typeface="Arial"/>
              </a:rPr>
              <a:t>corrientes</a:t>
            </a:r>
            <a:r>
              <a:rPr sz="1600" spc="-35" dirty="0">
                <a:latin typeface="Arial"/>
                <a:cs typeface="Arial"/>
              </a:rPr>
              <a:t> </a:t>
            </a:r>
            <a:r>
              <a:rPr sz="1600" dirty="0">
                <a:latin typeface="Arial"/>
                <a:cs typeface="Arial"/>
              </a:rPr>
              <a:t>diferentes</a:t>
            </a:r>
            <a:r>
              <a:rPr sz="1600" spc="-35" dirty="0">
                <a:latin typeface="Arial"/>
                <a:cs typeface="Arial"/>
              </a:rPr>
              <a:t> </a:t>
            </a:r>
            <a:r>
              <a:rPr sz="1600" dirty="0">
                <a:latin typeface="Arial"/>
                <a:cs typeface="Arial"/>
              </a:rPr>
              <a:t>en</a:t>
            </a:r>
            <a:r>
              <a:rPr sz="1600" spc="-55" dirty="0">
                <a:latin typeface="Arial"/>
                <a:cs typeface="Arial"/>
              </a:rPr>
              <a:t> </a:t>
            </a:r>
            <a:r>
              <a:rPr sz="1600" dirty="0">
                <a:latin typeface="Arial"/>
                <a:cs typeface="Arial"/>
              </a:rPr>
              <a:t>cada</a:t>
            </a:r>
            <a:r>
              <a:rPr sz="1600" spc="-50" dirty="0">
                <a:latin typeface="Arial"/>
                <a:cs typeface="Arial"/>
              </a:rPr>
              <a:t> </a:t>
            </a:r>
            <a:r>
              <a:rPr sz="1600" spc="-10" dirty="0">
                <a:latin typeface="Arial"/>
                <a:cs typeface="Arial"/>
              </a:rPr>
              <a:t>fase)</a:t>
            </a:r>
            <a:endParaRPr sz="1600">
              <a:latin typeface="Arial"/>
              <a:cs typeface="Arial"/>
            </a:endParaRPr>
          </a:p>
          <a:p>
            <a:pPr marL="355600" indent="-342900">
              <a:lnSpc>
                <a:spcPct val="100000"/>
              </a:lnSpc>
              <a:spcBef>
                <a:spcPts val="960"/>
              </a:spcBef>
              <a:buFont typeface="Wingdings"/>
              <a:buChar char=""/>
              <a:tabLst>
                <a:tab pos="354965" algn="l"/>
                <a:tab pos="355600" algn="l"/>
              </a:tabLst>
            </a:pPr>
            <a:r>
              <a:rPr sz="1600" dirty="0">
                <a:latin typeface="Arial"/>
                <a:cs typeface="Arial"/>
              </a:rPr>
              <a:t>El</a:t>
            </a:r>
            <a:r>
              <a:rPr sz="1600" spc="-50" dirty="0">
                <a:latin typeface="Arial"/>
                <a:cs typeface="Arial"/>
              </a:rPr>
              <a:t> </a:t>
            </a:r>
            <a:r>
              <a:rPr sz="1600" spc="-10" dirty="0">
                <a:latin typeface="Arial"/>
                <a:cs typeface="Arial"/>
              </a:rPr>
              <a:t>desequilibrio</a:t>
            </a:r>
            <a:r>
              <a:rPr sz="1600" spc="-55" dirty="0">
                <a:latin typeface="Arial"/>
                <a:cs typeface="Arial"/>
              </a:rPr>
              <a:t> </a:t>
            </a:r>
            <a:r>
              <a:rPr sz="1600" dirty="0">
                <a:latin typeface="Arial"/>
                <a:cs typeface="Arial"/>
              </a:rPr>
              <a:t>de</a:t>
            </a:r>
            <a:r>
              <a:rPr sz="1600" spc="-45" dirty="0">
                <a:latin typeface="Arial"/>
                <a:cs typeface="Arial"/>
              </a:rPr>
              <a:t> </a:t>
            </a:r>
            <a:r>
              <a:rPr sz="1600" dirty="0">
                <a:latin typeface="Arial"/>
                <a:cs typeface="Arial"/>
              </a:rPr>
              <a:t>carga</a:t>
            </a:r>
            <a:r>
              <a:rPr sz="1600" spc="-35" dirty="0">
                <a:latin typeface="Arial"/>
                <a:cs typeface="Arial"/>
              </a:rPr>
              <a:t> </a:t>
            </a:r>
            <a:r>
              <a:rPr sz="1600" dirty="0">
                <a:latin typeface="Arial"/>
                <a:cs typeface="Arial"/>
              </a:rPr>
              <a:t>expresado</a:t>
            </a:r>
            <a:r>
              <a:rPr sz="1600" spc="-30" dirty="0">
                <a:latin typeface="Arial"/>
                <a:cs typeface="Arial"/>
              </a:rPr>
              <a:t> </a:t>
            </a:r>
            <a:r>
              <a:rPr sz="1600" dirty="0">
                <a:latin typeface="Arial"/>
                <a:cs typeface="Arial"/>
              </a:rPr>
              <a:t>en</a:t>
            </a:r>
            <a:r>
              <a:rPr sz="1600" spc="-30" dirty="0">
                <a:latin typeface="Arial"/>
                <a:cs typeface="Arial"/>
              </a:rPr>
              <a:t> </a:t>
            </a:r>
            <a:r>
              <a:rPr sz="1600" dirty="0">
                <a:latin typeface="Arial"/>
                <a:cs typeface="Arial"/>
              </a:rPr>
              <a:t>secuencia</a:t>
            </a:r>
            <a:r>
              <a:rPr sz="1600" spc="-60" dirty="0">
                <a:latin typeface="Arial"/>
                <a:cs typeface="Arial"/>
              </a:rPr>
              <a:t> </a:t>
            </a:r>
            <a:r>
              <a:rPr sz="1600" dirty="0">
                <a:latin typeface="Arial"/>
                <a:cs typeface="Arial"/>
              </a:rPr>
              <a:t>negativa</a:t>
            </a:r>
            <a:r>
              <a:rPr sz="1600" spc="-40" dirty="0">
                <a:latin typeface="Arial"/>
                <a:cs typeface="Arial"/>
              </a:rPr>
              <a:t> </a:t>
            </a:r>
            <a:r>
              <a:rPr sz="1600" dirty="0">
                <a:latin typeface="Arial"/>
                <a:cs typeface="Arial"/>
              </a:rPr>
              <a:t>es</a:t>
            </a:r>
            <a:r>
              <a:rPr sz="1600" spc="-40" dirty="0">
                <a:latin typeface="Arial"/>
                <a:cs typeface="Arial"/>
              </a:rPr>
              <a:t> </a:t>
            </a:r>
            <a:r>
              <a:rPr sz="1600" dirty="0">
                <a:latin typeface="Arial"/>
                <a:cs typeface="Arial"/>
              </a:rPr>
              <a:t>del</a:t>
            </a:r>
            <a:r>
              <a:rPr sz="1600" spc="-45" dirty="0">
                <a:latin typeface="Arial"/>
                <a:cs typeface="Arial"/>
              </a:rPr>
              <a:t> </a:t>
            </a:r>
            <a:r>
              <a:rPr sz="1600" dirty="0">
                <a:latin typeface="Arial"/>
                <a:cs typeface="Arial"/>
              </a:rPr>
              <a:t>orden</a:t>
            </a:r>
            <a:r>
              <a:rPr sz="1600" spc="-20" dirty="0">
                <a:latin typeface="Arial"/>
                <a:cs typeface="Arial"/>
              </a:rPr>
              <a:t> </a:t>
            </a:r>
            <a:r>
              <a:rPr sz="1600" dirty="0">
                <a:latin typeface="Arial"/>
                <a:cs typeface="Arial"/>
              </a:rPr>
              <a:t>de</a:t>
            </a:r>
            <a:r>
              <a:rPr sz="1600" spc="-45" dirty="0">
                <a:latin typeface="Arial"/>
                <a:cs typeface="Arial"/>
              </a:rPr>
              <a:t> </a:t>
            </a:r>
            <a:r>
              <a:rPr sz="1600" spc="-20" dirty="0">
                <a:latin typeface="Arial"/>
                <a:cs typeface="Arial"/>
              </a:rPr>
              <a:t>1.7%</a:t>
            </a:r>
            <a:endParaRPr sz="1600">
              <a:latin typeface="Arial"/>
              <a:cs typeface="Arial"/>
            </a:endParaRPr>
          </a:p>
          <a:p>
            <a:pPr>
              <a:lnSpc>
                <a:spcPct val="100000"/>
              </a:lnSpc>
              <a:buFont typeface="Wingdings"/>
              <a:buChar char=""/>
            </a:pPr>
            <a:endParaRPr sz="1800">
              <a:latin typeface="Arial"/>
              <a:cs typeface="Arial"/>
            </a:endParaRPr>
          </a:p>
          <a:p>
            <a:pPr>
              <a:lnSpc>
                <a:spcPct val="100000"/>
              </a:lnSpc>
              <a:spcBef>
                <a:spcPts val="45"/>
              </a:spcBef>
              <a:buFont typeface="Wingdings"/>
              <a:buChar char=""/>
            </a:pPr>
            <a:endParaRPr sz="1500">
              <a:latin typeface="Arial"/>
              <a:cs typeface="Arial"/>
            </a:endParaRPr>
          </a:p>
          <a:p>
            <a:pPr marL="12700">
              <a:lnSpc>
                <a:spcPct val="100000"/>
              </a:lnSpc>
            </a:pPr>
            <a:r>
              <a:rPr sz="1600" dirty="0">
                <a:latin typeface="Arial"/>
                <a:cs typeface="Arial"/>
              </a:rPr>
              <a:t>La</a:t>
            </a:r>
            <a:r>
              <a:rPr sz="1600" spc="-60" dirty="0">
                <a:latin typeface="Arial"/>
                <a:cs typeface="Arial"/>
              </a:rPr>
              <a:t> </a:t>
            </a:r>
            <a:r>
              <a:rPr sz="1600" dirty="0">
                <a:latin typeface="Arial"/>
                <a:cs typeface="Arial"/>
              </a:rPr>
              <a:t>tabla</a:t>
            </a:r>
            <a:r>
              <a:rPr sz="1600" spc="-55" dirty="0">
                <a:latin typeface="Arial"/>
                <a:cs typeface="Arial"/>
              </a:rPr>
              <a:t> </a:t>
            </a:r>
            <a:r>
              <a:rPr sz="1600" dirty="0">
                <a:latin typeface="Arial"/>
                <a:cs typeface="Arial"/>
              </a:rPr>
              <a:t>muestra</a:t>
            </a:r>
            <a:r>
              <a:rPr sz="1600" spc="-40" dirty="0">
                <a:latin typeface="Arial"/>
                <a:cs typeface="Arial"/>
              </a:rPr>
              <a:t> </a:t>
            </a:r>
            <a:r>
              <a:rPr sz="1600" dirty="0">
                <a:latin typeface="Arial"/>
                <a:cs typeface="Arial"/>
              </a:rPr>
              <a:t>además,</a:t>
            </a:r>
            <a:r>
              <a:rPr sz="1600" spc="-40" dirty="0">
                <a:latin typeface="Arial"/>
                <a:cs typeface="Arial"/>
              </a:rPr>
              <a:t> </a:t>
            </a:r>
            <a:r>
              <a:rPr sz="1600" dirty="0">
                <a:latin typeface="Arial"/>
                <a:cs typeface="Arial"/>
              </a:rPr>
              <a:t>durante</a:t>
            </a:r>
            <a:r>
              <a:rPr sz="1600" spc="-35" dirty="0">
                <a:latin typeface="Arial"/>
                <a:cs typeface="Arial"/>
              </a:rPr>
              <a:t> </a:t>
            </a:r>
            <a:r>
              <a:rPr sz="1600" dirty="0">
                <a:latin typeface="Arial"/>
                <a:cs typeface="Arial"/>
              </a:rPr>
              <a:t>el</a:t>
            </a:r>
            <a:r>
              <a:rPr sz="1600" spc="-60" dirty="0">
                <a:latin typeface="Arial"/>
                <a:cs typeface="Arial"/>
              </a:rPr>
              <a:t> </a:t>
            </a:r>
            <a:r>
              <a:rPr sz="1600" b="1" dirty="0">
                <a:latin typeface="Arial"/>
                <a:cs typeface="Arial"/>
              </a:rPr>
              <a:t>cortocircuito</a:t>
            </a:r>
            <a:r>
              <a:rPr sz="1600" b="1" spc="-10" dirty="0">
                <a:latin typeface="Arial"/>
                <a:cs typeface="Arial"/>
              </a:rPr>
              <a:t> </a:t>
            </a:r>
            <a:r>
              <a:rPr sz="1600" dirty="0">
                <a:latin typeface="Arial"/>
                <a:cs typeface="Arial"/>
              </a:rPr>
              <a:t>bifásico,</a:t>
            </a:r>
            <a:r>
              <a:rPr sz="1600" spc="-60" dirty="0">
                <a:latin typeface="Arial"/>
                <a:cs typeface="Arial"/>
              </a:rPr>
              <a:t> </a:t>
            </a:r>
            <a:r>
              <a:rPr sz="1600" spc="-20" dirty="0">
                <a:latin typeface="Arial"/>
                <a:cs typeface="Arial"/>
              </a:rPr>
              <a:t>que:</a:t>
            </a:r>
            <a:endParaRPr sz="1600">
              <a:latin typeface="Arial"/>
              <a:cs typeface="Arial"/>
            </a:endParaRPr>
          </a:p>
          <a:p>
            <a:pPr marL="355600" marR="5080" indent="-342900" algn="just">
              <a:lnSpc>
                <a:spcPts val="1540"/>
              </a:lnSpc>
              <a:spcBef>
                <a:spcPts val="1335"/>
              </a:spcBef>
              <a:buFont typeface="Wingdings"/>
              <a:buChar char=""/>
              <a:tabLst>
                <a:tab pos="355600" algn="l"/>
              </a:tabLst>
            </a:pPr>
            <a:r>
              <a:rPr sz="1600" dirty="0">
                <a:latin typeface="Arial"/>
                <a:cs typeface="Arial"/>
              </a:rPr>
              <a:t>La</a:t>
            </a:r>
            <a:r>
              <a:rPr sz="1600" spc="465" dirty="0">
                <a:latin typeface="Arial"/>
                <a:cs typeface="Arial"/>
              </a:rPr>
              <a:t> </a:t>
            </a:r>
            <a:r>
              <a:rPr sz="1600" dirty="0">
                <a:latin typeface="Arial"/>
                <a:cs typeface="Arial"/>
              </a:rPr>
              <a:t>diferencia</a:t>
            </a:r>
            <a:r>
              <a:rPr sz="1600" spc="465" dirty="0">
                <a:latin typeface="Arial"/>
                <a:cs typeface="Arial"/>
              </a:rPr>
              <a:t> </a:t>
            </a:r>
            <a:r>
              <a:rPr sz="1600" dirty="0">
                <a:latin typeface="Arial"/>
                <a:cs typeface="Arial"/>
              </a:rPr>
              <a:t>entre</a:t>
            </a:r>
            <a:r>
              <a:rPr sz="1600" spc="475" dirty="0">
                <a:latin typeface="Arial"/>
                <a:cs typeface="Arial"/>
              </a:rPr>
              <a:t> </a:t>
            </a:r>
            <a:r>
              <a:rPr sz="1600" dirty="0">
                <a:latin typeface="Arial"/>
                <a:cs typeface="Arial"/>
              </a:rPr>
              <a:t>los</a:t>
            </a:r>
            <a:r>
              <a:rPr sz="1600" spc="475" dirty="0">
                <a:latin typeface="Arial"/>
                <a:cs typeface="Arial"/>
              </a:rPr>
              <a:t> </a:t>
            </a:r>
            <a:r>
              <a:rPr sz="1600" dirty="0">
                <a:latin typeface="Arial"/>
                <a:cs typeface="Arial"/>
              </a:rPr>
              <a:t>valores</a:t>
            </a:r>
            <a:r>
              <a:rPr sz="1600" spc="475" dirty="0">
                <a:latin typeface="Arial"/>
                <a:cs typeface="Arial"/>
              </a:rPr>
              <a:t> </a:t>
            </a:r>
            <a:r>
              <a:rPr sz="1600" dirty="0">
                <a:latin typeface="Arial"/>
                <a:cs typeface="Arial"/>
              </a:rPr>
              <a:t>de</a:t>
            </a:r>
            <a:r>
              <a:rPr sz="1600" spc="475" dirty="0">
                <a:latin typeface="Arial"/>
                <a:cs typeface="Arial"/>
              </a:rPr>
              <a:t> </a:t>
            </a:r>
            <a:r>
              <a:rPr sz="1600" dirty="0">
                <a:latin typeface="Arial"/>
                <a:cs typeface="Arial"/>
              </a:rPr>
              <a:t>secuencia</a:t>
            </a:r>
            <a:r>
              <a:rPr sz="1600" spc="459" dirty="0">
                <a:latin typeface="Arial"/>
                <a:cs typeface="Arial"/>
              </a:rPr>
              <a:t> </a:t>
            </a:r>
            <a:r>
              <a:rPr sz="1600" dirty="0">
                <a:latin typeface="Arial"/>
                <a:cs typeface="Arial"/>
              </a:rPr>
              <a:t>positiva</a:t>
            </a:r>
            <a:r>
              <a:rPr sz="1600" spc="465" dirty="0">
                <a:latin typeface="Arial"/>
                <a:cs typeface="Arial"/>
              </a:rPr>
              <a:t> </a:t>
            </a:r>
            <a:r>
              <a:rPr sz="1600" dirty="0">
                <a:latin typeface="Arial"/>
                <a:cs typeface="Arial"/>
              </a:rPr>
              <a:t>(Ia1)</a:t>
            </a:r>
            <a:r>
              <a:rPr sz="1600" spc="484" dirty="0">
                <a:latin typeface="Arial"/>
                <a:cs typeface="Arial"/>
              </a:rPr>
              <a:t> </a:t>
            </a:r>
            <a:r>
              <a:rPr sz="1600" dirty="0">
                <a:latin typeface="Arial"/>
                <a:cs typeface="Arial"/>
              </a:rPr>
              <a:t>y</a:t>
            </a:r>
            <a:r>
              <a:rPr sz="1600" spc="459" dirty="0">
                <a:latin typeface="Arial"/>
                <a:cs typeface="Arial"/>
              </a:rPr>
              <a:t> </a:t>
            </a:r>
            <a:r>
              <a:rPr sz="1600" dirty="0">
                <a:latin typeface="Arial"/>
                <a:cs typeface="Arial"/>
              </a:rPr>
              <a:t>de</a:t>
            </a:r>
            <a:r>
              <a:rPr sz="1600" spc="475" dirty="0">
                <a:latin typeface="Arial"/>
                <a:cs typeface="Arial"/>
              </a:rPr>
              <a:t> </a:t>
            </a:r>
            <a:r>
              <a:rPr sz="1600" spc="-10" dirty="0">
                <a:latin typeface="Arial"/>
                <a:cs typeface="Arial"/>
              </a:rPr>
              <a:t>secuencia </a:t>
            </a:r>
            <a:r>
              <a:rPr sz="1600" dirty="0">
                <a:latin typeface="Arial"/>
                <a:cs typeface="Arial"/>
              </a:rPr>
              <a:t>negativa</a:t>
            </a:r>
            <a:r>
              <a:rPr sz="1600" spc="114" dirty="0">
                <a:latin typeface="Arial"/>
                <a:cs typeface="Arial"/>
              </a:rPr>
              <a:t> </a:t>
            </a:r>
            <a:r>
              <a:rPr sz="1600" dirty="0">
                <a:latin typeface="Arial"/>
                <a:cs typeface="Arial"/>
              </a:rPr>
              <a:t>(Ia2)</a:t>
            </a:r>
            <a:r>
              <a:rPr sz="1600" spc="114" dirty="0">
                <a:latin typeface="Arial"/>
                <a:cs typeface="Arial"/>
              </a:rPr>
              <a:t> </a:t>
            </a:r>
            <a:r>
              <a:rPr sz="1600" dirty="0">
                <a:latin typeface="Arial"/>
                <a:cs typeface="Arial"/>
              </a:rPr>
              <a:t>resulta</a:t>
            </a:r>
            <a:r>
              <a:rPr sz="1600" spc="114" dirty="0">
                <a:latin typeface="Arial"/>
                <a:cs typeface="Arial"/>
              </a:rPr>
              <a:t> </a:t>
            </a:r>
            <a:r>
              <a:rPr sz="1600" dirty="0">
                <a:latin typeface="Arial"/>
                <a:cs typeface="Arial"/>
              </a:rPr>
              <a:t>de</a:t>
            </a:r>
            <a:r>
              <a:rPr sz="1600" spc="110" dirty="0">
                <a:latin typeface="Arial"/>
                <a:cs typeface="Arial"/>
              </a:rPr>
              <a:t> </a:t>
            </a:r>
            <a:r>
              <a:rPr sz="1600" dirty="0">
                <a:latin typeface="Arial"/>
                <a:cs typeface="Arial"/>
              </a:rPr>
              <a:t>la</a:t>
            </a:r>
            <a:r>
              <a:rPr sz="1600" spc="114" dirty="0">
                <a:latin typeface="Arial"/>
                <a:cs typeface="Arial"/>
              </a:rPr>
              <a:t> </a:t>
            </a:r>
            <a:r>
              <a:rPr sz="1600" dirty="0">
                <a:latin typeface="Arial"/>
                <a:cs typeface="Arial"/>
              </a:rPr>
              <a:t>influencia</a:t>
            </a:r>
            <a:r>
              <a:rPr sz="1600" spc="114" dirty="0">
                <a:latin typeface="Arial"/>
                <a:cs typeface="Arial"/>
              </a:rPr>
              <a:t> </a:t>
            </a:r>
            <a:r>
              <a:rPr sz="1600" dirty="0">
                <a:latin typeface="Arial"/>
                <a:cs typeface="Arial"/>
              </a:rPr>
              <a:t>de</a:t>
            </a:r>
            <a:r>
              <a:rPr sz="1600" spc="110" dirty="0">
                <a:latin typeface="Arial"/>
                <a:cs typeface="Arial"/>
              </a:rPr>
              <a:t> </a:t>
            </a:r>
            <a:r>
              <a:rPr sz="1600" dirty="0">
                <a:latin typeface="Arial"/>
                <a:cs typeface="Arial"/>
              </a:rPr>
              <a:t>la</a:t>
            </a:r>
            <a:r>
              <a:rPr sz="1600" spc="114" dirty="0">
                <a:latin typeface="Arial"/>
                <a:cs typeface="Arial"/>
              </a:rPr>
              <a:t> </a:t>
            </a:r>
            <a:r>
              <a:rPr sz="1600" dirty="0">
                <a:latin typeface="Arial"/>
                <a:cs typeface="Arial"/>
              </a:rPr>
              <a:t>carga</a:t>
            </a:r>
            <a:r>
              <a:rPr sz="1600" spc="110" dirty="0">
                <a:latin typeface="Arial"/>
                <a:cs typeface="Arial"/>
              </a:rPr>
              <a:t> </a:t>
            </a:r>
            <a:r>
              <a:rPr sz="1600" dirty="0">
                <a:latin typeface="Arial"/>
                <a:cs typeface="Arial"/>
              </a:rPr>
              <a:t>(condiciones</a:t>
            </a:r>
            <a:r>
              <a:rPr sz="1600" spc="120" dirty="0">
                <a:latin typeface="Arial"/>
                <a:cs typeface="Arial"/>
              </a:rPr>
              <a:t> </a:t>
            </a:r>
            <a:r>
              <a:rPr sz="1600" dirty="0">
                <a:latin typeface="Arial"/>
                <a:cs typeface="Arial"/>
              </a:rPr>
              <a:t>de</a:t>
            </a:r>
            <a:r>
              <a:rPr sz="1600" spc="100" dirty="0">
                <a:latin typeface="Arial"/>
                <a:cs typeface="Arial"/>
              </a:rPr>
              <a:t> </a:t>
            </a:r>
            <a:r>
              <a:rPr sz="1600" spc="-10" dirty="0">
                <a:latin typeface="Arial"/>
                <a:cs typeface="Arial"/>
              </a:rPr>
              <a:t>pre-</a:t>
            </a:r>
            <a:r>
              <a:rPr sz="1600" dirty="0">
                <a:latin typeface="Arial"/>
                <a:cs typeface="Arial"/>
              </a:rPr>
              <a:t>falla).</a:t>
            </a:r>
            <a:r>
              <a:rPr sz="1600" spc="114" dirty="0">
                <a:latin typeface="Arial"/>
                <a:cs typeface="Arial"/>
              </a:rPr>
              <a:t> </a:t>
            </a:r>
            <a:r>
              <a:rPr sz="1600" spc="-25" dirty="0">
                <a:latin typeface="Arial"/>
                <a:cs typeface="Arial"/>
              </a:rPr>
              <a:t>En </a:t>
            </a:r>
            <a:r>
              <a:rPr sz="1600" dirty="0">
                <a:latin typeface="Arial"/>
                <a:cs typeface="Arial"/>
              </a:rPr>
              <a:t>caso</a:t>
            </a:r>
            <a:r>
              <a:rPr sz="1600" spc="-45" dirty="0">
                <a:latin typeface="Arial"/>
                <a:cs typeface="Arial"/>
              </a:rPr>
              <a:t> </a:t>
            </a:r>
            <a:r>
              <a:rPr sz="1600" dirty="0">
                <a:latin typeface="Arial"/>
                <a:cs typeface="Arial"/>
              </a:rPr>
              <a:t>no</a:t>
            </a:r>
            <a:r>
              <a:rPr sz="1600" spc="-50" dirty="0">
                <a:latin typeface="Arial"/>
                <a:cs typeface="Arial"/>
              </a:rPr>
              <a:t> </a:t>
            </a:r>
            <a:r>
              <a:rPr sz="1600" dirty="0">
                <a:latin typeface="Arial"/>
                <a:cs typeface="Arial"/>
              </a:rPr>
              <a:t>hubiese</a:t>
            </a:r>
            <a:r>
              <a:rPr sz="1600" spc="-55" dirty="0">
                <a:latin typeface="Arial"/>
                <a:cs typeface="Arial"/>
              </a:rPr>
              <a:t> </a:t>
            </a:r>
            <a:r>
              <a:rPr sz="1600" dirty="0">
                <a:latin typeface="Arial"/>
                <a:cs typeface="Arial"/>
              </a:rPr>
              <a:t>carga,</a:t>
            </a:r>
            <a:r>
              <a:rPr sz="1600" spc="-25" dirty="0">
                <a:latin typeface="Arial"/>
                <a:cs typeface="Arial"/>
              </a:rPr>
              <a:t> </a:t>
            </a:r>
            <a:r>
              <a:rPr sz="1600" dirty="0">
                <a:latin typeface="Arial"/>
                <a:cs typeface="Arial"/>
              </a:rPr>
              <a:t>tendrían</a:t>
            </a:r>
            <a:r>
              <a:rPr sz="1600" spc="-25" dirty="0">
                <a:latin typeface="Arial"/>
                <a:cs typeface="Arial"/>
              </a:rPr>
              <a:t> </a:t>
            </a:r>
            <a:r>
              <a:rPr sz="1600" dirty="0">
                <a:latin typeface="Arial"/>
                <a:cs typeface="Arial"/>
              </a:rPr>
              <a:t>el</a:t>
            </a:r>
            <a:r>
              <a:rPr sz="1600" spc="-55" dirty="0">
                <a:latin typeface="Arial"/>
                <a:cs typeface="Arial"/>
              </a:rPr>
              <a:t> </a:t>
            </a:r>
            <a:r>
              <a:rPr sz="1600" dirty="0">
                <a:latin typeface="Arial"/>
                <a:cs typeface="Arial"/>
              </a:rPr>
              <a:t>mismo</a:t>
            </a:r>
            <a:r>
              <a:rPr sz="1600" spc="-35" dirty="0">
                <a:latin typeface="Arial"/>
                <a:cs typeface="Arial"/>
              </a:rPr>
              <a:t> </a:t>
            </a:r>
            <a:r>
              <a:rPr sz="1600" dirty="0">
                <a:latin typeface="Arial"/>
                <a:cs typeface="Arial"/>
              </a:rPr>
              <a:t>módulo</a:t>
            </a:r>
            <a:r>
              <a:rPr sz="1600" spc="-45" dirty="0">
                <a:latin typeface="Arial"/>
                <a:cs typeface="Arial"/>
              </a:rPr>
              <a:t> </a:t>
            </a:r>
            <a:r>
              <a:rPr sz="1600" dirty="0">
                <a:latin typeface="Arial"/>
                <a:cs typeface="Arial"/>
              </a:rPr>
              <a:t>y</a:t>
            </a:r>
            <a:r>
              <a:rPr sz="1600" spc="-40" dirty="0">
                <a:latin typeface="Arial"/>
                <a:cs typeface="Arial"/>
              </a:rPr>
              <a:t> </a:t>
            </a:r>
            <a:r>
              <a:rPr sz="1600" dirty="0">
                <a:latin typeface="Arial"/>
                <a:cs typeface="Arial"/>
              </a:rPr>
              <a:t>serían</a:t>
            </a:r>
            <a:r>
              <a:rPr sz="1600" spc="-40" dirty="0">
                <a:latin typeface="Arial"/>
                <a:cs typeface="Arial"/>
              </a:rPr>
              <a:t> </a:t>
            </a:r>
            <a:r>
              <a:rPr sz="1600" dirty="0">
                <a:latin typeface="Arial"/>
                <a:cs typeface="Arial"/>
              </a:rPr>
              <a:t>opuestos</a:t>
            </a:r>
            <a:r>
              <a:rPr sz="1600" spc="-35" dirty="0">
                <a:latin typeface="Arial"/>
                <a:cs typeface="Arial"/>
              </a:rPr>
              <a:t> </a:t>
            </a:r>
            <a:r>
              <a:rPr sz="1600" dirty="0">
                <a:latin typeface="Arial"/>
                <a:cs typeface="Arial"/>
              </a:rPr>
              <a:t>entre</a:t>
            </a:r>
            <a:r>
              <a:rPr sz="1600" spc="-30" dirty="0">
                <a:latin typeface="Arial"/>
                <a:cs typeface="Arial"/>
              </a:rPr>
              <a:t> </a:t>
            </a:r>
            <a:r>
              <a:rPr sz="1600" spc="-25" dirty="0">
                <a:latin typeface="Arial"/>
                <a:cs typeface="Arial"/>
              </a:rPr>
              <a:t>sí.</a:t>
            </a:r>
            <a:endParaRPr sz="1600">
              <a:latin typeface="Arial"/>
              <a:cs typeface="Arial"/>
            </a:endParaRPr>
          </a:p>
          <a:p>
            <a:pPr marL="355600" marR="5080" indent="-342900" algn="just">
              <a:lnSpc>
                <a:spcPts val="1540"/>
              </a:lnSpc>
              <a:spcBef>
                <a:spcPts val="1330"/>
              </a:spcBef>
              <a:buFont typeface="Wingdings"/>
              <a:buChar char=""/>
              <a:tabLst>
                <a:tab pos="355600" algn="l"/>
              </a:tabLst>
            </a:pPr>
            <a:r>
              <a:rPr sz="1600" dirty="0">
                <a:latin typeface="Arial"/>
                <a:cs typeface="Arial"/>
              </a:rPr>
              <a:t>La</a:t>
            </a:r>
            <a:r>
              <a:rPr sz="1600" spc="90" dirty="0">
                <a:latin typeface="Arial"/>
                <a:cs typeface="Arial"/>
              </a:rPr>
              <a:t> </a:t>
            </a:r>
            <a:r>
              <a:rPr sz="1600" dirty="0">
                <a:latin typeface="Arial"/>
                <a:cs typeface="Arial"/>
              </a:rPr>
              <a:t>corriente</a:t>
            </a:r>
            <a:r>
              <a:rPr sz="1600" spc="100" dirty="0">
                <a:latin typeface="Arial"/>
                <a:cs typeface="Arial"/>
              </a:rPr>
              <a:t> </a:t>
            </a:r>
            <a:r>
              <a:rPr sz="1600" dirty="0">
                <a:latin typeface="Arial"/>
                <a:cs typeface="Arial"/>
              </a:rPr>
              <a:t>de</a:t>
            </a:r>
            <a:r>
              <a:rPr sz="1600" spc="114" dirty="0">
                <a:latin typeface="Arial"/>
                <a:cs typeface="Arial"/>
              </a:rPr>
              <a:t> </a:t>
            </a:r>
            <a:r>
              <a:rPr sz="1600" dirty="0">
                <a:latin typeface="Arial"/>
                <a:cs typeface="Arial"/>
              </a:rPr>
              <a:t>tierra</a:t>
            </a:r>
            <a:r>
              <a:rPr sz="1600" spc="110" dirty="0">
                <a:latin typeface="Arial"/>
                <a:cs typeface="Arial"/>
              </a:rPr>
              <a:t> </a:t>
            </a:r>
            <a:r>
              <a:rPr sz="1600" dirty="0">
                <a:latin typeface="Arial"/>
                <a:cs typeface="Arial"/>
              </a:rPr>
              <a:t>durante</a:t>
            </a:r>
            <a:r>
              <a:rPr sz="1600" spc="100" dirty="0">
                <a:latin typeface="Arial"/>
                <a:cs typeface="Arial"/>
              </a:rPr>
              <a:t> </a:t>
            </a:r>
            <a:r>
              <a:rPr sz="1600" dirty="0">
                <a:latin typeface="Arial"/>
                <a:cs typeface="Arial"/>
              </a:rPr>
              <a:t>el</a:t>
            </a:r>
            <a:r>
              <a:rPr sz="1600" spc="105" dirty="0">
                <a:latin typeface="Arial"/>
                <a:cs typeface="Arial"/>
              </a:rPr>
              <a:t> </a:t>
            </a:r>
            <a:r>
              <a:rPr sz="1600" dirty="0">
                <a:latin typeface="Arial"/>
                <a:cs typeface="Arial"/>
              </a:rPr>
              <a:t>corto</a:t>
            </a:r>
            <a:r>
              <a:rPr sz="1600" spc="105" dirty="0">
                <a:latin typeface="Arial"/>
                <a:cs typeface="Arial"/>
              </a:rPr>
              <a:t> </a:t>
            </a:r>
            <a:r>
              <a:rPr sz="1600" dirty="0">
                <a:latin typeface="Arial"/>
                <a:cs typeface="Arial"/>
              </a:rPr>
              <a:t>circuito</a:t>
            </a:r>
            <a:r>
              <a:rPr sz="1600" spc="95" dirty="0">
                <a:latin typeface="Arial"/>
                <a:cs typeface="Arial"/>
              </a:rPr>
              <a:t> </a:t>
            </a:r>
            <a:r>
              <a:rPr sz="1600" dirty="0">
                <a:latin typeface="Arial"/>
                <a:cs typeface="Arial"/>
              </a:rPr>
              <a:t>es</a:t>
            </a:r>
            <a:r>
              <a:rPr sz="1600" spc="110" dirty="0">
                <a:latin typeface="Arial"/>
                <a:cs typeface="Arial"/>
              </a:rPr>
              <a:t> </a:t>
            </a:r>
            <a:r>
              <a:rPr sz="1600" dirty="0">
                <a:latin typeface="Arial"/>
                <a:cs typeface="Arial"/>
              </a:rPr>
              <a:t>incluso</a:t>
            </a:r>
            <a:r>
              <a:rPr sz="1600" spc="100" dirty="0">
                <a:latin typeface="Arial"/>
                <a:cs typeface="Arial"/>
              </a:rPr>
              <a:t> </a:t>
            </a:r>
            <a:r>
              <a:rPr sz="1600" dirty="0">
                <a:latin typeface="Arial"/>
                <a:cs typeface="Arial"/>
              </a:rPr>
              <a:t>menor</a:t>
            </a:r>
            <a:r>
              <a:rPr sz="1600" spc="90" dirty="0">
                <a:latin typeface="Arial"/>
                <a:cs typeface="Arial"/>
              </a:rPr>
              <a:t> </a:t>
            </a:r>
            <a:r>
              <a:rPr sz="1600" dirty="0">
                <a:latin typeface="Arial"/>
                <a:cs typeface="Arial"/>
              </a:rPr>
              <a:t>que</a:t>
            </a:r>
            <a:r>
              <a:rPr sz="1600" spc="95" dirty="0">
                <a:latin typeface="Arial"/>
                <a:cs typeface="Arial"/>
              </a:rPr>
              <a:t> </a:t>
            </a:r>
            <a:r>
              <a:rPr sz="1600" dirty="0">
                <a:latin typeface="Arial"/>
                <a:cs typeface="Arial"/>
              </a:rPr>
              <a:t>la</a:t>
            </a:r>
            <a:r>
              <a:rPr sz="1600" spc="95" dirty="0">
                <a:latin typeface="Arial"/>
                <a:cs typeface="Arial"/>
              </a:rPr>
              <a:t> </a:t>
            </a:r>
            <a:r>
              <a:rPr sz="1600" spc="-10" dirty="0">
                <a:latin typeface="Arial"/>
                <a:cs typeface="Arial"/>
              </a:rPr>
              <a:t>corriente </a:t>
            </a:r>
            <a:r>
              <a:rPr sz="1600" dirty="0">
                <a:latin typeface="Arial"/>
                <a:cs typeface="Arial"/>
              </a:rPr>
              <a:t>de</a:t>
            </a:r>
            <a:r>
              <a:rPr sz="1600" spc="145" dirty="0">
                <a:latin typeface="Arial"/>
                <a:cs typeface="Arial"/>
              </a:rPr>
              <a:t> </a:t>
            </a:r>
            <a:r>
              <a:rPr sz="1600" dirty="0">
                <a:latin typeface="Arial"/>
                <a:cs typeface="Arial"/>
              </a:rPr>
              <a:t>tierra</a:t>
            </a:r>
            <a:r>
              <a:rPr sz="1600" spc="155" dirty="0">
                <a:latin typeface="Arial"/>
                <a:cs typeface="Arial"/>
              </a:rPr>
              <a:t> </a:t>
            </a:r>
            <a:r>
              <a:rPr sz="1600" dirty="0">
                <a:latin typeface="Arial"/>
                <a:cs typeface="Arial"/>
              </a:rPr>
              <a:t>(desequilibrio)</a:t>
            </a:r>
            <a:r>
              <a:rPr sz="1600" spc="150" dirty="0">
                <a:latin typeface="Arial"/>
                <a:cs typeface="Arial"/>
              </a:rPr>
              <a:t> </a:t>
            </a:r>
            <a:r>
              <a:rPr sz="1600" dirty="0">
                <a:latin typeface="Arial"/>
                <a:cs typeface="Arial"/>
              </a:rPr>
              <a:t>en</a:t>
            </a:r>
            <a:r>
              <a:rPr sz="1600" spc="145" dirty="0">
                <a:latin typeface="Arial"/>
                <a:cs typeface="Arial"/>
              </a:rPr>
              <a:t> </a:t>
            </a:r>
            <a:r>
              <a:rPr sz="1600" dirty="0">
                <a:latin typeface="Arial"/>
                <a:cs typeface="Arial"/>
              </a:rPr>
              <a:t>condición</a:t>
            </a:r>
            <a:r>
              <a:rPr sz="1600" spc="150" dirty="0">
                <a:latin typeface="Arial"/>
                <a:cs typeface="Arial"/>
              </a:rPr>
              <a:t> </a:t>
            </a:r>
            <a:r>
              <a:rPr sz="1600" dirty="0">
                <a:latin typeface="Arial"/>
                <a:cs typeface="Arial"/>
              </a:rPr>
              <a:t>normal</a:t>
            </a:r>
            <a:r>
              <a:rPr sz="1600" spc="155" dirty="0">
                <a:latin typeface="Arial"/>
                <a:cs typeface="Arial"/>
              </a:rPr>
              <a:t> </a:t>
            </a:r>
            <a:r>
              <a:rPr sz="1600" dirty="0">
                <a:latin typeface="Arial"/>
                <a:cs typeface="Arial"/>
              </a:rPr>
              <a:t>de</a:t>
            </a:r>
            <a:r>
              <a:rPr sz="1600" spc="155" dirty="0">
                <a:latin typeface="Arial"/>
                <a:cs typeface="Arial"/>
              </a:rPr>
              <a:t> </a:t>
            </a:r>
            <a:r>
              <a:rPr sz="1600" dirty="0">
                <a:latin typeface="Arial"/>
                <a:cs typeface="Arial"/>
              </a:rPr>
              <a:t>carga.</a:t>
            </a:r>
            <a:r>
              <a:rPr sz="1600" spc="155" dirty="0">
                <a:latin typeface="Arial"/>
                <a:cs typeface="Arial"/>
              </a:rPr>
              <a:t> </a:t>
            </a:r>
            <a:r>
              <a:rPr sz="1600" dirty="0">
                <a:latin typeface="Arial"/>
                <a:cs typeface="Arial"/>
              </a:rPr>
              <a:t>De</a:t>
            </a:r>
            <a:r>
              <a:rPr sz="1600" spc="150" dirty="0">
                <a:latin typeface="Arial"/>
                <a:cs typeface="Arial"/>
              </a:rPr>
              <a:t> </a:t>
            </a:r>
            <a:r>
              <a:rPr sz="1600" dirty="0">
                <a:latin typeface="Arial"/>
                <a:cs typeface="Arial"/>
              </a:rPr>
              <a:t>ahí</a:t>
            </a:r>
            <a:r>
              <a:rPr sz="1600" spc="160" dirty="0">
                <a:latin typeface="Arial"/>
                <a:cs typeface="Arial"/>
              </a:rPr>
              <a:t> </a:t>
            </a:r>
            <a:r>
              <a:rPr sz="1600" dirty="0">
                <a:latin typeface="Arial"/>
                <a:cs typeface="Arial"/>
              </a:rPr>
              <a:t>se</a:t>
            </a:r>
            <a:r>
              <a:rPr sz="1600" spc="145" dirty="0">
                <a:latin typeface="Arial"/>
                <a:cs typeface="Arial"/>
              </a:rPr>
              <a:t> </a:t>
            </a:r>
            <a:r>
              <a:rPr sz="1600" dirty="0">
                <a:latin typeface="Arial"/>
                <a:cs typeface="Arial"/>
              </a:rPr>
              <a:t>infiere</a:t>
            </a:r>
            <a:r>
              <a:rPr sz="1600" spc="145" dirty="0">
                <a:latin typeface="Arial"/>
                <a:cs typeface="Arial"/>
              </a:rPr>
              <a:t> </a:t>
            </a:r>
            <a:r>
              <a:rPr sz="1600" dirty="0">
                <a:latin typeface="Arial"/>
                <a:cs typeface="Arial"/>
              </a:rPr>
              <a:t>que</a:t>
            </a:r>
            <a:r>
              <a:rPr sz="1600" spc="145" dirty="0">
                <a:latin typeface="Arial"/>
                <a:cs typeface="Arial"/>
              </a:rPr>
              <a:t> </a:t>
            </a:r>
            <a:r>
              <a:rPr sz="1600" spc="-25" dirty="0">
                <a:latin typeface="Arial"/>
                <a:cs typeface="Arial"/>
              </a:rPr>
              <a:t>la </a:t>
            </a:r>
            <a:r>
              <a:rPr sz="1600" dirty="0">
                <a:latin typeface="Arial"/>
                <a:cs typeface="Arial"/>
              </a:rPr>
              <a:t>falla</a:t>
            </a:r>
            <a:r>
              <a:rPr sz="1600" spc="-35" dirty="0">
                <a:latin typeface="Arial"/>
                <a:cs typeface="Arial"/>
              </a:rPr>
              <a:t> </a:t>
            </a:r>
            <a:r>
              <a:rPr sz="1600" dirty="0">
                <a:latin typeface="Arial"/>
                <a:cs typeface="Arial"/>
              </a:rPr>
              <a:t>fue</a:t>
            </a:r>
            <a:r>
              <a:rPr sz="1600" spc="-15" dirty="0">
                <a:latin typeface="Arial"/>
                <a:cs typeface="Arial"/>
              </a:rPr>
              <a:t> </a:t>
            </a:r>
            <a:r>
              <a:rPr sz="1600" spc="-10" dirty="0">
                <a:latin typeface="Arial"/>
                <a:cs typeface="Arial"/>
              </a:rPr>
              <a:t>bifásica.</a:t>
            </a:r>
            <a:endParaRPr sz="1600">
              <a:latin typeface="Arial"/>
              <a:cs typeface="Arial"/>
            </a:endParaRPr>
          </a:p>
        </p:txBody>
      </p:sp>
      <p:grpSp>
        <p:nvGrpSpPr>
          <p:cNvPr id="3" name="object 3"/>
          <p:cNvGrpSpPr/>
          <p:nvPr/>
        </p:nvGrpSpPr>
        <p:grpSpPr>
          <a:xfrm>
            <a:off x="684212" y="1125537"/>
            <a:ext cx="7848600" cy="719455"/>
            <a:chOff x="684212" y="1125537"/>
            <a:chExt cx="7848600" cy="719455"/>
          </a:xfrm>
        </p:grpSpPr>
        <p:sp>
          <p:nvSpPr>
            <p:cNvPr id="4" name="object 4"/>
            <p:cNvSpPr/>
            <p:nvPr/>
          </p:nvSpPr>
          <p:spPr>
            <a:xfrm>
              <a:off x="684212" y="1125537"/>
              <a:ext cx="7848600" cy="719455"/>
            </a:xfrm>
            <a:custGeom>
              <a:avLst/>
              <a:gdLst/>
              <a:ahLst/>
              <a:cxnLst/>
              <a:rect l="l" t="t" r="r" b="b"/>
              <a:pathLst>
                <a:path w="7848600" h="719455">
                  <a:moveTo>
                    <a:pt x="7848600" y="0"/>
                  </a:moveTo>
                  <a:lnTo>
                    <a:pt x="0" y="0"/>
                  </a:lnTo>
                  <a:lnTo>
                    <a:pt x="0" y="719137"/>
                  </a:lnTo>
                  <a:lnTo>
                    <a:pt x="7848600" y="719137"/>
                  </a:lnTo>
                  <a:lnTo>
                    <a:pt x="7848600" y="0"/>
                  </a:lnTo>
                  <a:close/>
                </a:path>
              </a:pathLst>
            </a:custGeom>
            <a:solidFill>
              <a:srgbClr val="EAEAEA"/>
            </a:solidFill>
          </p:spPr>
          <p:txBody>
            <a:bodyPr wrap="square" lIns="0" tIns="0" rIns="0" bIns="0" rtlCol="0"/>
            <a:lstStyle/>
            <a:p>
              <a:endParaRPr/>
            </a:p>
          </p:txBody>
        </p:sp>
        <p:pic>
          <p:nvPicPr>
            <p:cNvPr id="5" name="object 5"/>
            <p:cNvPicPr/>
            <p:nvPr/>
          </p:nvPicPr>
          <p:blipFill>
            <a:blip r:embed="rId2" cstate="print"/>
            <a:stretch>
              <a:fillRect/>
            </a:stretch>
          </p:blipFill>
          <p:spPr>
            <a:xfrm>
              <a:off x="1734311" y="1296923"/>
              <a:ext cx="5768340" cy="457200"/>
            </a:xfrm>
            <a:prstGeom prst="rect">
              <a:avLst/>
            </a:prstGeom>
          </p:spPr>
        </p:pic>
      </p:grpSp>
      <p:sp>
        <p:nvSpPr>
          <p:cNvPr id="6" name="object 6"/>
          <p:cNvSpPr txBox="1"/>
          <p:nvPr/>
        </p:nvSpPr>
        <p:spPr>
          <a:xfrm>
            <a:off x="684212" y="1125537"/>
            <a:ext cx="7848600" cy="719455"/>
          </a:xfrm>
          <a:prstGeom prst="rect">
            <a:avLst/>
          </a:prstGeom>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algn="ctr">
              <a:lnSpc>
                <a:spcPct val="100000"/>
              </a:lnSpc>
            </a:pPr>
            <a:r>
              <a:rPr sz="1600" b="1" dirty="0">
                <a:solidFill>
                  <a:srgbClr val="0066CC"/>
                </a:solidFill>
                <a:latin typeface="Arial"/>
                <a:cs typeface="Arial"/>
              </a:rPr>
              <a:t>CORTO</a:t>
            </a:r>
            <a:r>
              <a:rPr sz="1600" b="1" spc="-60" dirty="0">
                <a:solidFill>
                  <a:srgbClr val="0066CC"/>
                </a:solidFill>
                <a:latin typeface="Arial"/>
                <a:cs typeface="Arial"/>
              </a:rPr>
              <a:t> </a:t>
            </a:r>
            <a:r>
              <a:rPr sz="1600" b="1" dirty="0">
                <a:solidFill>
                  <a:srgbClr val="0066CC"/>
                </a:solidFill>
                <a:latin typeface="Arial"/>
                <a:cs typeface="Arial"/>
              </a:rPr>
              <a:t>CIRCUITO</a:t>
            </a:r>
            <a:r>
              <a:rPr sz="1600" b="1" spc="-50" dirty="0">
                <a:solidFill>
                  <a:srgbClr val="0066CC"/>
                </a:solidFill>
                <a:latin typeface="Arial"/>
                <a:cs typeface="Arial"/>
              </a:rPr>
              <a:t> </a:t>
            </a:r>
            <a:r>
              <a:rPr sz="1600" b="1" dirty="0">
                <a:solidFill>
                  <a:srgbClr val="0066CC"/>
                </a:solidFill>
                <a:latin typeface="Arial"/>
                <a:cs typeface="Arial"/>
              </a:rPr>
              <a:t>EN</a:t>
            </a:r>
            <a:r>
              <a:rPr sz="1600" b="1" spc="-114" dirty="0">
                <a:solidFill>
                  <a:srgbClr val="0066CC"/>
                </a:solidFill>
                <a:latin typeface="Arial"/>
                <a:cs typeface="Arial"/>
              </a:rPr>
              <a:t> </a:t>
            </a:r>
            <a:r>
              <a:rPr sz="1600" b="1" spc="-20" dirty="0">
                <a:solidFill>
                  <a:srgbClr val="0066CC"/>
                </a:solidFill>
                <a:latin typeface="Arial"/>
                <a:cs typeface="Arial"/>
              </a:rPr>
              <a:t>ALIMENTADOR</a:t>
            </a:r>
            <a:r>
              <a:rPr sz="1600" b="1" spc="-15" dirty="0">
                <a:solidFill>
                  <a:srgbClr val="0066CC"/>
                </a:solidFill>
                <a:latin typeface="Arial"/>
                <a:cs typeface="Arial"/>
              </a:rPr>
              <a:t> </a:t>
            </a:r>
            <a:r>
              <a:rPr sz="1600" b="1" dirty="0">
                <a:solidFill>
                  <a:srgbClr val="0066CC"/>
                </a:solidFill>
                <a:latin typeface="Arial"/>
                <a:cs typeface="Arial"/>
              </a:rPr>
              <a:t>DE</a:t>
            </a:r>
            <a:r>
              <a:rPr sz="1600" b="1" spc="-70" dirty="0">
                <a:solidFill>
                  <a:srgbClr val="0066CC"/>
                </a:solidFill>
                <a:latin typeface="Arial"/>
                <a:cs typeface="Arial"/>
              </a:rPr>
              <a:t> </a:t>
            </a:r>
            <a:r>
              <a:rPr sz="1600" b="1" spc="-10" dirty="0">
                <a:solidFill>
                  <a:srgbClr val="0066CC"/>
                </a:solidFill>
                <a:latin typeface="Arial"/>
                <a:cs typeface="Arial"/>
              </a:rPr>
              <a:t>DISTRIBUCIÓN</a:t>
            </a:r>
            <a:endParaRPr sz="160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5" y="1297050"/>
            <a:ext cx="7347584" cy="756920"/>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Arial"/>
                <a:cs typeface="Arial"/>
              </a:rPr>
              <a:t>La</a:t>
            </a:r>
            <a:r>
              <a:rPr sz="1600" spc="-20" dirty="0">
                <a:latin typeface="Arial"/>
                <a:cs typeface="Arial"/>
              </a:rPr>
              <a:t> </a:t>
            </a:r>
            <a:r>
              <a:rPr sz="1600" dirty="0">
                <a:latin typeface="Arial"/>
                <a:cs typeface="Arial"/>
              </a:rPr>
              <a:t>tabla</a:t>
            </a:r>
            <a:r>
              <a:rPr sz="1600" spc="-15" dirty="0">
                <a:latin typeface="Arial"/>
                <a:cs typeface="Arial"/>
              </a:rPr>
              <a:t> </a:t>
            </a:r>
            <a:r>
              <a:rPr sz="1600" dirty="0">
                <a:latin typeface="Arial"/>
                <a:cs typeface="Arial"/>
              </a:rPr>
              <a:t>siguiente</a:t>
            </a:r>
            <a:r>
              <a:rPr sz="1600" spc="-10" dirty="0">
                <a:latin typeface="Arial"/>
                <a:cs typeface="Arial"/>
              </a:rPr>
              <a:t> </a:t>
            </a:r>
            <a:r>
              <a:rPr sz="1600" dirty="0">
                <a:latin typeface="Arial"/>
                <a:cs typeface="Arial"/>
              </a:rPr>
              <a:t>muestra</a:t>
            </a:r>
            <a:r>
              <a:rPr sz="1600" spc="-15" dirty="0">
                <a:latin typeface="Arial"/>
                <a:cs typeface="Arial"/>
              </a:rPr>
              <a:t> </a:t>
            </a:r>
            <a:r>
              <a:rPr sz="1600" dirty="0">
                <a:latin typeface="Arial"/>
                <a:cs typeface="Arial"/>
              </a:rPr>
              <a:t>las</a:t>
            </a:r>
            <a:r>
              <a:rPr sz="1600" spc="-10" dirty="0">
                <a:latin typeface="Arial"/>
                <a:cs typeface="Arial"/>
              </a:rPr>
              <a:t> </a:t>
            </a:r>
            <a:r>
              <a:rPr sz="1600" dirty="0">
                <a:latin typeface="Arial"/>
                <a:cs typeface="Arial"/>
              </a:rPr>
              <a:t>componentes simétricas</a:t>
            </a:r>
            <a:r>
              <a:rPr sz="1600" spc="-10" dirty="0">
                <a:latin typeface="Arial"/>
                <a:cs typeface="Arial"/>
              </a:rPr>
              <a:t> </a:t>
            </a:r>
            <a:r>
              <a:rPr sz="1600" dirty="0">
                <a:latin typeface="Arial"/>
                <a:cs typeface="Arial"/>
              </a:rPr>
              <a:t>del</a:t>
            </a:r>
            <a:r>
              <a:rPr sz="1600" spc="-10" dirty="0">
                <a:latin typeface="Arial"/>
                <a:cs typeface="Arial"/>
              </a:rPr>
              <a:t> </a:t>
            </a:r>
            <a:r>
              <a:rPr sz="1600" dirty="0">
                <a:latin typeface="Arial"/>
                <a:cs typeface="Arial"/>
              </a:rPr>
              <a:t>cortocircuito</a:t>
            </a:r>
            <a:r>
              <a:rPr sz="1600" spc="-10" dirty="0">
                <a:latin typeface="Arial"/>
                <a:cs typeface="Arial"/>
              </a:rPr>
              <a:t> </a:t>
            </a:r>
            <a:r>
              <a:rPr sz="1600" dirty="0">
                <a:latin typeface="Arial"/>
                <a:cs typeface="Arial"/>
              </a:rPr>
              <a:t>entre</a:t>
            </a:r>
            <a:r>
              <a:rPr sz="1600" spc="-15" dirty="0">
                <a:latin typeface="Arial"/>
                <a:cs typeface="Arial"/>
              </a:rPr>
              <a:t> </a:t>
            </a:r>
            <a:r>
              <a:rPr sz="1600" spc="-25" dirty="0">
                <a:latin typeface="Arial"/>
                <a:cs typeface="Arial"/>
              </a:rPr>
              <a:t>las </a:t>
            </a:r>
            <a:r>
              <a:rPr sz="1600" dirty="0">
                <a:latin typeface="Arial"/>
                <a:cs typeface="Arial"/>
              </a:rPr>
              <a:t>fases</a:t>
            </a:r>
            <a:r>
              <a:rPr sz="1600" spc="10" dirty="0">
                <a:latin typeface="Arial"/>
                <a:cs typeface="Arial"/>
              </a:rPr>
              <a:t> </a:t>
            </a:r>
            <a:r>
              <a:rPr sz="1600" dirty="0">
                <a:latin typeface="Arial"/>
                <a:cs typeface="Arial"/>
              </a:rPr>
              <a:t>A</a:t>
            </a:r>
            <a:r>
              <a:rPr sz="1600" spc="20" dirty="0">
                <a:latin typeface="Arial"/>
                <a:cs typeface="Arial"/>
              </a:rPr>
              <a:t> </a:t>
            </a:r>
            <a:r>
              <a:rPr sz="1600" dirty="0">
                <a:latin typeface="Arial"/>
                <a:cs typeface="Arial"/>
              </a:rPr>
              <a:t>y</a:t>
            </a:r>
            <a:r>
              <a:rPr sz="1600" spc="-5" dirty="0">
                <a:latin typeface="Arial"/>
                <a:cs typeface="Arial"/>
              </a:rPr>
              <a:t> </a:t>
            </a:r>
            <a:r>
              <a:rPr sz="1600" dirty="0">
                <a:latin typeface="Arial"/>
                <a:cs typeface="Arial"/>
              </a:rPr>
              <a:t>C</a:t>
            </a:r>
            <a:r>
              <a:rPr sz="1600" spc="25" dirty="0">
                <a:latin typeface="Arial"/>
                <a:cs typeface="Arial"/>
              </a:rPr>
              <a:t> </a:t>
            </a:r>
            <a:r>
              <a:rPr sz="1600" dirty="0">
                <a:latin typeface="Arial"/>
                <a:cs typeface="Arial"/>
              </a:rPr>
              <a:t>(por</a:t>
            </a:r>
            <a:r>
              <a:rPr sz="1600" spc="15" dirty="0">
                <a:latin typeface="Arial"/>
                <a:cs typeface="Arial"/>
              </a:rPr>
              <a:t> </a:t>
            </a:r>
            <a:r>
              <a:rPr sz="1600" dirty="0">
                <a:latin typeface="Arial"/>
                <a:cs typeface="Arial"/>
              </a:rPr>
              <a:t>lo</a:t>
            </a:r>
            <a:r>
              <a:rPr sz="1600" spc="5" dirty="0">
                <a:latin typeface="Arial"/>
                <a:cs typeface="Arial"/>
              </a:rPr>
              <a:t> </a:t>
            </a:r>
            <a:r>
              <a:rPr sz="1600" dirty="0">
                <a:latin typeface="Arial"/>
                <a:cs typeface="Arial"/>
              </a:rPr>
              <a:t>tanto</a:t>
            </a:r>
            <a:r>
              <a:rPr sz="1600" spc="5" dirty="0">
                <a:latin typeface="Arial"/>
                <a:cs typeface="Arial"/>
              </a:rPr>
              <a:t> </a:t>
            </a:r>
            <a:r>
              <a:rPr sz="1600" dirty="0">
                <a:latin typeface="Arial"/>
                <a:cs typeface="Arial"/>
              </a:rPr>
              <a:t>los</a:t>
            </a:r>
            <a:r>
              <a:rPr sz="1600" spc="10" dirty="0">
                <a:latin typeface="Arial"/>
                <a:cs typeface="Arial"/>
              </a:rPr>
              <a:t> </a:t>
            </a:r>
            <a:r>
              <a:rPr sz="1600" dirty="0">
                <a:latin typeface="Arial"/>
                <a:cs typeface="Arial"/>
              </a:rPr>
              <a:t>vectores</a:t>
            </a:r>
            <a:r>
              <a:rPr sz="1600" spc="10" dirty="0">
                <a:latin typeface="Arial"/>
                <a:cs typeface="Arial"/>
              </a:rPr>
              <a:t> </a:t>
            </a:r>
            <a:r>
              <a:rPr sz="1600" dirty="0">
                <a:latin typeface="Arial"/>
                <a:cs typeface="Arial"/>
              </a:rPr>
              <a:t>de</a:t>
            </a:r>
            <a:r>
              <a:rPr sz="1600" spc="10" dirty="0">
                <a:latin typeface="Arial"/>
                <a:cs typeface="Arial"/>
              </a:rPr>
              <a:t> </a:t>
            </a:r>
            <a:r>
              <a:rPr sz="1600" dirty="0">
                <a:latin typeface="Arial"/>
                <a:cs typeface="Arial"/>
              </a:rPr>
              <a:t>secuencia positiva</a:t>
            </a:r>
            <a:r>
              <a:rPr sz="1600" spc="5" dirty="0">
                <a:latin typeface="Arial"/>
                <a:cs typeface="Arial"/>
              </a:rPr>
              <a:t> </a:t>
            </a:r>
            <a:r>
              <a:rPr sz="1600" dirty="0">
                <a:latin typeface="Arial"/>
                <a:cs typeface="Arial"/>
              </a:rPr>
              <a:t>y</a:t>
            </a:r>
            <a:r>
              <a:rPr sz="1600" spc="-5" dirty="0">
                <a:latin typeface="Arial"/>
                <a:cs typeface="Arial"/>
              </a:rPr>
              <a:t> </a:t>
            </a:r>
            <a:r>
              <a:rPr sz="1600" dirty="0">
                <a:latin typeface="Arial"/>
                <a:cs typeface="Arial"/>
              </a:rPr>
              <a:t>negativa</a:t>
            </a:r>
            <a:r>
              <a:rPr sz="1600" spc="10" dirty="0">
                <a:latin typeface="Arial"/>
                <a:cs typeface="Arial"/>
              </a:rPr>
              <a:t> </a:t>
            </a:r>
            <a:r>
              <a:rPr sz="1600" dirty="0">
                <a:latin typeface="Arial"/>
                <a:cs typeface="Arial"/>
              </a:rPr>
              <a:t>de</a:t>
            </a:r>
            <a:r>
              <a:rPr sz="1600" spc="5" dirty="0">
                <a:latin typeface="Arial"/>
                <a:cs typeface="Arial"/>
              </a:rPr>
              <a:t> </a:t>
            </a:r>
            <a:r>
              <a:rPr sz="1600" dirty="0">
                <a:latin typeface="Arial"/>
                <a:cs typeface="Arial"/>
              </a:rPr>
              <a:t>la</a:t>
            </a:r>
            <a:r>
              <a:rPr sz="1600" spc="5" dirty="0">
                <a:latin typeface="Arial"/>
                <a:cs typeface="Arial"/>
              </a:rPr>
              <a:t> </a:t>
            </a:r>
            <a:r>
              <a:rPr sz="1600" spc="-20" dirty="0">
                <a:latin typeface="Arial"/>
                <a:cs typeface="Arial"/>
              </a:rPr>
              <a:t>fase </a:t>
            </a:r>
            <a:r>
              <a:rPr sz="1600" dirty="0">
                <a:latin typeface="Arial"/>
                <a:cs typeface="Arial"/>
              </a:rPr>
              <a:t>B</a:t>
            </a:r>
            <a:r>
              <a:rPr sz="1600" spc="-40" dirty="0">
                <a:latin typeface="Arial"/>
                <a:cs typeface="Arial"/>
              </a:rPr>
              <a:t> </a:t>
            </a:r>
            <a:r>
              <a:rPr sz="1600" dirty="0">
                <a:latin typeface="Arial"/>
                <a:cs typeface="Arial"/>
              </a:rPr>
              <a:t>tienen</a:t>
            </a:r>
            <a:r>
              <a:rPr sz="1600" spc="-40" dirty="0">
                <a:latin typeface="Arial"/>
                <a:cs typeface="Arial"/>
              </a:rPr>
              <a:t> </a:t>
            </a:r>
            <a:r>
              <a:rPr sz="1600" dirty="0">
                <a:latin typeface="Arial"/>
                <a:cs typeface="Arial"/>
              </a:rPr>
              <a:t>el</a:t>
            </a:r>
            <a:r>
              <a:rPr sz="1600" spc="-35" dirty="0">
                <a:latin typeface="Arial"/>
                <a:cs typeface="Arial"/>
              </a:rPr>
              <a:t> </a:t>
            </a:r>
            <a:r>
              <a:rPr sz="1600" dirty="0">
                <a:latin typeface="Arial"/>
                <a:cs typeface="Arial"/>
              </a:rPr>
              <a:t>mismo</a:t>
            </a:r>
            <a:r>
              <a:rPr sz="1600" spc="-35" dirty="0">
                <a:latin typeface="Arial"/>
                <a:cs typeface="Arial"/>
              </a:rPr>
              <a:t> </a:t>
            </a:r>
            <a:r>
              <a:rPr sz="1600" dirty="0">
                <a:latin typeface="Arial"/>
                <a:cs typeface="Arial"/>
              </a:rPr>
              <a:t>módulo</a:t>
            </a:r>
            <a:r>
              <a:rPr sz="1600" spc="-35" dirty="0">
                <a:latin typeface="Arial"/>
                <a:cs typeface="Arial"/>
              </a:rPr>
              <a:t> </a:t>
            </a:r>
            <a:r>
              <a:rPr sz="1600" dirty="0">
                <a:latin typeface="Arial"/>
                <a:cs typeface="Arial"/>
              </a:rPr>
              <a:t>y</a:t>
            </a:r>
            <a:r>
              <a:rPr sz="1600" spc="-35" dirty="0">
                <a:latin typeface="Arial"/>
                <a:cs typeface="Arial"/>
              </a:rPr>
              <a:t> </a:t>
            </a:r>
            <a:r>
              <a:rPr sz="1600" dirty="0">
                <a:latin typeface="Arial"/>
                <a:cs typeface="Arial"/>
              </a:rPr>
              <a:t>son</a:t>
            </a:r>
            <a:r>
              <a:rPr sz="1600" spc="-35" dirty="0">
                <a:latin typeface="Arial"/>
                <a:cs typeface="Arial"/>
              </a:rPr>
              <a:t> </a:t>
            </a:r>
            <a:r>
              <a:rPr sz="1600" dirty="0">
                <a:latin typeface="Arial"/>
                <a:cs typeface="Arial"/>
              </a:rPr>
              <a:t>opuestos</a:t>
            </a:r>
            <a:r>
              <a:rPr sz="1600" spc="-35" dirty="0">
                <a:latin typeface="Arial"/>
                <a:cs typeface="Arial"/>
              </a:rPr>
              <a:t> </a:t>
            </a:r>
            <a:r>
              <a:rPr sz="1600" dirty="0">
                <a:latin typeface="Arial"/>
                <a:cs typeface="Arial"/>
              </a:rPr>
              <a:t>entre</a:t>
            </a:r>
            <a:r>
              <a:rPr sz="1600" spc="-20" dirty="0">
                <a:latin typeface="Arial"/>
                <a:cs typeface="Arial"/>
              </a:rPr>
              <a:t> sí).</a:t>
            </a:r>
            <a:endParaRPr sz="1600">
              <a:latin typeface="Arial"/>
              <a:cs typeface="Arial"/>
            </a:endParaRPr>
          </a:p>
        </p:txBody>
      </p:sp>
      <p:pic>
        <p:nvPicPr>
          <p:cNvPr id="3" name="object 3"/>
          <p:cNvPicPr/>
          <p:nvPr/>
        </p:nvPicPr>
        <p:blipFill>
          <a:blip r:embed="rId2" cstate="print"/>
          <a:stretch>
            <a:fillRect/>
          </a:stretch>
        </p:blipFill>
        <p:spPr>
          <a:xfrm>
            <a:off x="1649952" y="2156568"/>
            <a:ext cx="5971545" cy="415791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1440" y="1407998"/>
            <a:ext cx="7350125" cy="4203065"/>
          </a:xfrm>
          <a:prstGeom prst="rect">
            <a:avLst/>
          </a:prstGeom>
        </p:spPr>
        <p:txBody>
          <a:bodyPr vert="horz" wrap="square" lIns="0" tIns="13335" rIns="0" bIns="0" rtlCol="0">
            <a:spAutoFit/>
          </a:bodyPr>
          <a:lstStyle/>
          <a:p>
            <a:pPr marL="12700" algn="just">
              <a:lnSpc>
                <a:spcPts val="2280"/>
              </a:lnSpc>
              <a:spcBef>
                <a:spcPts val="105"/>
              </a:spcBef>
            </a:pPr>
            <a:r>
              <a:rPr sz="2000" dirty="0">
                <a:latin typeface="Arial"/>
                <a:cs typeface="Arial"/>
              </a:rPr>
              <a:t>En</a:t>
            </a:r>
            <a:r>
              <a:rPr sz="2000" spc="195" dirty="0">
                <a:latin typeface="Arial"/>
                <a:cs typeface="Arial"/>
              </a:rPr>
              <a:t> </a:t>
            </a:r>
            <a:r>
              <a:rPr sz="2000" dirty="0">
                <a:latin typeface="Arial"/>
                <a:cs typeface="Arial"/>
              </a:rPr>
              <a:t>esta</a:t>
            </a:r>
            <a:r>
              <a:rPr sz="2000" spc="204" dirty="0">
                <a:latin typeface="Arial"/>
                <a:cs typeface="Arial"/>
              </a:rPr>
              <a:t> </a:t>
            </a:r>
            <a:r>
              <a:rPr sz="2000" dirty="0">
                <a:latin typeface="Arial"/>
                <a:cs typeface="Arial"/>
              </a:rPr>
              <a:t>tabla,</a:t>
            </a:r>
            <a:r>
              <a:rPr sz="2000" spc="195" dirty="0">
                <a:latin typeface="Arial"/>
                <a:cs typeface="Arial"/>
              </a:rPr>
              <a:t> </a:t>
            </a:r>
            <a:r>
              <a:rPr sz="2000" dirty="0">
                <a:latin typeface="Arial"/>
                <a:cs typeface="Arial"/>
              </a:rPr>
              <a:t>las</a:t>
            </a:r>
            <a:r>
              <a:rPr sz="2000" spc="200" dirty="0">
                <a:latin typeface="Arial"/>
                <a:cs typeface="Arial"/>
              </a:rPr>
              <a:t> </a:t>
            </a:r>
            <a:r>
              <a:rPr sz="2000" dirty="0">
                <a:latin typeface="Arial"/>
                <a:cs typeface="Arial"/>
              </a:rPr>
              <a:t>corrientes</a:t>
            </a:r>
            <a:r>
              <a:rPr sz="2000" spc="210" dirty="0">
                <a:latin typeface="Arial"/>
                <a:cs typeface="Arial"/>
              </a:rPr>
              <a:t> </a:t>
            </a:r>
            <a:r>
              <a:rPr sz="2000" dirty="0">
                <a:latin typeface="Arial"/>
                <a:cs typeface="Arial"/>
              </a:rPr>
              <a:t>Ia,</a:t>
            </a:r>
            <a:r>
              <a:rPr sz="2000" spc="195" dirty="0">
                <a:latin typeface="Arial"/>
                <a:cs typeface="Arial"/>
              </a:rPr>
              <a:t> </a:t>
            </a:r>
            <a:r>
              <a:rPr sz="2000" dirty="0">
                <a:latin typeface="Arial"/>
                <a:cs typeface="Arial"/>
              </a:rPr>
              <a:t>Ib</a:t>
            </a:r>
            <a:r>
              <a:rPr sz="2000" spc="210" dirty="0">
                <a:latin typeface="Arial"/>
                <a:cs typeface="Arial"/>
              </a:rPr>
              <a:t> </a:t>
            </a:r>
            <a:r>
              <a:rPr sz="2000" dirty="0">
                <a:latin typeface="Arial"/>
                <a:cs typeface="Arial"/>
              </a:rPr>
              <a:t>e</a:t>
            </a:r>
            <a:r>
              <a:rPr sz="2000" spc="195" dirty="0">
                <a:latin typeface="Arial"/>
                <a:cs typeface="Arial"/>
              </a:rPr>
              <a:t> </a:t>
            </a:r>
            <a:r>
              <a:rPr sz="2000" dirty="0">
                <a:latin typeface="Arial"/>
                <a:cs typeface="Arial"/>
              </a:rPr>
              <a:t>Ic,</a:t>
            </a:r>
            <a:r>
              <a:rPr sz="2000" spc="195" dirty="0">
                <a:latin typeface="Arial"/>
                <a:cs typeface="Arial"/>
              </a:rPr>
              <a:t> </a:t>
            </a:r>
            <a:r>
              <a:rPr sz="2000" dirty="0">
                <a:latin typeface="Arial"/>
                <a:cs typeface="Arial"/>
              </a:rPr>
              <a:t>son</a:t>
            </a:r>
            <a:r>
              <a:rPr sz="2000" spc="204" dirty="0">
                <a:latin typeface="Arial"/>
                <a:cs typeface="Arial"/>
              </a:rPr>
              <a:t> </a:t>
            </a:r>
            <a:r>
              <a:rPr sz="2000" dirty="0">
                <a:latin typeface="Arial"/>
                <a:cs typeface="Arial"/>
              </a:rPr>
              <a:t>las</a:t>
            </a:r>
            <a:r>
              <a:rPr sz="2000" spc="200" dirty="0">
                <a:latin typeface="Arial"/>
                <a:cs typeface="Arial"/>
              </a:rPr>
              <a:t> </a:t>
            </a:r>
            <a:r>
              <a:rPr sz="2000" dirty="0">
                <a:latin typeface="Arial"/>
                <a:cs typeface="Arial"/>
              </a:rPr>
              <a:t>de</a:t>
            </a:r>
            <a:r>
              <a:rPr sz="2000" spc="195" dirty="0">
                <a:latin typeface="Arial"/>
                <a:cs typeface="Arial"/>
              </a:rPr>
              <a:t> </a:t>
            </a:r>
            <a:r>
              <a:rPr sz="2000" spc="-10" dirty="0">
                <a:latin typeface="Arial"/>
                <a:cs typeface="Arial"/>
              </a:rPr>
              <a:t>cortocircuito</a:t>
            </a:r>
            <a:endParaRPr sz="2000">
              <a:latin typeface="Arial"/>
              <a:cs typeface="Arial"/>
            </a:endParaRPr>
          </a:p>
          <a:p>
            <a:pPr marL="12700" algn="just">
              <a:lnSpc>
                <a:spcPts val="2280"/>
              </a:lnSpc>
            </a:pPr>
            <a:r>
              <a:rPr sz="2000" dirty="0">
                <a:latin typeface="Arial"/>
                <a:cs typeface="Arial"/>
              </a:rPr>
              <a:t>por</a:t>
            </a:r>
            <a:r>
              <a:rPr sz="2000" spc="-35" dirty="0">
                <a:latin typeface="Arial"/>
                <a:cs typeface="Arial"/>
              </a:rPr>
              <a:t> </a:t>
            </a:r>
            <a:r>
              <a:rPr sz="2000" dirty="0">
                <a:latin typeface="Arial"/>
                <a:cs typeface="Arial"/>
              </a:rPr>
              <a:t>el</a:t>
            </a:r>
            <a:r>
              <a:rPr sz="2000" spc="-5" dirty="0">
                <a:latin typeface="Arial"/>
                <a:cs typeface="Arial"/>
              </a:rPr>
              <a:t> </a:t>
            </a:r>
            <a:r>
              <a:rPr sz="2000" dirty="0">
                <a:latin typeface="Arial"/>
                <a:cs typeface="Arial"/>
              </a:rPr>
              <a:t>modelo</a:t>
            </a:r>
            <a:r>
              <a:rPr sz="2000" spc="-15" dirty="0">
                <a:latin typeface="Arial"/>
                <a:cs typeface="Arial"/>
              </a:rPr>
              <a:t> </a:t>
            </a:r>
            <a:r>
              <a:rPr sz="2000" dirty="0">
                <a:latin typeface="Arial"/>
                <a:cs typeface="Arial"/>
              </a:rPr>
              <a:t>de</a:t>
            </a:r>
            <a:r>
              <a:rPr sz="2000" spc="-15" dirty="0">
                <a:latin typeface="Arial"/>
                <a:cs typeface="Arial"/>
              </a:rPr>
              <a:t> </a:t>
            </a:r>
            <a:r>
              <a:rPr sz="2000" dirty="0">
                <a:latin typeface="Arial"/>
                <a:cs typeface="Arial"/>
              </a:rPr>
              <a:t>Thevenin,</a:t>
            </a:r>
            <a:r>
              <a:rPr sz="2000" spc="-10" dirty="0">
                <a:latin typeface="Arial"/>
                <a:cs typeface="Arial"/>
              </a:rPr>
              <a:t> </a:t>
            </a:r>
            <a:r>
              <a:rPr sz="2000" dirty="0">
                <a:latin typeface="Arial"/>
                <a:cs typeface="Arial"/>
              </a:rPr>
              <a:t>sin</a:t>
            </a:r>
            <a:r>
              <a:rPr sz="2000" spc="-10" dirty="0">
                <a:latin typeface="Arial"/>
                <a:cs typeface="Arial"/>
              </a:rPr>
              <a:t> carga.</a:t>
            </a:r>
            <a:endParaRPr sz="2000">
              <a:latin typeface="Arial"/>
              <a:cs typeface="Arial"/>
            </a:endParaRPr>
          </a:p>
          <a:p>
            <a:pPr marL="12700" marR="5715" algn="just">
              <a:lnSpc>
                <a:spcPts val="2160"/>
              </a:lnSpc>
              <a:spcBef>
                <a:spcPts val="1710"/>
              </a:spcBef>
            </a:pPr>
            <a:r>
              <a:rPr sz="2000" dirty="0">
                <a:latin typeface="Arial"/>
                <a:cs typeface="Arial"/>
              </a:rPr>
              <a:t>Las</a:t>
            </a:r>
            <a:r>
              <a:rPr sz="2000" spc="130" dirty="0">
                <a:latin typeface="Arial"/>
                <a:cs typeface="Arial"/>
              </a:rPr>
              <a:t> </a:t>
            </a:r>
            <a:r>
              <a:rPr sz="2000" dirty="0">
                <a:latin typeface="Arial"/>
                <a:cs typeface="Arial"/>
              </a:rPr>
              <a:t>corrientes</a:t>
            </a:r>
            <a:r>
              <a:rPr sz="2000" spc="150" dirty="0">
                <a:latin typeface="Arial"/>
                <a:cs typeface="Arial"/>
              </a:rPr>
              <a:t> </a:t>
            </a:r>
            <a:r>
              <a:rPr sz="2000" dirty="0">
                <a:latin typeface="Arial"/>
                <a:cs typeface="Arial"/>
              </a:rPr>
              <a:t>Ia</a:t>
            </a:r>
            <a:r>
              <a:rPr sz="2000" spc="145" dirty="0">
                <a:latin typeface="Arial"/>
                <a:cs typeface="Arial"/>
              </a:rPr>
              <a:t> </a:t>
            </a:r>
            <a:r>
              <a:rPr sz="2000" dirty="0">
                <a:latin typeface="Arial"/>
                <a:cs typeface="Arial"/>
              </a:rPr>
              <a:t>Pre,</a:t>
            </a:r>
            <a:r>
              <a:rPr sz="2000" spc="140" dirty="0">
                <a:latin typeface="Arial"/>
                <a:cs typeface="Arial"/>
              </a:rPr>
              <a:t> </a:t>
            </a:r>
            <a:r>
              <a:rPr sz="2000" dirty="0">
                <a:latin typeface="Arial"/>
                <a:cs typeface="Arial"/>
              </a:rPr>
              <a:t>Ib</a:t>
            </a:r>
            <a:r>
              <a:rPr sz="2000" spc="135" dirty="0">
                <a:latin typeface="Arial"/>
                <a:cs typeface="Arial"/>
              </a:rPr>
              <a:t> </a:t>
            </a:r>
            <a:r>
              <a:rPr sz="2000" dirty="0">
                <a:latin typeface="Arial"/>
                <a:cs typeface="Arial"/>
              </a:rPr>
              <a:t>Pre,</a:t>
            </a:r>
            <a:r>
              <a:rPr sz="2000" spc="130" dirty="0">
                <a:latin typeface="Arial"/>
                <a:cs typeface="Arial"/>
              </a:rPr>
              <a:t> </a:t>
            </a:r>
            <a:r>
              <a:rPr sz="2000" dirty="0">
                <a:latin typeface="Arial"/>
                <a:cs typeface="Arial"/>
              </a:rPr>
              <a:t>Ic</a:t>
            </a:r>
            <a:r>
              <a:rPr sz="2000" spc="155" dirty="0">
                <a:latin typeface="Arial"/>
                <a:cs typeface="Arial"/>
              </a:rPr>
              <a:t> </a:t>
            </a:r>
            <a:r>
              <a:rPr sz="2000" dirty="0">
                <a:latin typeface="Arial"/>
                <a:cs typeface="Arial"/>
              </a:rPr>
              <a:t>Pre</a:t>
            </a:r>
            <a:r>
              <a:rPr sz="2000" spc="140" dirty="0">
                <a:latin typeface="Arial"/>
                <a:cs typeface="Arial"/>
              </a:rPr>
              <a:t> </a:t>
            </a:r>
            <a:r>
              <a:rPr sz="2000" dirty="0">
                <a:latin typeface="Arial"/>
                <a:cs typeface="Arial"/>
              </a:rPr>
              <a:t>son</a:t>
            </a:r>
            <a:r>
              <a:rPr sz="2000" spc="150" dirty="0">
                <a:latin typeface="Arial"/>
                <a:cs typeface="Arial"/>
              </a:rPr>
              <a:t> </a:t>
            </a:r>
            <a:r>
              <a:rPr sz="2000" dirty="0">
                <a:latin typeface="Arial"/>
                <a:cs typeface="Arial"/>
              </a:rPr>
              <a:t>las</a:t>
            </a:r>
            <a:r>
              <a:rPr sz="2000" spc="135" dirty="0">
                <a:latin typeface="Arial"/>
                <a:cs typeface="Arial"/>
              </a:rPr>
              <a:t> </a:t>
            </a:r>
            <a:r>
              <a:rPr sz="2000" dirty="0">
                <a:latin typeface="Arial"/>
                <a:cs typeface="Arial"/>
              </a:rPr>
              <a:t>corrientes</a:t>
            </a:r>
            <a:r>
              <a:rPr sz="2000" spc="140" dirty="0">
                <a:latin typeface="Arial"/>
                <a:cs typeface="Arial"/>
              </a:rPr>
              <a:t> </a:t>
            </a:r>
            <a:r>
              <a:rPr sz="2000" dirty="0">
                <a:latin typeface="Arial"/>
                <a:cs typeface="Arial"/>
              </a:rPr>
              <a:t>de</a:t>
            </a:r>
            <a:r>
              <a:rPr sz="2000" spc="140" dirty="0">
                <a:latin typeface="Arial"/>
                <a:cs typeface="Arial"/>
              </a:rPr>
              <a:t> </a:t>
            </a:r>
            <a:r>
              <a:rPr sz="2000" spc="-10" dirty="0">
                <a:latin typeface="Arial"/>
                <a:cs typeface="Arial"/>
              </a:rPr>
              <a:t>carga </a:t>
            </a:r>
            <a:r>
              <a:rPr sz="2000" dirty="0">
                <a:latin typeface="Arial"/>
                <a:cs typeface="Arial"/>
              </a:rPr>
              <a:t>que</a:t>
            </a:r>
            <a:r>
              <a:rPr sz="2000" spc="-40" dirty="0">
                <a:latin typeface="Arial"/>
                <a:cs typeface="Arial"/>
              </a:rPr>
              <a:t> </a:t>
            </a:r>
            <a:r>
              <a:rPr sz="2000" dirty="0">
                <a:latin typeface="Arial"/>
                <a:cs typeface="Arial"/>
              </a:rPr>
              <a:t>existían</a:t>
            </a:r>
            <a:r>
              <a:rPr sz="2000" spc="-20" dirty="0">
                <a:latin typeface="Arial"/>
                <a:cs typeface="Arial"/>
              </a:rPr>
              <a:t> </a:t>
            </a:r>
            <a:r>
              <a:rPr sz="2000" dirty="0">
                <a:latin typeface="Arial"/>
                <a:cs typeface="Arial"/>
              </a:rPr>
              <a:t>antes</a:t>
            </a:r>
            <a:r>
              <a:rPr sz="2000" spc="-35" dirty="0">
                <a:latin typeface="Arial"/>
                <a:cs typeface="Arial"/>
              </a:rPr>
              <a:t> </a:t>
            </a:r>
            <a:r>
              <a:rPr sz="2000" dirty="0">
                <a:latin typeface="Arial"/>
                <a:cs typeface="Arial"/>
              </a:rPr>
              <a:t>del</a:t>
            </a:r>
            <a:r>
              <a:rPr sz="2000" spc="-15" dirty="0">
                <a:latin typeface="Arial"/>
                <a:cs typeface="Arial"/>
              </a:rPr>
              <a:t> </a:t>
            </a:r>
            <a:r>
              <a:rPr sz="2000" dirty="0">
                <a:latin typeface="Arial"/>
                <a:cs typeface="Arial"/>
              </a:rPr>
              <a:t>corto</a:t>
            </a:r>
            <a:r>
              <a:rPr sz="2000" spc="-50" dirty="0">
                <a:latin typeface="Arial"/>
                <a:cs typeface="Arial"/>
              </a:rPr>
              <a:t> </a:t>
            </a:r>
            <a:r>
              <a:rPr sz="2000" spc="-10" dirty="0">
                <a:latin typeface="Arial"/>
                <a:cs typeface="Arial"/>
              </a:rPr>
              <a:t>circuito.</a:t>
            </a:r>
            <a:endParaRPr sz="2000">
              <a:latin typeface="Arial"/>
              <a:cs typeface="Arial"/>
            </a:endParaRPr>
          </a:p>
          <a:p>
            <a:pPr marL="12700" marR="5080" algn="just">
              <a:lnSpc>
                <a:spcPts val="2160"/>
              </a:lnSpc>
              <a:spcBef>
                <a:spcPts val="1685"/>
              </a:spcBef>
            </a:pPr>
            <a:r>
              <a:rPr sz="2000" dirty="0">
                <a:latin typeface="Arial"/>
                <a:cs typeface="Arial"/>
              </a:rPr>
              <a:t>Sumando</a:t>
            </a:r>
            <a:r>
              <a:rPr sz="2000" spc="125" dirty="0">
                <a:latin typeface="Arial"/>
                <a:cs typeface="Arial"/>
              </a:rPr>
              <a:t>  </a:t>
            </a:r>
            <a:r>
              <a:rPr sz="2000" dirty="0">
                <a:latin typeface="Arial"/>
                <a:cs typeface="Arial"/>
              </a:rPr>
              <a:t>las</a:t>
            </a:r>
            <a:r>
              <a:rPr sz="2000" spc="130" dirty="0">
                <a:latin typeface="Arial"/>
                <a:cs typeface="Arial"/>
              </a:rPr>
              <a:t>  </a:t>
            </a:r>
            <a:r>
              <a:rPr sz="2000" dirty="0">
                <a:latin typeface="Arial"/>
                <a:cs typeface="Arial"/>
              </a:rPr>
              <a:t>corrientes</a:t>
            </a:r>
            <a:r>
              <a:rPr sz="2000" spc="125" dirty="0">
                <a:latin typeface="Arial"/>
                <a:cs typeface="Arial"/>
              </a:rPr>
              <a:t>  </a:t>
            </a:r>
            <a:r>
              <a:rPr sz="2000" dirty="0">
                <a:latin typeface="Arial"/>
                <a:cs typeface="Arial"/>
              </a:rPr>
              <a:t>de</a:t>
            </a:r>
            <a:r>
              <a:rPr sz="2000" spc="130" dirty="0">
                <a:latin typeface="Arial"/>
                <a:cs typeface="Arial"/>
              </a:rPr>
              <a:t>  </a:t>
            </a:r>
            <a:r>
              <a:rPr sz="2000" dirty="0">
                <a:latin typeface="Arial"/>
                <a:cs typeface="Arial"/>
              </a:rPr>
              <a:t>thevenin</a:t>
            </a:r>
            <a:r>
              <a:rPr sz="2000" spc="125" dirty="0">
                <a:latin typeface="Arial"/>
                <a:cs typeface="Arial"/>
              </a:rPr>
              <a:t>  </a:t>
            </a:r>
            <a:r>
              <a:rPr sz="2000" dirty="0">
                <a:latin typeface="Arial"/>
                <a:cs typeface="Arial"/>
              </a:rPr>
              <a:t>con</a:t>
            </a:r>
            <a:r>
              <a:rPr sz="2000" spc="130" dirty="0">
                <a:latin typeface="Arial"/>
                <a:cs typeface="Arial"/>
              </a:rPr>
              <a:t>  </a:t>
            </a:r>
            <a:r>
              <a:rPr sz="2000" dirty="0">
                <a:latin typeface="Arial"/>
                <a:cs typeface="Arial"/>
              </a:rPr>
              <a:t>las</a:t>
            </a:r>
            <a:r>
              <a:rPr sz="2000" spc="130" dirty="0">
                <a:latin typeface="Arial"/>
                <a:cs typeface="Arial"/>
              </a:rPr>
              <a:t>  </a:t>
            </a:r>
            <a:r>
              <a:rPr sz="2000" dirty="0">
                <a:latin typeface="Arial"/>
                <a:cs typeface="Arial"/>
              </a:rPr>
              <a:t>corrientes</a:t>
            </a:r>
            <a:r>
              <a:rPr sz="2000" spc="130" dirty="0">
                <a:latin typeface="Arial"/>
                <a:cs typeface="Arial"/>
              </a:rPr>
              <a:t>  </a:t>
            </a:r>
            <a:r>
              <a:rPr sz="2000" spc="-25" dirty="0">
                <a:latin typeface="Arial"/>
                <a:cs typeface="Arial"/>
              </a:rPr>
              <a:t>de </a:t>
            </a:r>
            <a:r>
              <a:rPr sz="2000" dirty="0">
                <a:latin typeface="Arial"/>
                <a:cs typeface="Arial"/>
              </a:rPr>
              <a:t>prefalla,</a:t>
            </a:r>
            <a:r>
              <a:rPr sz="2000" spc="390" dirty="0">
                <a:latin typeface="Arial"/>
                <a:cs typeface="Arial"/>
              </a:rPr>
              <a:t> </a:t>
            </a:r>
            <a:r>
              <a:rPr sz="2000" dirty="0">
                <a:latin typeface="Arial"/>
                <a:cs typeface="Arial"/>
              </a:rPr>
              <a:t>se</a:t>
            </a:r>
            <a:r>
              <a:rPr sz="2000" spc="400" dirty="0">
                <a:latin typeface="Arial"/>
                <a:cs typeface="Arial"/>
              </a:rPr>
              <a:t> </a:t>
            </a:r>
            <a:r>
              <a:rPr sz="2000" dirty="0">
                <a:latin typeface="Arial"/>
                <a:cs typeface="Arial"/>
              </a:rPr>
              <a:t>tiene</a:t>
            </a:r>
            <a:r>
              <a:rPr sz="2000" spc="400" dirty="0">
                <a:latin typeface="Arial"/>
                <a:cs typeface="Arial"/>
              </a:rPr>
              <a:t> </a:t>
            </a:r>
            <a:r>
              <a:rPr sz="2000" dirty="0">
                <a:latin typeface="Arial"/>
                <a:cs typeface="Arial"/>
              </a:rPr>
              <a:t>la</a:t>
            </a:r>
            <a:r>
              <a:rPr sz="2000" spc="400" dirty="0">
                <a:latin typeface="Arial"/>
                <a:cs typeface="Arial"/>
              </a:rPr>
              <a:t> </a:t>
            </a:r>
            <a:r>
              <a:rPr sz="2000" dirty="0">
                <a:latin typeface="Arial"/>
                <a:cs typeface="Arial"/>
              </a:rPr>
              <a:t>corriente</a:t>
            </a:r>
            <a:r>
              <a:rPr sz="2000" spc="395" dirty="0">
                <a:latin typeface="Arial"/>
                <a:cs typeface="Arial"/>
              </a:rPr>
              <a:t> </a:t>
            </a:r>
            <a:r>
              <a:rPr sz="2000" dirty="0">
                <a:latin typeface="Arial"/>
                <a:cs typeface="Arial"/>
              </a:rPr>
              <a:t>total</a:t>
            </a:r>
            <a:r>
              <a:rPr sz="2000" spc="400" dirty="0">
                <a:latin typeface="Arial"/>
                <a:cs typeface="Arial"/>
              </a:rPr>
              <a:t> </a:t>
            </a:r>
            <a:r>
              <a:rPr sz="2000" dirty="0">
                <a:latin typeface="Arial"/>
                <a:cs typeface="Arial"/>
              </a:rPr>
              <a:t>de</a:t>
            </a:r>
            <a:r>
              <a:rPr sz="2000" spc="400" dirty="0">
                <a:latin typeface="Arial"/>
                <a:cs typeface="Arial"/>
              </a:rPr>
              <a:t> </a:t>
            </a:r>
            <a:r>
              <a:rPr sz="2000" dirty="0">
                <a:latin typeface="Arial"/>
                <a:cs typeface="Arial"/>
              </a:rPr>
              <a:t>corto</a:t>
            </a:r>
            <a:r>
              <a:rPr sz="2000" spc="385" dirty="0">
                <a:latin typeface="Arial"/>
                <a:cs typeface="Arial"/>
              </a:rPr>
              <a:t> </a:t>
            </a:r>
            <a:r>
              <a:rPr sz="2000" dirty="0">
                <a:latin typeface="Arial"/>
                <a:cs typeface="Arial"/>
              </a:rPr>
              <a:t>circuito,</a:t>
            </a:r>
            <a:r>
              <a:rPr sz="2000" spc="395" dirty="0">
                <a:latin typeface="Arial"/>
                <a:cs typeface="Arial"/>
              </a:rPr>
              <a:t> </a:t>
            </a:r>
            <a:r>
              <a:rPr sz="2000" spc="-10" dirty="0">
                <a:latin typeface="Arial"/>
                <a:cs typeface="Arial"/>
              </a:rPr>
              <a:t>estimada. </a:t>
            </a:r>
            <a:r>
              <a:rPr sz="2000" dirty="0">
                <a:latin typeface="Arial"/>
                <a:cs typeface="Arial"/>
              </a:rPr>
              <a:t>Comparando</a:t>
            </a:r>
            <a:r>
              <a:rPr sz="2000" spc="390" dirty="0">
                <a:latin typeface="Arial"/>
                <a:cs typeface="Arial"/>
              </a:rPr>
              <a:t>  </a:t>
            </a:r>
            <a:r>
              <a:rPr sz="2000" dirty="0">
                <a:latin typeface="Arial"/>
                <a:cs typeface="Arial"/>
              </a:rPr>
              <a:t>estas</a:t>
            </a:r>
            <a:r>
              <a:rPr sz="2000" spc="400" dirty="0">
                <a:latin typeface="Arial"/>
                <a:cs typeface="Arial"/>
              </a:rPr>
              <a:t>  </a:t>
            </a:r>
            <a:r>
              <a:rPr sz="2000" dirty="0">
                <a:latin typeface="Arial"/>
                <a:cs typeface="Arial"/>
              </a:rPr>
              <a:t>corrientes</a:t>
            </a:r>
            <a:r>
              <a:rPr sz="2000" spc="395" dirty="0">
                <a:latin typeface="Arial"/>
                <a:cs typeface="Arial"/>
              </a:rPr>
              <a:t>  </a:t>
            </a:r>
            <a:r>
              <a:rPr sz="2000" dirty="0">
                <a:latin typeface="Arial"/>
                <a:cs typeface="Arial"/>
              </a:rPr>
              <a:t>con</a:t>
            </a:r>
            <a:r>
              <a:rPr sz="2000" spc="390" dirty="0">
                <a:latin typeface="Arial"/>
                <a:cs typeface="Arial"/>
              </a:rPr>
              <a:t>  </a:t>
            </a:r>
            <a:r>
              <a:rPr sz="2000" dirty="0">
                <a:latin typeface="Arial"/>
                <a:cs typeface="Arial"/>
              </a:rPr>
              <a:t>aquellas</a:t>
            </a:r>
            <a:r>
              <a:rPr sz="2000" spc="395" dirty="0">
                <a:latin typeface="Arial"/>
                <a:cs typeface="Arial"/>
              </a:rPr>
              <a:t>  </a:t>
            </a:r>
            <a:r>
              <a:rPr sz="2000" dirty="0">
                <a:latin typeface="Arial"/>
                <a:cs typeface="Arial"/>
              </a:rPr>
              <a:t>medidas</a:t>
            </a:r>
            <a:r>
              <a:rPr sz="2000" spc="400" dirty="0">
                <a:latin typeface="Arial"/>
                <a:cs typeface="Arial"/>
              </a:rPr>
              <a:t>  </a:t>
            </a:r>
            <a:r>
              <a:rPr sz="2000" spc="-25" dirty="0">
                <a:latin typeface="Arial"/>
                <a:cs typeface="Arial"/>
              </a:rPr>
              <a:t>del </a:t>
            </a:r>
            <a:r>
              <a:rPr sz="2000" dirty="0">
                <a:latin typeface="Arial"/>
                <a:cs typeface="Arial"/>
              </a:rPr>
              <a:t>oscilograma,</a:t>
            </a:r>
            <a:r>
              <a:rPr sz="2000" spc="-10" dirty="0">
                <a:latin typeface="Arial"/>
                <a:cs typeface="Arial"/>
              </a:rPr>
              <a:t> </a:t>
            </a:r>
            <a:r>
              <a:rPr sz="2000" dirty="0">
                <a:latin typeface="Arial"/>
                <a:cs typeface="Arial"/>
              </a:rPr>
              <a:t>se</a:t>
            </a:r>
            <a:r>
              <a:rPr sz="2000" spc="15" dirty="0">
                <a:latin typeface="Arial"/>
                <a:cs typeface="Arial"/>
              </a:rPr>
              <a:t> </a:t>
            </a:r>
            <a:r>
              <a:rPr sz="2000" dirty="0">
                <a:latin typeface="Arial"/>
                <a:cs typeface="Arial"/>
              </a:rPr>
              <a:t>tienen</a:t>
            </a:r>
            <a:r>
              <a:rPr sz="2000" spc="15" dirty="0">
                <a:latin typeface="Arial"/>
                <a:cs typeface="Arial"/>
              </a:rPr>
              <a:t> </a:t>
            </a:r>
            <a:r>
              <a:rPr sz="2000" dirty="0">
                <a:latin typeface="Arial"/>
                <a:cs typeface="Arial"/>
              </a:rPr>
              <a:t>errores</a:t>
            </a:r>
            <a:r>
              <a:rPr sz="2000" spc="25" dirty="0">
                <a:latin typeface="Arial"/>
                <a:cs typeface="Arial"/>
              </a:rPr>
              <a:t> </a:t>
            </a:r>
            <a:r>
              <a:rPr sz="2000" dirty="0">
                <a:latin typeface="Arial"/>
                <a:cs typeface="Arial"/>
              </a:rPr>
              <a:t>de</a:t>
            </a:r>
            <a:r>
              <a:rPr sz="2000" spc="15" dirty="0">
                <a:latin typeface="Arial"/>
                <a:cs typeface="Arial"/>
              </a:rPr>
              <a:t> </a:t>
            </a:r>
            <a:r>
              <a:rPr sz="2000" dirty="0">
                <a:latin typeface="Arial"/>
                <a:cs typeface="Arial"/>
              </a:rPr>
              <a:t>1.3%</a:t>
            </a:r>
            <a:r>
              <a:rPr sz="2000" spc="10" dirty="0">
                <a:latin typeface="Arial"/>
                <a:cs typeface="Arial"/>
              </a:rPr>
              <a:t> </a:t>
            </a:r>
            <a:r>
              <a:rPr sz="2000" dirty="0">
                <a:latin typeface="Arial"/>
                <a:cs typeface="Arial"/>
              </a:rPr>
              <a:t>y</a:t>
            </a:r>
            <a:r>
              <a:rPr sz="2000" spc="20" dirty="0">
                <a:latin typeface="Arial"/>
                <a:cs typeface="Arial"/>
              </a:rPr>
              <a:t> </a:t>
            </a:r>
            <a:r>
              <a:rPr sz="2000" dirty="0">
                <a:latin typeface="Arial"/>
                <a:cs typeface="Arial"/>
              </a:rPr>
              <a:t>2.6%</a:t>
            </a:r>
            <a:r>
              <a:rPr sz="2000" spc="10" dirty="0">
                <a:latin typeface="Arial"/>
                <a:cs typeface="Arial"/>
              </a:rPr>
              <a:t> </a:t>
            </a:r>
            <a:r>
              <a:rPr sz="2000" dirty="0">
                <a:latin typeface="Arial"/>
                <a:cs typeface="Arial"/>
              </a:rPr>
              <a:t>para</a:t>
            </a:r>
            <a:r>
              <a:rPr sz="2000" spc="20" dirty="0">
                <a:latin typeface="Arial"/>
                <a:cs typeface="Arial"/>
              </a:rPr>
              <a:t> </a:t>
            </a:r>
            <a:r>
              <a:rPr sz="2000" dirty="0">
                <a:latin typeface="Arial"/>
                <a:cs typeface="Arial"/>
              </a:rPr>
              <a:t>las</a:t>
            </a:r>
            <a:r>
              <a:rPr sz="2000" spc="35" dirty="0">
                <a:latin typeface="Arial"/>
                <a:cs typeface="Arial"/>
              </a:rPr>
              <a:t> </a:t>
            </a:r>
            <a:r>
              <a:rPr sz="2000" dirty="0">
                <a:latin typeface="Arial"/>
                <a:cs typeface="Arial"/>
              </a:rPr>
              <a:t>fases</a:t>
            </a:r>
            <a:r>
              <a:rPr sz="2000" spc="15" dirty="0">
                <a:latin typeface="Arial"/>
                <a:cs typeface="Arial"/>
              </a:rPr>
              <a:t> </a:t>
            </a:r>
            <a:r>
              <a:rPr sz="2000" spc="-25" dirty="0">
                <a:latin typeface="Arial"/>
                <a:cs typeface="Arial"/>
              </a:rPr>
              <a:t>en </a:t>
            </a:r>
            <a:r>
              <a:rPr sz="2000" dirty="0">
                <a:latin typeface="Arial"/>
                <a:cs typeface="Arial"/>
              </a:rPr>
              <a:t>falla,</a:t>
            </a:r>
            <a:r>
              <a:rPr sz="2000" spc="-30" dirty="0">
                <a:latin typeface="Arial"/>
                <a:cs typeface="Arial"/>
              </a:rPr>
              <a:t> </a:t>
            </a:r>
            <a:r>
              <a:rPr sz="2000" dirty="0">
                <a:latin typeface="Arial"/>
                <a:cs typeface="Arial"/>
              </a:rPr>
              <a:t>lo</a:t>
            </a:r>
            <a:r>
              <a:rPr sz="2000" spc="-5" dirty="0">
                <a:latin typeface="Arial"/>
                <a:cs typeface="Arial"/>
              </a:rPr>
              <a:t> </a:t>
            </a:r>
            <a:r>
              <a:rPr sz="2000" dirty="0">
                <a:latin typeface="Arial"/>
                <a:cs typeface="Arial"/>
              </a:rPr>
              <a:t>que</a:t>
            </a:r>
            <a:r>
              <a:rPr sz="2000" spc="-15" dirty="0">
                <a:latin typeface="Arial"/>
                <a:cs typeface="Arial"/>
              </a:rPr>
              <a:t> </a:t>
            </a:r>
            <a:r>
              <a:rPr sz="2000" dirty="0">
                <a:latin typeface="Arial"/>
                <a:cs typeface="Arial"/>
              </a:rPr>
              <a:t>muestra</a:t>
            </a:r>
            <a:r>
              <a:rPr sz="2000" spc="-40" dirty="0">
                <a:latin typeface="Arial"/>
                <a:cs typeface="Arial"/>
              </a:rPr>
              <a:t> </a:t>
            </a:r>
            <a:r>
              <a:rPr sz="2000" dirty="0">
                <a:latin typeface="Arial"/>
                <a:cs typeface="Arial"/>
              </a:rPr>
              <a:t>la</a:t>
            </a:r>
            <a:r>
              <a:rPr sz="2000" spc="-5" dirty="0">
                <a:latin typeface="Arial"/>
                <a:cs typeface="Arial"/>
              </a:rPr>
              <a:t> </a:t>
            </a:r>
            <a:r>
              <a:rPr sz="2000" dirty="0">
                <a:latin typeface="Arial"/>
                <a:cs typeface="Arial"/>
              </a:rPr>
              <a:t>validez</a:t>
            </a:r>
            <a:r>
              <a:rPr sz="2000" spc="-15" dirty="0">
                <a:latin typeface="Arial"/>
                <a:cs typeface="Arial"/>
              </a:rPr>
              <a:t> </a:t>
            </a:r>
            <a:r>
              <a:rPr sz="2000" dirty="0">
                <a:latin typeface="Arial"/>
                <a:cs typeface="Arial"/>
              </a:rPr>
              <a:t>del</a:t>
            </a:r>
            <a:r>
              <a:rPr sz="2000" spc="-5" dirty="0">
                <a:latin typeface="Arial"/>
                <a:cs typeface="Arial"/>
              </a:rPr>
              <a:t> </a:t>
            </a:r>
            <a:r>
              <a:rPr sz="2000" spc="-10" dirty="0">
                <a:latin typeface="Arial"/>
                <a:cs typeface="Arial"/>
              </a:rPr>
              <a:t>proceso.</a:t>
            </a:r>
            <a:endParaRPr sz="2000">
              <a:latin typeface="Arial"/>
              <a:cs typeface="Arial"/>
            </a:endParaRPr>
          </a:p>
          <a:p>
            <a:pPr marL="12700" algn="just">
              <a:lnSpc>
                <a:spcPct val="100000"/>
              </a:lnSpc>
              <a:spcBef>
                <a:spcPts val="1410"/>
              </a:spcBef>
            </a:pPr>
            <a:r>
              <a:rPr sz="2000" b="1" dirty="0">
                <a:latin typeface="Arial"/>
                <a:cs typeface="Arial"/>
              </a:rPr>
              <a:t>Evolución para</a:t>
            </a:r>
            <a:r>
              <a:rPr sz="2000" b="1" spc="-35" dirty="0">
                <a:latin typeface="Arial"/>
                <a:cs typeface="Arial"/>
              </a:rPr>
              <a:t> </a:t>
            </a:r>
            <a:r>
              <a:rPr sz="2000" b="1" dirty="0">
                <a:latin typeface="Arial"/>
                <a:cs typeface="Arial"/>
              </a:rPr>
              <a:t>corto</a:t>
            </a:r>
            <a:r>
              <a:rPr sz="2000" b="1" spc="-40" dirty="0">
                <a:latin typeface="Arial"/>
                <a:cs typeface="Arial"/>
              </a:rPr>
              <a:t> </a:t>
            </a:r>
            <a:r>
              <a:rPr sz="2000" b="1" dirty="0">
                <a:latin typeface="Arial"/>
                <a:cs typeface="Arial"/>
              </a:rPr>
              <a:t>circuito</a:t>
            </a:r>
            <a:r>
              <a:rPr sz="2000" b="1" spc="-45" dirty="0">
                <a:latin typeface="Arial"/>
                <a:cs typeface="Arial"/>
              </a:rPr>
              <a:t> </a:t>
            </a:r>
            <a:r>
              <a:rPr sz="2000" b="1" spc="-10" dirty="0">
                <a:latin typeface="Arial"/>
                <a:cs typeface="Arial"/>
              </a:rPr>
              <a:t>trifásico</a:t>
            </a:r>
            <a:endParaRPr sz="2000">
              <a:latin typeface="Arial"/>
              <a:cs typeface="Arial"/>
            </a:endParaRPr>
          </a:p>
          <a:p>
            <a:pPr marL="12700" marR="5080" algn="just">
              <a:lnSpc>
                <a:spcPts val="2160"/>
              </a:lnSpc>
              <a:spcBef>
                <a:spcPts val="1710"/>
              </a:spcBef>
            </a:pPr>
            <a:r>
              <a:rPr sz="2000" dirty="0">
                <a:latin typeface="Arial"/>
                <a:cs typeface="Arial"/>
              </a:rPr>
              <a:t>Se</a:t>
            </a:r>
            <a:r>
              <a:rPr sz="2000" spc="365" dirty="0">
                <a:latin typeface="Arial"/>
                <a:cs typeface="Arial"/>
              </a:rPr>
              <a:t> </a:t>
            </a:r>
            <a:r>
              <a:rPr sz="2000" dirty="0">
                <a:latin typeface="Arial"/>
                <a:cs typeface="Arial"/>
              </a:rPr>
              <a:t>nota</a:t>
            </a:r>
            <a:r>
              <a:rPr sz="2000" spc="360" dirty="0">
                <a:latin typeface="Arial"/>
                <a:cs typeface="Arial"/>
              </a:rPr>
              <a:t> </a:t>
            </a:r>
            <a:r>
              <a:rPr sz="2000" dirty="0">
                <a:latin typeface="Arial"/>
                <a:cs typeface="Arial"/>
              </a:rPr>
              <a:t>que</a:t>
            </a:r>
            <a:r>
              <a:rPr sz="2000" spc="365" dirty="0">
                <a:latin typeface="Arial"/>
                <a:cs typeface="Arial"/>
              </a:rPr>
              <a:t> </a:t>
            </a:r>
            <a:r>
              <a:rPr sz="2000" dirty="0">
                <a:latin typeface="Arial"/>
                <a:cs typeface="Arial"/>
              </a:rPr>
              <a:t>el</a:t>
            </a:r>
            <a:r>
              <a:rPr sz="2000" spc="370" dirty="0">
                <a:latin typeface="Arial"/>
                <a:cs typeface="Arial"/>
              </a:rPr>
              <a:t> </a:t>
            </a:r>
            <a:r>
              <a:rPr sz="2000" dirty="0">
                <a:latin typeface="Arial"/>
                <a:cs typeface="Arial"/>
              </a:rPr>
              <a:t>cortocircuito</a:t>
            </a:r>
            <a:r>
              <a:rPr sz="2000" spc="370" dirty="0">
                <a:latin typeface="Arial"/>
                <a:cs typeface="Arial"/>
              </a:rPr>
              <a:t> </a:t>
            </a:r>
            <a:r>
              <a:rPr sz="2000" dirty="0">
                <a:latin typeface="Arial"/>
                <a:cs typeface="Arial"/>
              </a:rPr>
              <a:t>evoluciona</a:t>
            </a:r>
            <a:r>
              <a:rPr sz="2000" spc="375" dirty="0">
                <a:latin typeface="Arial"/>
                <a:cs typeface="Arial"/>
              </a:rPr>
              <a:t> </a:t>
            </a:r>
            <a:r>
              <a:rPr sz="2000" dirty="0">
                <a:latin typeface="Arial"/>
                <a:cs typeface="Arial"/>
              </a:rPr>
              <a:t>de</a:t>
            </a:r>
            <a:r>
              <a:rPr sz="2000" spc="360" dirty="0">
                <a:latin typeface="Arial"/>
                <a:cs typeface="Arial"/>
              </a:rPr>
              <a:t> </a:t>
            </a:r>
            <a:r>
              <a:rPr sz="2000" dirty="0">
                <a:latin typeface="Arial"/>
                <a:cs typeface="Arial"/>
              </a:rPr>
              <a:t>bifásico</a:t>
            </a:r>
            <a:r>
              <a:rPr sz="2000" spc="370" dirty="0">
                <a:latin typeface="Arial"/>
                <a:cs typeface="Arial"/>
              </a:rPr>
              <a:t> </a:t>
            </a:r>
            <a:r>
              <a:rPr sz="2000" dirty="0">
                <a:latin typeface="Arial"/>
                <a:cs typeface="Arial"/>
              </a:rPr>
              <a:t>a</a:t>
            </a:r>
            <a:r>
              <a:rPr sz="2000" spc="375" dirty="0">
                <a:latin typeface="Arial"/>
                <a:cs typeface="Arial"/>
              </a:rPr>
              <a:t> </a:t>
            </a:r>
            <a:r>
              <a:rPr sz="2000" spc="-10" dirty="0">
                <a:latin typeface="Arial"/>
                <a:cs typeface="Arial"/>
              </a:rPr>
              <a:t>trifásico, </a:t>
            </a:r>
            <a:r>
              <a:rPr sz="2000" dirty="0">
                <a:latin typeface="Arial"/>
                <a:cs typeface="Arial"/>
              </a:rPr>
              <a:t>antes</a:t>
            </a:r>
            <a:r>
              <a:rPr sz="2000" spc="-25" dirty="0">
                <a:latin typeface="Arial"/>
                <a:cs typeface="Arial"/>
              </a:rPr>
              <a:t> </a:t>
            </a:r>
            <a:r>
              <a:rPr sz="2000" dirty="0">
                <a:latin typeface="Arial"/>
                <a:cs typeface="Arial"/>
              </a:rPr>
              <a:t>de</a:t>
            </a:r>
            <a:r>
              <a:rPr sz="2000" spc="-20" dirty="0">
                <a:latin typeface="Arial"/>
                <a:cs typeface="Arial"/>
              </a:rPr>
              <a:t> </a:t>
            </a:r>
            <a:r>
              <a:rPr sz="2000" dirty="0">
                <a:latin typeface="Arial"/>
                <a:cs typeface="Arial"/>
              </a:rPr>
              <a:t>la</a:t>
            </a:r>
            <a:r>
              <a:rPr sz="2000" spc="-10" dirty="0">
                <a:latin typeface="Arial"/>
                <a:cs typeface="Arial"/>
              </a:rPr>
              <a:t> </a:t>
            </a:r>
            <a:r>
              <a:rPr sz="2000" dirty="0">
                <a:latin typeface="Arial"/>
                <a:cs typeface="Arial"/>
              </a:rPr>
              <a:t>apertura</a:t>
            </a:r>
            <a:r>
              <a:rPr sz="2000" spc="-40" dirty="0">
                <a:latin typeface="Arial"/>
                <a:cs typeface="Arial"/>
              </a:rPr>
              <a:t> </a:t>
            </a:r>
            <a:r>
              <a:rPr sz="2000" dirty="0">
                <a:latin typeface="Arial"/>
                <a:cs typeface="Arial"/>
              </a:rPr>
              <a:t>del</a:t>
            </a:r>
            <a:r>
              <a:rPr sz="2000" spc="-10" dirty="0">
                <a:latin typeface="Arial"/>
                <a:cs typeface="Arial"/>
              </a:rPr>
              <a:t> </a:t>
            </a:r>
            <a:r>
              <a:rPr sz="2000" dirty="0">
                <a:latin typeface="Arial"/>
                <a:cs typeface="Arial"/>
              </a:rPr>
              <a:t>disyuntor,</a:t>
            </a:r>
            <a:r>
              <a:rPr sz="2000" spc="-35" dirty="0">
                <a:latin typeface="Arial"/>
                <a:cs typeface="Arial"/>
              </a:rPr>
              <a:t> </a:t>
            </a:r>
            <a:r>
              <a:rPr sz="2000" dirty="0">
                <a:latin typeface="Arial"/>
                <a:cs typeface="Arial"/>
              </a:rPr>
              <a:t>como</a:t>
            </a:r>
            <a:r>
              <a:rPr sz="2000" spc="-30" dirty="0">
                <a:latin typeface="Arial"/>
                <a:cs typeface="Arial"/>
              </a:rPr>
              <a:t> </a:t>
            </a:r>
            <a:r>
              <a:rPr sz="2000" dirty="0">
                <a:latin typeface="Arial"/>
                <a:cs typeface="Arial"/>
              </a:rPr>
              <a:t>se</a:t>
            </a:r>
            <a:r>
              <a:rPr sz="2000" spc="-20" dirty="0">
                <a:latin typeface="Arial"/>
                <a:cs typeface="Arial"/>
              </a:rPr>
              <a:t> </a:t>
            </a:r>
            <a:r>
              <a:rPr sz="2000" dirty="0">
                <a:latin typeface="Arial"/>
                <a:cs typeface="Arial"/>
              </a:rPr>
              <a:t>muestra</a:t>
            </a:r>
            <a:r>
              <a:rPr sz="2000" spc="-55" dirty="0">
                <a:latin typeface="Arial"/>
                <a:cs typeface="Arial"/>
              </a:rPr>
              <a:t> </a:t>
            </a:r>
            <a:r>
              <a:rPr sz="2000" dirty="0">
                <a:latin typeface="Arial"/>
                <a:cs typeface="Arial"/>
              </a:rPr>
              <a:t>en</a:t>
            </a:r>
            <a:r>
              <a:rPr sz="2000" spc="-10" dirty="0">
                <a:latin typeface="Arial"/>
                <a:cs typeface="Arial"/>
              </a:rPr>
              <a:t> </a:t>
            </a:r>
            <a:r>
              <a:rPr sz="2000" dirty="0">
                <a:latin typeface="Arial"/>
                <a:cs typeface="Arial"/>
              </a:rPr>
              <a:t>la</a:t>
            </a:r>
            <a:r>
              <a:rPr sz="2000" spc="-5" dirty="0">
                <a:latin typeface="Arial"/>
                <a:cs typeface="Arial"/>
              </a:rPr>
              <a:t> </a:t>
            </a:r>
            <a:r>
              <a:rPr sz="2000" spc="-10" dirty="0">
                <a:latin typeface="Arial"/>
                <a:cs typeface="Arial"/>
              </a:rPr>
              <a:t>figura:</a:t>
            </a:r>
            <a:endParaRPr sz="2000">
              <a:latin typeface="Arial"/>
              <a:cs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443354"/>
            <a:ext cx="7346950" cy="513080"/>
          </a:xfrm>
          <a:prstGeom prst="rect">
            <a:avLst/>
          </a:prstGeom>
        </p:spPr>
        <p:txBody>
          <a:bodyPr vert="horz" wrap="square" lIns="0" tIns="12065" rIns="0" bIns="0" rtlCol="0">
            <a:spAutoFit/>
          </a:bodyPr>
          <a:lstStyle/>
          <a:p>
            <a:pPr marL="12700" marR="5080">
              <a:lnSpc>
                <a:spcPct val="100000"/>
              </a:lnSpc>
              <a:spcBef>
                <a:spcPts val="95"/>
              </a:spcBef>
              <a:tabLst>
                <a:tab pos="1524635" algn="l"/>
                <a:tab pos="2689225" algn="l"/>
                <a:tab pos="3670300" algn="l"/>
                <a:tab pos="4067175" algn="l"/>
                <a:tab pos="4394835" algn="l"/>
                <a:tab pos="5502910" algn="l"/>
                <a:tab pos="6091555" algn="l"/>
              </a:tabLst>
            </a:pPr>
            <a:r>
              <a:rPr sz="1600" b="1" spc="-10" dirty="0">
                <a:latin typeface="Arial"/>
                <a:cs typeface="Arial"/>
              </a:rPr>
              <a:t>Componentes</a:t>
            </a:r>
            <a:r>
              <a:rPr sz="1600" b="1" dirty="0">
                <a:latin typeface="Arial"/>
                <a:cs typeface="Arial"/>
              </a:rPr>
              <a:t>	</a:t>
            </a:r>
            <a:r>
              <a:rPr sz="1600" b="1" spc="-10" dirty="0">
                <a:latin typeface="Arial"/>
                <a:cs typeface="Arial"/>
              </a:rPr>
              <a:t>simétricas</a:t>
            </a:r>
            <a:r>
              <a:rPr sz="1600" b="1" dirty="0">
                <a:latin typeface="Arial"/>
                <a:cs typeface="Arial"/>
              </a:rPr>
              <a:t>	</a:t>
            </a:r>
            <a:r>
              <a:rPr sz="1600" b="1" spc="-10" dirty="0">
                <a:latin typeface="Arial"/>
                <a:cs typeface="Arial"/>
              </a:rPr>
              <a:t>después</a:t>
            </a:r>
            <a:r>
              <a:rPr sz="1600" b="1" dirty="0">
                <a:latin typeface="Arial"/>
                <a:cs typeface="Arial"/>
              </a:rPr>
              <a:t>	</a:t>
            </a:r>
            <a:r>
              <a:rPr sz="1600" b="1" spc="-25" dirty="0">
                <a:latin typeface="Arial"/>
                <a:cs typeface="Arial"/>
              </a:rPr>
              <a:t>de</a:t>
            </a:r>
            <a:r>
              <a:rPr sz="1600" b="1" dirty="0">
                <a:latin typeface="Arial"/>
                <a:cs typeface="Arial"/>
              </a:rPr>
              <a:t>	</a:t>
            </a:r>
            <a:r>
              <a:rPr sz="1600" b="1" spc="-25" dirty="0">
                <a:latin typeface="Arial"/>
                <a:cs typeface="Arial"/>
              </a:rPr>
              <a:t>la</a:t>
            </a:r>
            <a:r>
              <a:rPr sz="1600" b="1" dirty="0">
                <a:latin typeface="Arial"/>
                <a:cs typeface="Arial"/>
              </a:rPr>
              <a:t>	</a:t>
            </a:r>
            <a:r>
              <a:rPr sz="1600" b="1" spc="-10" dirty="0">
                <a:latin typeface="Arial"/>
                <a:cs typeface="Arial"/>
              </a:rPr>
              <a:t>evolución</a:t>
            </a:r>
            <a:r>
              <a:rPr sz="1600" b="1" dirty="0">
                <a:latin typeface="Arial"/>
                <a:cs typeface="Arial"/>
              </a:rPr>
              <a:t>	</a:t>
            </a:r>
            <a:r>
              <a:rPr sz="1600" b="1" spc="-20" dirty="0">
                <a:latin typeface="Arial"/>
                <a:cs typeface="Arial"/>
              </a:rPr>
              <a:t>para</a:t>
            </a:r>
            <a:r>
              <a:rPr sz="1600" b="1" dirty="0">
                <a:latin typeface="Arial"/>
                <a:cs typeface="Arial"/>
              </a:rPr>
              <a:t>	</a:t>
            </a:r>
            <a:r>
              <a:rPr sz="1600" b="1" spc="-10" dirty="0">
                <a:latin typeface="Arial"/>
                <a:cs typeface="Arial"/>
              </a:rPr>
              <a:t>cortocircuito trifásico</a:t>
            </a:r>
            <a:endParaRPr sz="1600">
              <a:latin typeface="Arial"/>
              <a:cs typeface="Arial"/>
            </a:endParaRPr>
          </a:p>
        </p:txBody>
      </p:sp>
      <p:pic>
        <p:nvPicPr>
          <p:cNvPr id="3" name="object 3"/>
          <p:cNvPicPr/>
          <p:nvPr/>
        </p:nvPicPr>
        <p:blipFill>
          <a:blip r:embed="rId2" cstate="print"/>
          <a:stretch>
            <a:fillRect/>
          </a:stretch>
        </p:blipFill>
        <p:spPr>
          <a:xfrm>
            <a:off x="1476375" y="1981250"/>
            <a:ext cx="6383553" cy="4164881"/>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5916" y="1392377"/>
            <a:ext cx="6319520" cy="269240"/>
          </a:xfrm>
          <a:prstGeom prst="rect">
            <a:avLst/>
          </a:prstGeom>
        </p:spPr>
        <p:txBody>
          <a:bodyPr vert="horz" wrap="square" lIns="0" tIns="12065" rIns="0" bIns="0" rtlCol="0">
            <a:spAutoFit/>
          </a:bodyPr>
          <a:lstStyle/>
          <a:p>
            <a:pPr marL="12700">
              <a:lnSpc>
                <a:spcPct val="100000"/>
              </a:lnSpc>
              <a:spcBef>
                <a:spcPts val="95"/>
              </a:spcBef>
            </a:pPr>
            <a:r>
              <a:rPr sz="1600" dirty="0">
                <a:latin typeface="Arial"/>
                <a:cs typeface="Arial"/>
              </a:rPr>
              <a:t>La</a:t>
            </a:r>
            <a:r>
              <a:rPr sz="1600" spc="-60" dirty="0">
                <a:latin typeface="Arial"/>
                <a:cs typeface="Arial"/>
              </a:rPr>
              <a:t> </a:t>
            </a:r>
            <a:r>
              <a:rPr sz="1600" dirty="0">
                <a:latin typeface="Arial"/>
                <a:cs typeface="Arial"/>
              </a:rPr>
              <a:t>tabla</a:t>
            </a:r>
            <a:r>
              <a:rPr sz="1600" spc="-60" dirty="0">
                <a:latin typeface="Arial"/>
                <a:cs typeface="Arial"/>
              </a:rPr>
              <a:t> </a:t>
            </a:r>
            <a:r>
              <a:rPr sz="1600" dirty="0">
                <a:latin typeface="Arial"/>
                <a:cs typeface="Arial"/>
              </a:rPr>
              <a:t>siguiente</a:t>
            </a:r>
            <a:r>
              <a:rPr sz="1600" spc="-65" dirty="0">
                <a:latin typeface="Arial"/>
                <a:cs typeface="Arial"/>
              </a:rPr>
              <a:t> </a:t>
            </a:r>
            <a:r>
              <a:rPr sz="1600" dirty="0">
                <a:latin typeface="Arial"/>
                <a:cs typeface="Arial"/>
              </a:rPr>
              <a:t>muestra</a:t>
            </a:r>
            <a:r>
              <a:rPr sz="1600" spc="-40" dirty="0">
                <a:latin typeface="Arial"/>
                <a:cs typeface="Arial"/>
              </a:rPr>
              <a:t> </a:t>
            </a:r>
            <a:r>
              <a:rPr sz="1600" dirty="0">
                <a:latin typeface="Arial"/>
                <a:cs typeface="Arial"/>
              </a:rPr>
              <a:t>los</a:t>
            </a:r>
            <a:r>
              <a:rPr sz="1600" spc="-70" dirty="0">
                <a:latin typeface="Arial"/>
                <a:cs typeface="Arial"/>
              </a:rPr>
              <a:t> </a:t>
            </a:r>
            <a:r>
              <a:rPr sz="1600" dirty="0">
                <a:latin typeface="Arial"/>
                <a:cs typeface="Arial"/>
              </a:rPr>
              <a:t>valores</a:t>
            </a:r>
            <a:r>
              <a:rPr sz="1600" spc="-60" dirty="0">
                <a:latin typeface="Arial"/>
                <a:cs typeface="Arial"/>
              </a:rPr>
              <a:t> </a:t>
            </a:r>
            <a:r>
              <a:rPr sz="1600" dirty="0">
                <a:latin typeface="Arial"/>
                <a:cs typeface="Arial"/>
              </a:rPr>
              <a:t>numéricos</a:t>
            </a:r>
            <a:r>
              <a:rPr sz="1600" spc="-45" dirty="0">
                <a:latin typeface="Arial"/>
                <a:cs typeface="Arial"/>
              </a:rPr>
              <a:t> </a:t>
            </a:r>
            <a:r>
              <a:rPr sz="1600" dirty="0">
                <a:latin typeface="Arial"/>
                <a:cs typeface="Arial"/>
              </a:rPr>
              <a:t>para</a:t>
            </a:r>
            <a:r>
              <a:rPr sz="1600" spc="-50" dirty="0">
                <a:latin typeface="Arial"/>
                <a:cs typeface="Arial"/>
              </a:rPr>
              <a:t> </a:t>
            </a:r>
            <a:r>
              <a:rPr sz="1600" dirty="0">
                <a:latin typeface="Arial"/>
                <a:cs typeface="Arial"/>
              </a:rPr>
              <a:t>estos</a:t>
            </a:r>
            <a:r>
              <a:rPr sz="1600" spc="-45" dirty="0">
                <a:latin typeface="Arial"/>
                <a:cs typeface="Arial"/>
              </a:rPr>
              <a:t> </a:t>
            </a:r>
            <a:r>
              <a:rPr sz="1600" spc="-10" dirty="0">
                <a:latin typeface="Arial"/>
                <a:cs typeface="Arial"/>
              </a:rPr>
              <a:t>vectores:</a:t>
            </a:r>
            <a:endParaRPr sz="1600">
              <a:latin typeface="Arial"/>
              <a:cs typeface="Arial"/>
            </a:endParaRPr>
          </a:p>
        </p:txBody>
      </p:sp>
      <p:sp>
        <p:nvSpPr>
          <p:cNvPr id="3" name="object 3"/>
          <p:cNvSpPr txBox="1"/>
          <p:nvPr/>
        </p:nvSpPr>
        <p:spPr>
          <a:xfrm>
            <a:off x="1105913" y="5051297"/>
            <a:ext cx="7348855" cy="854075"/>
          </a:xfrm>
          <a:prstGeom prst="rect">
            <a:avLst/>
          </a:prstGeom>
        </p:spPr>
        <p:txBody>
          <a:bodyPr vert="horz" wrap="square" lIns="0" tIns="60960" rIns="0" bIns="0" rtlCol="0">
            <a:spAutoFit/>
          </a:bodyPr>
          <a:lstStyle/>
          <a:p>
            <a:pPr marL="12700" marR="5080" algn="just">
              <a:lnSpc>
                <a:spcPct val="80000"/>
              </a:lnSpc>
              <a:spcBef>
                <a:spcPts val="480"/>
              </a:spcBef>
            </a:pPr>
            <a:r>
              <a:rPr sz="1600" dirty="0">
                <a:latin typeface="Arial"/>
                <a:cs typeface="Arial"/>
              </a:rPr>
              <a:t>Las componentes</a:t>
            </a:r>
            <a:r>
              <a:rPr sz="1600" spc="5" dirty="0">
                <a:latin typeface="Arial"/>
                <a:cs typeface="Arial"/>
              </a:rPr>
              <a:t> </a:t>
            </a:r>
            <a:r>
              <a:rPr sz="1600" dirty="0">
                <a:latin typeface="Arial"/>
                <a:cs typeface="Arial"/>
              </a:rPr>
              <a:t>simétricas</a:t>
            </a:r>
            <a:r>
              <a:rPr sz="1600" spc="5" dirty="0">
                <a:latin typeface="Arial"/>
                <a:cs typeface="Arial"/>
              </a:rPr>
              <a:t> </a:t>
            </a:r>
            <a:r>
              <a:rPr sz="1600" dirty="0">
                <a:latin typeface="Arial"/>
                <a:cs typeface="Arial"/>
              </a:rPr>
              <a:t>durante</a:t>
            </a:r>
            <a:r>
              <a:rPr sz="1600" spc="-5" dirty="0">
                <a:latin typeface="Arial"/>
                <a:cs typeface="Arial"/>
              </a:rPr>
              <a:t> </a:t>
            </a:r>
            <a:r>
              <a:rPr sz="1600" dirty="0">
                <a:latin typeface="Arial"/>
                <a:cs typeface="Arial"/>
              </a:rPr>
              <a:t>la</a:t>
            </a:r>
            <a:r>
              <a:rPr sz="1600" spc="-5" dirty="0">
                <a:latin typeface="Arial"/>
                <a:cs typeface="Arial"/>
              </a:rPr>
              <a:t> </a:t>
            </a:r>
            <a:r>
              <a:rPr sz="1600" dirty="0">
                <a:latin typeface="Arial"/>
                <a:cs typeface="Arial"/>
              </a:rPr>
              <a:t>falla</a:t>
            </a:r>
            <a:r>
              <a:rPr sz="1600" spc="-5" dirty="0">
                <a:latin typeface="Arial"/>
                <a:cs typeface="Arial"/>
              </a:rPr>
              <a:t> </a:t>
            </a:r>
            <a:r>
              <a:rPr sz="1600" dirty="0">
                <a:latin typeface="Arial"/>
                <a:cs typeface="Arial"/>
              </a:rPr>
              <a:t>comprueban que</a:t>
            </a:r>
            <a:r>
              <a:rPr sz="1600" spc="-10" dirty="0">
                <a:latin typeface="Arial"/>
                <a:cs typeface="Arial"/>
              </a:rPr>
              <a:t> </a:t>
            </a:r>
            <a:r>
              <a:rPr sz="1600" dirty="0">
                <a:latin typeface="Arial"/>
                <a:cs typeface="Arial"/>
              </a:rPr>
              <a:t>el cortocircuito </a:t>
            </a:r>
            <a:r>
              <a:rPr sz="1600" spc="-25" dirty="0">
                <a:latin typeface="Arial"/>
                <a:cs typeface="Arial"/>
              </a:rPr>
              <a:t>fue </a:t>
            </a:r>
            <a:r>
              <a:rPr sz="1600" dirty="0">
                <a:latin typeface="Arial"/>
                <a:cs typeface="Arial"/>
              </a:rPr>
              <a:t>realmente</a:t>
            </a:r>
            <a:r>
              <a:rPr sz="1600" spc="20" dirty="0">
                <a:latin typeface="Arial"/>
                <a:cs typeface="Arial"/>
              </a:rPr>
              <a:t> </a:t>
            </a:r>
            <a:r>
              <a:rPr sz="1600" dirty="0">
                <a:latin typeface="Arial"/>
                <a:cs typeface="Arial"/>
              </a:rPr>
              <a:t>trifásico,</a:t>
            </a:r>
            <a:r>
              <a:rPr sz="1600" spc="25" dirty="0">
                <a:latin typeface="Arial"/>
                <a:cs typeface="Arial"/>
              </a:rPr>
              <a:t> </a:t>
            </a:r>
            <a:r>
              <a:rPr sz="1600" dirty="0">
                <a:latin typeface="Arial"/>
                <a:cs typeface="Arial"/>
              </a:rPr>
              <a:t>considerando</a:t>
            </a:r>
            <a:r>
              <a:rPr sz="1600" spc="20" dirty="0">
                <a:latin typeface="Arial"/>
                <a:cs typeface="Arial"/>
              </a:rPr>
              <a:t> </a:t>
            </a:r>
            <a:r>
              <a:rPr sz="1600" dirty="0">
                <a:latin typeface="Arial"/>
                <a:cs typeface="Arial"/>
              </a:rPr>
              <a:t>que</a:t>
            </a:r>
            <a:r>
              <a:rPr sz="1600" spc="25" dirty="0">
                <a:latin typeface="Arial"/>
                <a:cs typeface="Arial"/>
              </a:rPr>
              <a:t> </a:t>
            </a:r>
            <a:r>
              <a:rPr sz="1600" dirty="0">
                <a:latin typeface="Arial"/>
                <a:cs typeface="Arial"/>
              </a:rPr>
              <a:t>las</a:t>
            </a:r>
            <a:r>
              <a:rPr sz="1600" spc="25" dirty="0">
                <a:latin typeface="Arial"/>
                <a:cs typeface="Arial"/>
              </a:rPr>
              <a:t> </a:t>
            </a:r>
            <a:r>
              <a:rPr sz="1600" dirty="0">
                <a:latin typeface="Arial"/>
                <a:cs typeface="Arial"/>
              </a:rPr>
              <a:t>componentes</a:t>
            </a:r>
            <a:r>
              <a:rPr sz="1600" spc="25" dirty="0">
                <a:latin typeface="Arial"/>
                <a:cs typeface="Arial"/>
              </a:rPr>
              <a:t> </a:t>
            </a:r>
            <a:r>
              <a:rPr sz="1600" dirty="0">
                <a:latin typeface="Arial"/>
                <a:cs typeface="Arial"/>
              </a:rPr>
              <a:t>de</a:t>
            </a:r>
            <a:r>
              <a:rPr sz="1600" spc="20" dirty="0">
                <a:latin typeface="Arial"/>
                <a:cs typeface="Arial"/>
              </a:rPr>
              <a:t> </a:t>
            </a:r>
            <a:r>
              <a:rPr sz="1600" dirty="0">
                <a:latin typeface="Arial"/>
                <a:cs typeface="Arial"/>
              </a:rPr>
              <a:t>secuencia</a:t>
            </a:r>
            <a:r>
              <a:rPr sz="1600" spc="25" dirty="0">
                <a:latin typeface="Arial"/>
                <a:cs typeface="Arial"/>
              </a:rPr>
              <a:t> </a:t>
            </a:r>
            <a:r>
              <a:rPr sz="1600" dirty="0">
                <a:latin typeface="Arial"/>
                <a:cs typeface="Arial"/>
              </a:rPr>
              <a:t>negativa</a:t>
            </a:r>
            <a:r>
              <a:rPr sz="1600" spc="20" dirty="0">
                <a:latin typeface="Arial"/>
                <a:cs typeface="Arial"/>
              </a:rPr>
              <a:t> </a:t>
            </a:r>
            <a:r>
              <a:rPr sz="1600" spc="-50" dirty="0">
                <a:latin typeface="Arial"/>
                <a:cs typeface="Arial"/>
              </a:rPr>
              <a:t>y </a:t>
            </a:r>
            <a:r>
              <a:rPr sz="1600" dirty="0">
                <a:latin typeface="Arial"/>
                <a:cs typeface="Arial"/>
              </a:rPr>
              <a:t>cero</a:t>
            </a:r>
            <a:r>
              <a:rPr sz="1600" spc="105" dirty="0">
                <a:latin typeface="Arial"/>
                <a:cs typeface="Arial"/>
              </a:rPr>
              <a:t>  </a:t>
            </a:r>
            <a:r>
              <a:rPr sz="1600" dirty="0">
                <a:latin typeface="Arial"/>
                <a:cs typeface="Arial"/>
              </a:rPr>
              <a:t>son</a:t>
            </a:r>
            <a:r>
              <a:rPr sz="1600" spc="114" dirty="0">
                <a:latin typeface="Arial"/>
                <a:cs typeface="Arial"/>
              </a:rPr>
              <a:t>  </a:t>
            </a:r>
            <a:r>
              <a:rPr sz="1600" dirty="0">
                <a:latin typeface="Arial"/>
                <a:cs typeface="Arial"/>
              </a:rPr>
              <a:t>despreciables</a:t>
            </a:r>
            <a:r>
              <a:rPr sz="1600" spc="125" dirty="0">
                <a:latin typeface="Arial"/>
                <a:cs typeface="Arial"/>
              </a:rPr>
              <a:t>  </a:t>
            </a:r>
            <a:r>
              <a:rPr sz="1600" dirty="0">
                <a:latin typeface="Arial"/>
                <a:cs typeface="Arial"/>
              </a:rPr>
              <a:t>y</a:t>
            </a:r>
            <a:r>
              <a:rPr sz="1600" spc="110" dirty="0">
                <a:latin typeface="Arial"/>
                <a:cs typeface="Arial"/>
              </a:rPr>
              <a:t>  </a:t>
            </a:r>
            <a:r>
              <a:rPr sz="1600" dirty="0">
                <a:latin typeface="Arial"/>
                <a:cs typeface="Arial"/>
              </a:rPr>
              <a:t>resultan</a:t>
            </a:r>
            <a:r>
              <a:rPr sz="1600" spc="110" dirty="0">
                <a:latin typeface="Arial"/>
                <a:cs typeface="Arial"/>
              </a:rPr>
              <a:t>  </a:t>
            </a:r>
            <a:r>
              <a:rPr sz="1600" dirty="0">
                <a:latin typeface="Arial"/>
                <a:cs typeface="Arial"/>
              </a:rPr>
              <a:t>del</a:t>
            </a:r>
            <a:r>
              <a:rPr sz="1600" spc="110" dirty="0">
                <a:latin typeface="Arial"/>
                <a:cs typeface="Arial"/>
              </a:rPr>
              <a:t>  </a:t>
            </a:r>
            <a:r>
              <a:rPr sz="1600" dirty="0">
                <a:latin typeface="Arial"/>
                <a:cs typeface="Arial"/>
              </a:rPr>
              <a:t>desequilibrio</a:t>
            </a:r>
            <a:r>
              <a:rPr sz="1600" spc="114" dirty="0">
                <a:latin typeface="Arial"/>
                <a:cs typeface="Arial"/>
              </a:rPr>
              <a:t>  </a:t>
            </a:r>
            <a:r>
              <a:rPr sz="1600" dirty="0">
                <a:latin typeface="Arial"/>
                <a:cs typeface="Arial"/>
              </a:rPr>
              <a:t>de</a:t>
            </a:r>
            <a:r>
              <a:rPr sz="1600" spc="105" dirty="0">
                <a:latin typeface="Arial"/>
                <a:cs typeface="Arial"/>
              </a:rPr>
              <a:t>  </a:t>
            </a:r>
            <a:r>
              <a:rPr sz="1600" dirty="0">
                <a:latin typeface="Arial"/>
                <a:cs typeface="Arial"/>
              </a:rPr>
              <a:t>las</a:t>
            </a:r>
            <a:r>
              <a:rPr sz="1600" spc="120" dirty="0">
                <a:latin typeface="Arial"/>
                <a:cs typeface="Arial"/>
              </a:rPr>
              <a:t>  </a:t>
            </a:r>
            <a:r>
              <a:rPr sz="1600" dirty="0">
                <a:latin typeface="Arial"/>
                <a:cs typeface="Arial"/>
              </a:rPr>
              <a:t>cargas</a:t>
            </a:r>
            <a:r>
              <a:rPr sz="1600" spc="114" dirty="0">
                <a:latin typeface="Arial"/>
                <a:cs typeface="Arial"/>
              </a:rPr>
              <a:t>  </a:t>
            </a:r>
            <a:r>
              <a:rPr sz="1600" dirty="0">
                <a:latin typeface="Arial"/>
                <a:cs typeface="Arial"/>
              </a:rPr>
              <a:t>en</a:t>
            </a:r>
            <a:r>
              <a:rPr sz="1600" spc="110" dirty="0">
                <a:latin typeface="Arial"/>
                <a:cs typeface="Arial"/>
              </a:rPr>
              <a:t>  </a:t>
            </a:r>
            <a:r>
              <a:rPr sz="1600" spc="-25" dirty="0">
                <a:latin typeface="Arial"/>
                <a:cs typeface="Arial"/>
              </a:rPr>
              <a:t>el </a:t>
            </a:r>
            <a:r>
              <a:rPr sz="1600" spc="-10" dirty="0">
                <a:latin typeface="Arial"/>
                <a:cs typeface="Arial"/>
              </a:rPr>
              <a:t>alimentador.</a:t>
            </a:r>
            <a:endParaRPr sz="1600">
              <a:latin typeface="Arial"/>
              <a:cs typeface="Arial"/>
            </a:endParaRPr>
          </a:p>
        </p:txBody>
      </p:sp>
      <p:pic>
        <p:nvPicPr>
          <p:cNvPr id="4" name="object 4"/>
          <p:cNvPicPr/>
          <p:nvPr/>
        </p:nvPicPr>
        <p:blipFill>
          <a:blip r:embed="rId2" cstate="print"/>
          <a:stretch>
            <a:fillRect/>
          </a:stretch>
        </p:blipFill>
        <p:spPr>
          <a:xfrm>
            <a:off x="1941481" y="1897053"/>
            <a:ext cx="5237512" cy="30116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476</TotalTime>
  <Words>3358</Words>
  <Application>Microsoft Office PowerPoint</Application>
  <PresentationFormat>Presentación en pantalla (4:3)</PresentationFormat>
  <Paragraphs>246</Paragraphs>
  <Slides>65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65</vt:i4>
      </vt:variant>
    </vt:vector>
  </HeadingPairs>
  <TitlesOfParts>
    <vt:vector size="69" baseType="lpstr">
      <vt:lpstr>Wingdings</vt:lpstr>
      <vt:lpstr>Arial</vt:lpstr>
      <vt:lpstr>Times New Roman</vt:lpstr>
      <vt:lpstr>Office Theme</vt:lpstr>
      <vt:lpstr>Presentación de PowerPoint</vt:lpstr>
      <vt:lpstr>CONTENIDO</vt:lpstr>
      <vt:lpstr>OBJETIVO</vt:lpstr>
      <vt:lpstr>INTRODUCCIÓN</vt:lpstr>
      <vt:lpstr>ANÁLISIS DE FALLAS</vt:lpstr>
      <vt:lpstr>1. CONDICIONES NORMALES DE OPERACIÓN</vt:lpstr>
      <vt:lpstr>Tensión y Corriente en la fase A, con carga inductiva.</vt:lpstr>
      <vt:lpstr>Presentación de PowerPoint</vt:lpstr>
      <vt:lpstr>2. SISTEMA ATERRADO Y SISTEMA AISLADO</vt:lpstr>
      <vt:lpstr>Presentación de PowerPoint</vt:lpstr>
      <vt:lpstr>2.1 Cortocircuito Fase-Tierra en sistema aislado</vt:lpstr>
      <vt:lpstr>Presentación de PowerPoint</vt:lpstr>
      <vt:lpstr>Presentación de PowerPoint</vt:lpstr>
      <vt:lpstr>Presentación de PowerPoint</vt:lpstr>
      <vt:lpstr>En términos de senoidales, se habrá alterado las tensiones medidas por el  registrador  oscilográfico  (en  caso  estas  tensiones  fueran  fase- neutro).</vt:lpstr>
      <vt:lpstr>3. CORTOCIRCUITOS</vt:lpstr>
      <vt:lpstr>El oscilograma siguiente muestra la corriente de cortocircuito en una  de  las  fases  del  generador  síncrono,  considerando  los periodos subtransitorios, transitorios y de régimen estable.</vt:lpstr>
      <vt:lpstr>La figura siguiente muestra las componentes en las tres fases, obtenida de un programa de simulación de cortocircuito (PSCAD), donde se nota el efecto del desplazamiento del eje en las corrientes de las otras dos fases.</vt:lpstr>
      <vt:lpstr>Presentación de PowerPoint</vt:lpstr>
      <vt:lpstr>Presentación de PowerPoint</vt:lpstr>
      <vt:lpstr>Mismo Oscilograma con eventos</vt:lpstr>
      <vt:lpstr>El oscilograma siguiente muestra lo ocurrido en circuito paralelo, para una misma ocurrencia.</vt:lpstr>
      <vt:lpstr>3.2 FASE TIERRA</vt:lpstr>
      <vt:lpstr>Presentación de PowerPoint</vt:lpstr>
      <vt:lpstr>Presentación de PowerPoint</vt:lpstr>
      <vt:lpstr>Presentación de PowerPoint</vt:lpstr>
      <vt:lpstr>Presentación de PowerPoint</vt:lpstr>
      <vt:lpstr>Ejemplo de Oscilograma Real</vt:lpstr>
      <vt:lpstr>3.3 BIFÁSICO</vt:lpstr>
      <vt:lpstr>Presentación de PowerPoint</vt:lpstr>
      <vt:lpstr>Presentación de PowerPoint</vt:lpstr>
      <vt:lpstr>Lado de Alta Tensión</vt:lpstr>
      <vt:lpstr>Presentación de PowerPoint</vt:lpstr>
      <vt:lpstr>Presentación de PowerPoint</vt:lpstr>
      <vt:lpstr>3.4 FASE TIERRA</vt:lpstr>
      <vt:lpstr>Presentación de PowerPoint</vt:lpstr>
      <vt:lpstr>Tensiones</vt:lpstr>
      <vt:lpstr>Lado de Alta Tensión</vt:lpstr>
      <vt:lpstr>Presentación de PowerPoint</vt:lpstr>
      <vt:lpstr>Presentación de PowerPoint</vt:lpstr>
      <vt:lpstr>3.5 FASE ABIERTA</vt:lpstr>
      <vt:lpstr>Presentación de PowerPoint</vt:lpstr>
      <vt:lpstr>Presentación de PowerPoint</vt:lpstr>
      <vt:lpstr>Presentación de PowerPoint</vt:lpstr>
      <vt:lpstr>4. OSCILACIÓN DE POTENCIA</vt:lpstr>
      <vt:lpstr>Presentación de PowerPoint</vt:lpstr>
      <vt:lpstr>Presentación de PowerPoint</vt:lpstr>
      <vt:lpstr>Presentación de PowerPoint</vt:lpstr>
      <vt:lpstr>Presentación de PowerPoint</vt:lpstr>
      <vt:lpstr>Presentación de PowerPoint</vt:lpstr>
      <vt:lpstr>Oscilograma simulado</vt:lpstr>
      <vt:lpstr>Oscilograma simulado</vt:lpstr>
      <vt:lpstr>Presentación de PowerPoint</vt:lpstr>
      <vt:lpstr>Presentación de PowerPoint</vt:lpstr>
      <vt:lpstr>EJEMPLO DE UN OSCILOGRAMA DE MEDIA TENSIÓN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practcom01</dc:creator>
  <cp:lastModifiedBy>Marita</cp:lastModifiedBy>
  <cp:revision>1</cp:revision>
  <dcterms:created xsi:type="dcterms:W3CDTF">2022-05-07T05:18:15Z</dcterms:created>
  <dcterms:modified xsi:type="dcterms:W3CDTF">2022-06-03T22:26:18Z</dcterms:modified>
</cp:coreProperties>
</file>